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660"/>
    <a:srgbClr val="78E75A"/>
    <a:srgbClr val="DBA864"/>
    <a:srgbClr val="E0B378"/>
    <a:srgbClr val="8CEA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p:scale>
          <a:sx n="96" d="100"/>
          <a:sy n="96" d="100"/>
        </p:scale>
        <p:origin x="341"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81DEF-0D28-454C-9495-079FC2E9BBDD}" type="datetimeFigureOut">
              <a:rPr lang="en-US" smtClean="0"/>
              <a:t>7/20/2025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5DA58-CD27-4978-98B2-0747A04A3CE4}" type="slidenum">
              <a:rPr lang="en-US" smtClean="0"/>
              <a:t>‹#›</a:t>
            </a:fld>
            <a:endParaRPr lang="en-US"/>
          </a:p>
        </p:txBody>
      </p:sp>
    </p:spTree>
    <p:extLst>
      <p:ext uri="{BB962C8B-B14F-4D97-AF65-F5344CB8AC3E}">
        <p14:creationId xmlns:p14="http://schemas.microsoft.com/office/powerpoint/2010/main" val="2574877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9DBF-5D91-D601-4CD6-B2E0A85353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869A7C-EF27-3FFD-56B3-003E4DC50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A6C710-DAA2-5BAC-8434-C03B67FE84DA}"/>
              </a:ext>
            </a:extLst>
          </p:cNvPr>
          <p:cNvSpPr>
            <a:spLocks noGrp="1"/>
          </p:cNvSpPr>
          <p:nvPr>
            <p:ph type="dt" sz="half" idx="10"/>
          </p:nvPr>
        </p:nvSpPr>
        <p:spPr/>
        <p:txBody>
          <a:bodyPr/>
          <a:lstStyle/>
          <a:p>
            <a:fld id="{A32953DD-4509-4BC1-9882-E2A8E8D2CA13}" type="datetime1">
              <a:rPr lang="en-US" smtClean="0"/>
              <a:t>7/20/2025</a:t>
            </a:fld>
            <a:endParaRPr lang="en-US"/>
          </a:p>
        </p:txBody>
      </p:sp>
      <p:sp>
        <p:nvSpPr>
          <p:cNvPr id="5" name="Footer Placeholder 4">
            <a:extLst>
              <a:ext uri="{FF2B5EF4-FFF2-40B4-BE49-F238E27FC236}">
                <a16:creationId xmlns:a16="http://schemas.microsoft.com/office/drawing/2014/main" id="{88A2D5C6-463C-6692-98E5-4B46E1B9C4D1}"/>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BC9EB99A-9E5C-1AC7-1EA9-391604DB460F}"/>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400931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731B-D814-23D1-FB28-3DABF92780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C28447-C7C6-F82A-225A-3FC685CD2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03347-CCF3-8BD6-20B4-1B0E6D9CBBB0}"/>
              </a:ext>
            </a:extLst>
          </p:cNvPr>
          <p:cNvSpPr>
            <a:spLocks noGrp="1"/>
          </p:cNvSpPr>
          <p:nvPr>
            <p:ph type="dt" sz="half" idx="10"/>
          </p:nvPr>
        </p:nvSpPr>
        <p:spPr/>
        <p:txBody>
          <a:bodyPr/>
          <a:lstStyle/>
          <a:p>
            <a:fld id="{CA5013B3-2D59-42DF-940F-08233029691E}" type="datetime1">
              <a:rPr lang="en-US" smtClean="0"/>
              <a:t>7/20/2025</a:t>
            </a:fld>
            <a:endParaRPr lang="en-US"/>
          </a:p>
        </p:txBody>
      </p:sp>
      <p:sp>
        <p:nvSpPr>
          <p:cNvPr id="5" name="Footer Placeholder 4">
            <a:extLst>
              <a:ext uri="{FF2B5EF4-FFF2-40B4-BE49-F238E27FC236}">
                <a16:creationId xmlns:a16="http://schemas.microsoft.com/office/drawing/2014/main" id="{3A12C1E6-DEE3-CB89-EB6F-E571432B53FC}"/>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19551818-F07D-EE5B-EF63-5BD7446681A8}"/>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316674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D2C56-B2B3-300B-1E39-5CF817D6E8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CF4EF2-A241-6429-C0D2-8E6A124A51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5BAB0-8D71-F7C3-2B3B-B89A8AF2077D}"/>
              </a:ext>
            </a:extLst>
          </p:cNvPr>
          <p:cNvSpPr>
            <a:spLocks noGrp="1"/>
          </p:cNvSpPr>
          <p:nvPr>
            <p:ph type="dt" sz="half" idx="10"/>
          </p:nvPr>
        </p:nvSpPr>
        <p:spPr/>
        <p:txBody>
          <a:bodyPr/>
          <a:lstStyle/>
          <a:p>
            <a:fld id="{B063EDA2-3299-484E-B5DF-14F7D6039D0F}" type="datetime1">
              <a:rPr lang="en-US" smtClean="0"/>
              <a:t>7/20/2025</a:t>
            </a:fld>
            <a:endParaRPr lang="en-US"/>
          </a:p>
        </p:txBody>
      </p:sp>
      <p:sp>
        <p:nvSpPr>
          <p:cNvPr id="5" name="Footer Placeholder 4">
            <a:extLst>
              <a:ext uri="{FF2B5EF4-FFF2-40B4-BE49-F238E27FC236}">
                <a16:creationId xmlns:a16="http://schemas.microsoft.com/office/drawing/2014/main" id="{6180C96C-DBCA-C5FB-E111-00CF5B0AC55D}"/>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B6EA9CD1-755D-B1A9-CFEA-059B06C437F1}"/>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2306216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FA00-9BA9-AEA7-48E9-AE6CB3910C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211F5-1F16-C621-5D28-5082353E4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9FFAE-C0BF-DAE8-FC7D-802B58633A21}"/>
              </a:ext>
            </a:extLst>
          </p:cNvPr>
          <p:cNvSpPr>
            <a:spLocks noGrp="1"/>
          </p:cNvSpPr>
          <p:nvPr>
            <p:ph type="dt" sz="half" idx="10"/>
          </p:nvPr>
        </p:nvSpPr>
        <p:spPr/>
        <p:txBody>
          <a:bodyPr/>
          <a:lstStyle/>
          <a:p>
            <a:fld id="{F6D1C3B3-D4B6-4726-8867-DB03F62029C5}" type="datetime1">
              <a:rPr lang="en-US" smtClean="0"/>
              <a:t>7/20/2025</a:t>
            </a:fld>
            <a:endParaRPr lang="en-US"/>
          </a:p>
        </p:txBody>
      </p:sp>
      <p:sp>
        <p:nvSpPr>
          <p:cNvPr id="5" name="Footer Placeholder 4">
            <a:extLst>
              <a:ext uri="{FF2B5EF4-FFF2-40B4-BE49-F238E27FC236}">
                <a16:creationId xmlns:a16="http://schemas.microsoft.com/office/drawing/2014/main" id="{EEFF07F3-1074-8A7B-8E71-3B31939A36FC}"/>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2DF182E7-22C9-316D-2BF0-5E9EEBB50939}"/>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342240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F202-5A91-7188-3F56-54A1A845F5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98DB09-5270-FB70-55AC-72A888758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AFAE1-985E-3270-951D-368D886848A7}"/>
              </a:ext>
            </a:extLst>
          </p:cNvPr>
          <p:cNvSpPr>
            <a:spLocks noGrp="1"/>
          </p:cNvSpPr>
          <p:nvPr>
            <p:ph type="dt" sz="half" idx="10"/>
          </p:nvPr>
        </p:nvSpPr>
        <p:spPr/>
        <p:txBody>
          <a:bodyPr/>
          <a:lstStyle/>
          <a:p>
            <a:fld id="{EE320517-C852-4E81-ACB0-FC83B3D9256E}" type="datetime1">
              <a:rPr lang="en-US" smtClean="0"/>
              <a:t>7/20/2025</a:t>
            </a:fld>
            <a:endParaRPr lang="en-US"/>
          </a:p>
        </p:txBody>
      </p:sp>
      <p:sp>
        <p:nvSpPr>
          <p:cNvPr id="5" name="Footer Placeholder 4">
            <a:extLst>
              <a:ext uri="{FF2B5EF4-FFF2-40B4-BE49-F238E27FC236}">
                <a16:creationId xmlns:a16="http://schemas.microsoft.com/office/drawing/2014/main" id="{4148417E-3B14-FE5F-4B47-3CBE1DCB7CB7}"/>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36474B18-FBD3-A06F-84B5-2446811FE1B9}"/>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1394887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0C6B-BB35-883C-F525-C5B48DBCED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4EFBC-F1AE-EE59-51BC-6CBA475838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467A6E-2E36-6D8C-F00C-A59C768F71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7AEDAB-03B0-C14B-A21A-E5084FE80CB2}"/>
              </a:ext>
            </a:extLst>
          </p:cNvPr>
          <p:cNvSpPr>
            <a:spLocks noGrp="1"/>
          </p:cNvSpPr>
          <p:nvPr>
            <p:ph type="dt" sz="half" idx="10"/>
          </p:nvPr>
        </p:nvSpPr>
        <p:spPr/>
        <p:txBody>
          <a:bodyPr/>
          <a:lstStyle/>
          <a:p>
            <a:fld id="{F7FA61C2-7F67-4FB4-BF5B-B0675084FD6F}" type="datetime1">
              <a:rPr lang="en-US" smtClean="0"/>
              <a:t>7/20/2025</a:t>
            </a:fld>
            <a:endParaRPr lang="en-US"/>
          </a:p>
        </p:txBody>
      </p:sp>
      <p:sp>
        <p:nvSpPr>
          <p:cNvPr id="6" name="Footer Placeholder 5">
            <a:extLst>
              <a:ext uri="{FF2B5EF4-FFF2-40B4-BE49-F238E27FC236}">
                <a16:creationId xmlns:a16="http://schemas.microsoft.com/office/drawing/2014/main" id="{056FB1CC-D2C5-6933-AD37-59685854B925}"/>
              </a:ext>
            </a:extLst>
          </p:cNvPr>
          <p:cNvSpPr>
            <a:spLocks noGrp="1"/>
          </p:cNvSpPr>
          <p:nvPr>
            <p:ph type="ftr" sz="quarter" idx="11"/>
          </p:nvPr>
        </p:nvSpPr>
        <p:spPr/>
        <p:txBody>
          <a:bodyPr/>
          <a:lstStyle/>
          <a:p>
            <a:r>
              <a:rPr lang="en-US"/>
              <a:t>Aadeshveer Singh (24B0926)</a:t>
            </a:r>
          </a:p>
        </p:txBody>
      </p:sp>
      <p:sp>
        <p:nvSpPr>
          <p:cNvPr id="7" name="Slide Number Placeholder 6">
            <a:extLst>
              <a:ext uri="{FF2B5EF4-FFF2-40B4-BE49-F238E27FC236}">
                <a16:creationId xmlns:a16="http://schemas.microsoft.com/office/drawing/2014/main" id="{5DD047DF-1E12-91BF-5DFA-2A3EBB843087}"/>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24046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DB0A-320D-ED76-AB5B-F2B97F33D4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558B00-06E7-4612-2481-8643A4696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7929E-24AC-6B2F-DDFF-961072E326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C92C2-EEA6-8573-0919-DACB00EC7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CEB960-2AA3-63B0-046B-EC4D2F842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A55ABE-0076-8754-6694-F659D2E7586D}"/>
              </a:ext>
            </a:extLst>
          </p:cNvPr>
          <p:cNvSpPr>
            <a:spLocks noGrp="1"/>
          </p:cNvSpPr>
          <p:nvPr>
            <p:ph type="dt" sz="half" idx="10"/>
          </p:nvPr>
        </p:nvSpPr>
        <p:spPr/>
        <p:txBody>
          <a:bodyPr/>
          <a:lstStyle/>
          <a:p>
            <a:fld id="{A28B0480-5874-4628-A0C3-241101BEC3BC}" type="datetime1">
              <a:rPr lang="en-US" smtClean="0"/>
              <a:t>7/20/2025</a:t>
            </a:fld>
            <a:endParaRPr lang="en-US"/>
          </a:p>
        </p:txBody>
      </p:sp>
      <p:sp>
        <p:nvSpPr>
          <p:cNvPr id="8" name="Footer Placeholder 7">
            <a:extLst>
              <a:ext uri="{FF2B5EF4-FFF2-40B4-BE49-F238E27FC236}">
                <a16:creationId xmlns:a16="http://schemas.microsoft.com/office/drawing/2014/main" id="{ACD57E51-1902-196E-04DB-2EB505380CDB}"/>
              </a:ext>
            </a:extLst>
          </p:cNvPr>
          <p:cNvSpPr>
            <a:spLocks noGrp="1"/>
          </p:cNvSpPr>
          <p:nvPr>
            <p:ph type="ftr" sz="quarter" idx="11"/>
          </p:nvPr>
        </p:nvSpPr>
        <p:spPr/>
        <p:txBody>
          <a:bodyPr/>
          <a:lstStyle/>
          <a:p>
            <a:r>
              <a:rPr lang="en-US"/>
              <a:t>Aadeshveer Singh (24B0926)</a:t>
            </a:r>
          </a:p>
        </p:txBody>
      </p:sp>
      <p:sp>
        <p:nvSpPr>
          <p:cNvPr id="9" name="Slide Number Placeholder 8">
            <a:extLst>
              <a:ext uri="{FF2B5EF4-FFF2-40B4-BE49-F238E27FC236}">
                <a16:creationId xmlns:a16="http://schemas.microsoft.com/office/drawing/2014/main" id="{E2ABFAD3-74CF-8433-7D77-981877B2E978}"/>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395595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DC8C-3C05-DFF8-8D72-42A94BAE41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2DC983-0CBF-9CA2-A7BF-DFB4CC5B6518}"/>
              </a:ext>
            </a:extLst>
          </p:cNvPr>
          <p:cNvSpPr>
            <a:spLocks noGrp="1"/>
          </p:cNvSpPr>
          <p:nvPr>
            <p:ph type="dt" sz="half" idx="10"/>
          </p:nvPr>
        </p:nvSpPr>
        <p:spPr/>
        <p:txBody>
          <a:bodyPr/>
          <a:lstStyle/>
          <a:p>
            <a:fld id="{B87C72FF-7537-4073-9B5F-59D737461360}" type="datetime1">
              <a:rPr lang="en-US" smtClean="0"/>
              <a:t>7/20/2025</a:t>
            </a:fld>
            <a:endParaRPr lang="en-US"/>
          </a:p>
        </p:txBody>
      </p:sp>
      <p:sp>
        <p:nvSpPr>
          <p:cNvPr id="4" name="Footer Placeholder 3">
            <a:extLst>
              <a:ext uri="{FF2B5EF4-FFF2-40B4-BE49-F238E27FC236}">
                <a16:creationId xmlns:a16="http://schemas.microsoft.com/office/drawing/2014/main" id="{BA954EBA-ED8F-6475-4541-9E65472ECF83}"/>
              </a:ext>
            </a:extLst>
          </p:cNvPr>
          <p:cNvSpPr>
            <a:spLocks noGrp="1"/>
          </p:cNvSpPr>
          <p:nvPr>
            <p:ph type="ftr" sz="quarter" idx="11"/>
          </p:nvPr>
        </p:nvSpPr>
        <p:spPr/>
        <p:txBody>
          <a:bodyPr/>
          <a:lstStyle/>
          <a:p>
            <a:r>
              <a:rPr lang="en-US"/>
              <a:t>Aadeshveer Singh (24B0926)</a:t>
            </a:r>
          </a:p>
        </p:txBody>
      </p:sp>
      <p:sp>
        <p:nvSpPr>
          <p:cNvPr id="5" name="Slide Number Placeholder 4">
            <a:extLst>
              <a:ext uri="{FF2B5EF4-FFF2-40B4-BE49-F238E27FC236}">
                <a16:creationId xmlns:a16="http://schemas.microsoft.com/office/drawing/2014/main" id="{46766607-FD47-F9FE-E89A-A74B266615DA}"/>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52795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414907-9EF8-BC48-C0F3-68C6BB1F0B45}"/>
              </a:ext>
            </a:extLst>
          </p:cNvPr>
          <p:cNvSpPr>
            <a:spLocks noGrp="1"/>
          </p:cNvSpPr>
          <p:nvPr>
            <p:ph type="dt" sz="half" idx="10"/>
          </p:nvPr>
        </p:nvSpPr>
        <p:spPr/>
        <p:txBody>
          <a:bodyPr/>
          <a:lstStyle/>
          <a:p>
            <a:fld id="{B7D1D798-2182-4C3D-8998-7EDC1230ED02}" type="datetime1">
              <a:rPr lang="en-US" smtClean="0"/>
              <a:t>7/20/2025</a:t>
            </a:fld>
            <a:endParaRPr lang="en-US"/>
          </a:p>
        </p:txBody>
      </p:sp>
      <p:sp>
        <p:nvSpPr>
          <p:cNvPr id="3" name="Footer Placeholder 2">
            <a:extLst>
              <a:ext uri="{FF2B5EF4-FFF2-40B4-BE49-F238E27FC236}">
                <a16:creationId xmlns:a16="http://schemas.microsoft.com/office/drawing/2014/main" id="{AC1A3A3F-DC94-2562-800D-0F74621C014D}"/>
              </a:ext>
            </a:extLst>
          </p:cNvPr>
          <p:cNvSpPr>
            <a:spLocks noGrp="1"/>
          </p:cNvSpPr>
          <p:nvPr>
            <p:ph type="ftr" sz="quarter" idx="11"/>
          </p:nvPr>
        </p:nvSpPr>
        <p:spPr/>
        <p:txBody>
          <a:bodyPr/>
          <a:lstStyle/>
          <a:p>
            <a:r>
              <a:rPr lang="en-US"/>
              <a:t>Aadeshveer Singh (24B0926)</a:t>
            </a:r>
          </a:p>
        </p:txBody>
      </p:sp>
      <p:sp>
        <p:nvSpPr>
          <p:cNvPr id="4" name="Slide Number Placeholder 3">
            <a:extLst>
              <a:ext uri="{FF2B5EF4-FFF2-40B4-BE49-F238E27FC236}">
                <a16:creationId xmlns:a16="http://schemas.microsoft.com/office/drawing/2014/main" id="{3B4EA476-4331-36A8-5F74-06E695808A78}"/>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284651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7354-0D74-758F-5677-C3E46E6E9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2EE99E-3385-F83C-A958-3CB56ABEDC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6CABF-4F29-78D1-C077-3A80CA9EC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BE623-6DC5-9312-46C8-BDECA405909D}"/>
              </a:ext>
            </a:extLst>
          </p:cNvPr>
          <p:cNvSpPr>
            <a:spLocks noGrp="1"/>
          </p:cNvSpPr>
          <p:nvPr>
            <p:ph type="dt" sz="half" idx="10"/>
          </p:nvPr>
        </p:nvSpPr>
        <p:spPr/>
        <p:txBody>
          <a:bodyPr/>
          <a:lstStyle/>
          <a:p>
            <a:fld id="{4C74863C-C754-49EC-A684-4B70E8E70AAB}" type="datetime1">
              <a:rPr lang="en-US" smtClean="0"/>
              <a:t>7/20/2025</a:t>
            </a:fld>
            <a:endParaRPr lang="en-US"/>
          </a:p>
        </p:txBody>
      </p:sp>
      <p:sp>
        <p:nvSpPr>
          <p:cNvPr id="6" name="Footer Placeholder 5">
            <a:extLst>
              <a:ext uri="{FF2B5EF4-FFF2-40B4-BE49-F238E27FC236}">
                <a16:creationId xmlns:a16="http://schemas.microsoft.com/office/drawing/2014/main" id="{675B25B9-B0D8-7B47-3E33-B4338ACFFE4F}"/>
              </a:ext>
            </a:extLst>
          </p:cNvPr>
          <p:cNvSpPr>
            <a:spLocks noGrp="1"/>
          </p:cNvSpPr>
          <p:nvPr>
            <p:ph type="ftr" sz="quarter" idx="11"/>
          </p:nvPr>
        </p:nvSpPr>
        <p:spPr/>
        <p:txBody>
          <a:bodyPr/>
          <a:lstStyle/>
          <a:p>
            <a:r>
              <a:rPr lang="en-US"/>
              <a:t>Aadeshveer Singh (24B0926)</a:t>
            </a:r>
          </a:p>
        </p:txBody>
      </p:sp>
      <p:sp>
        <p:nvSpPr>
          <p:cNvPr id="7" name="Slide Number Placeholder 6">
            <a:extLst>
              <a:ext uri="{FF2B5EF4-FFF2-40B4-BE49-F238E27FC236}">
                <a16:creationId xmlns:a16="http://schemas.microsoft.com/office/drawing/2014/main" id="{A828F395-EAD3-35FB-C1DD-70437EDFC23D}"/>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315977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F9A2-67E3-B97F-F2B2-0F3D530D8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08D58B-F993-8733-82C0-FED3667BE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8288E5-1695-9DB6-A481-D02E02424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BB8BF-6C88-CD77-9035-BA444FF29AF3}"/>
              </a:ext>
            </a:extLst>
          </p:cNvPr>
          <p:cNvSpPr>
            <a:spLocks noGrp="1"/>
          </p:cNvSpPr>
          <p:nvPr>
            <p:ph type="dt" sz="half" idx="10"/>
          </p:nvPr>
        </p:nvSpPr>
        <p:spPr/>
        <p:txBody>
          <a:bodyPr/>
          <a:lstStyle/>
          <a:p>
            <a:fld id="{734272C3-A828-4340-81E8-80C1A0847652}" type="datetime1">
              <a:rPr lang="en-US" smtClean="0"/>
              <a:t>7/20/2025</a:t>
            </a:fld>
            <a:endParaRPr lang="en-US"/>
          </a:p>
        </p:txBody>
      </p:sp>
      <p:sp>
        <p:nvSpPr>
          <p:cNvPr id="6" name="Footer Placeholder 5">
            <a:extLst>
              <a:ext uri="{FF2B5EF4-FFF2-40B4-BE49-F238E27FC236}">
                <a16:creationId xmlns:a16="http://schemas.microsoft.com/office/drawing/2014/main" id="{ED12CC39-444D-B996-D31A-AE423161B8F6}"/>
              </a:ext>
            </a:extLst>
          </p:cNvPr>
          <p:cNvSpPr>
            <a:spLocks noGrp="1"/>
          </p:cNvSpPr>
          <p:nvPr>
            <p:ph type="ftr" sz="quarter" idx="11"/>
          </p:nvPr>
        </p:nvSpPr>
        <p:spPr/>
        <p:txBody>
          <a:bodyPr/>
          <a:lstStyle/>
          <a:p>
            <a:r>
              <a:rPr lang="en-US"/>
              <a:t>Aadeshveer Singh (24B0926)</a:t>
            </a:r>
          </a:p>
        </p:txBody>
      </p:sp>
      <p:sp>
        <p:nvSpPr>
          <p:cNvPr id="7" name="Slide Number Placeholder 6">
            <a:extLst>
              <a:ext uri="{FF2B5EF4-FFF2-40B4-BE49-F238E27FC236}">
                <a16:creationId xmlns:a16="http://schemas.microsoft.com/office/drawing/2014/main" id="{D6C4254A-EC94-B48A-A0B1-A4466EF3581D}"/>
              </a:ext>
            </a:extLst>
          </p:cNvPr>
          <p:cNvSpPr>
            <a:spLocks noGrp="1"/>
          </p:cNvSpPr>
          <p:nvPr>
            <p:ph type="sldNum" sz="quarter" idx="12"/>
          </p:nvPr>
        </p:nvSpPr>
        <p:spPr/>
        <p:txBody>
          <a:bodyPr/>
          <a:lstStyle/>
          <a:p>
            <a:fld id="{85AC23FA-A36C-4E00-B7EB-5A6B5DAC7551}" type="slidenum">
              <a:rPr lang="en-US" smtClean="0"/>
              <a:t>‹#›</a:t>
            </a:fld>
            <a:endParaRPr lang="en-US"/>
          </a:p>
        </p:txBody>
      </p:sp>
    </p:spTree>
    <p:extLst>
      <p:ext uri="{BB962C8B-B14F-4D97-AF65-F5344CB8AC3E}">
        <p14:creationId xmlns:p14="http://schemas.microsoft.com/office/powerpoint/2010/main" val="10575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FF6976-39B3-06FF-A9F4-509FE7CC9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AEA462-9182-BECE-FACB-AD82EB57B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DA47E-283B-A4EE-0BCA-7374750E5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306704-57ED-4697-B031-30DD54FDCACA}" type="datetime1">
              <a:rPr lang="en-US" smtClean="0"/>
              <a:t>7/20/2025</a:t>
            </a:fld>
            <a:endParaRPr lang="en-US"/>
          </a:p>
        </p:txBody>
      </p:sp>
      <p:sp>
        <p:nvSpPr>
          <p:cNvPr id="5" name="Footer Placeholder 4">
            <a:extLst>
              <a:ext uri="{FF2B5EF4-FFF2-40B4-BE49-F238E27FC236}">
                <a16:creationId xmlns:a16="http://schemas.microsoft.com/office/drawing/2014/main" id="{BD86388C-B868-0D0F-0C95-86AE627BE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Aadeshveer Singh (24B0926)</a:t>
            </a:r>
          </a:p>
        </p:txBody>
      </p:sp>
      <p:sp>
        <p:nvSpPr>
          <p:cNvPr id="6" name="Slide Number Placeholder 5">
            <a:extLst>
              <a:ext uri="{FF2B5EF4-FFF2-40B4-BE49-F238E27FC236}">
                <a16:creationId xmlns:a16="http://schemas.microsoft.com/office/drawing/2014/main" id="{22ED288D-577F-FA9F-519F-40B3E3AD9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C23FA-A36C-4E00-B7EB-5A6B5DAC7551}" type="slidenum">
              <a:rPr lang="en-US" smtClean="0"/>
              <a:t>‹#›</a:t>
            </a:fld>
            <a:endParaRPr lang="en-US"/>
          </a:p>
        </p:txBody>
      </p:sp>
    </p:spTree>
    <p:extLst>
      <p:ext uri="{BB962C8B-B14F-4D97-AF65-F5344CB8AC3E}">
        <p14:creationId xmlns:p14="http://schemas.microsoft.com/office/powerpoint/2010/main" val="3777322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0C011CF-A9BB-F97F-BD1D-A985788C90C6}"/>
              </a:ext>
            </a:extLst>
          </p:cNvPr>
          <p:cNvPicPr>
            <a:picLocks noChangeAspect="1"/>
          </p:cNvPicPr>
          <p:nvPr/>
        </p:nvPicPr>
        <p:blipFill>
          <a:blip r:embed="rId2">
            <a:alphaModFix amt="5000"/>
            <a:extLst>
              <a:ext uri="{28A0092B-C50C-407E-A947-70E740481C1C}">
                <a14:useLocalDpi xmlns:a14="http://schemas.microsoft.com/office/drawing/2010/main" val="0"/>
              </a:ext>
            </a:extLst>
          </a:blip>
          <a:srcRect t="14832" b="7055"/>
          <a:stretch/>
        </p:blipFill>
        <p:spPr>
          <a:xfrm>
            <a:off x="3811505" y="195563"/>
            <a:ext cx="8319674" cy="6498738"/>
          </a:xfrm>
          <a:prstGeom prst="rect">
            <a:avLst/>
          </a:prstGeom>
        </p:spPr>
      </p:pic>
      <p:sp>
        <p:nvSpPr>
          <p:cNvPr id="2" name="Title 1">
            <a:extLst>
              <a:ext uri="{FF2B5EF4-FFF2-40B4-BE49-F238E27FC236}">
                <a16:creationId xmlns:a16="http://schemas.microsoft.com/office/drawing/2014/main" id="{2F732948-124C-2202-28A1-EF6F8A922C71}"/>
              </a:ext>
            </a:extLst>
          </p:cNvPr>
          <p:cNvSpPr>
            <a:spLocks noGrp="1"/>
          </p:cNvSpPr>
          <p:nvPr>
            <p:ph type="ctrTitle"/>
          </p:nvPr>
        </p:nvSpPr>
        <p:spPr>
          <a:xfrm>
            <a:off x="1625599" y="-854923"/>
            <a:ext cx="9144000" cy="2387600"/>
          </a:xfrm>
        </p:spPr>
        <p:txBody>
          <a:bodyPr>
            <a:normAutofit/>
          </a:bodyPr>
          <a:lstStyle/>
          <a:p>
            <a:pPr algn="r"/>
            <a:r>
              <a:rPr lang="en-US" b="0" i="0" dirty="0">
                <a:solidFill>
                  <a:srgbClr val="1A1C1E"/>
                </a:solidFill>
                <a:effectLst/>
                <a:latin typeface="Bahnschrift" panose="020B0502040204020203" pitchFamily="34" charset="0"/>
              </a:rPr>
              <a:t>Learning from Experience</a:t>
            </a:r>
            <a:endParaRPr lang="en-US" dirty="0">
              <a:latin typeface="Bahnschrift" panose="020B0502040204020203" pitchFamily="34" charset="0"/>
            </a:endParaRPr>
          </a:p>
        </p:txBody>
      </p:sp>
      <p:sp>
        <p:nvSpPr>
          <p:cNvPr id="3" name="Subtitle 2">
            <a:extLst>
              <a:ext uri="{FF2B5EF4-FFF2-40B4-BE49-F238E27FC236}">
                <a16:creationId xmlns:a16="http://schemas.microsoft.com/office/drawing/2014/main" id="{D2E857D1-B9F8-95A6-B7D8-940F7336937D}"/>
              </a:ext>
            </a:extLst>
          </p:cNvPr>
          <p:cNvSpPr>
            <a:spLocks noGrp="1"/>
          </p:cNvSpPr>
          <p:nvPr>
            <p:ph type="subTitle" idx="1"/>
          </p:nvPr>
        </p:nvSpPr>
        <p:spPr>
          <a:xfrm>
            <a:off x="1625599" y="1624752"/>
            <a:ext cx="9144000" cy="1655762"/>
          </a:xfrm>
        </p:spPr>
        <p:txBody>
          <a:bodyPr/>
          <a:lstStyle/>
          <a:p>
            <a:pPr algn="r"/>
            <a:r>
              <a:rPr lang="en-US" b="0" i="0" dirty="0">
                <a:solidFill>
                  <a:srgbClr val="1A1C1E"/>
                </a:solidFill>
                <a:effectLst/>
                <a:latin typeface="Bahnschrift" panose="020B0502040204020203" pitchFamily="34" charset="0"/>
              </a:rPr>
              <a:t>Monte Carlo Approach to Mastering Games</a:t>
            </a:r>
            <a:endParaRPr lang="en-US" dirty="0">
              <a:latin typeface="Bahnschrift" panose="020B0502040204020203" pitchFamily="34" charset="0"/>
            </a:endParaRPr>
          </a:p>
        </p:txBody>
      </p:sp>
      <p:pic>
        <p:nvPicPr>
          <p:cNvPr id="7" name="Picture 6">
            <a:extLst>
              <a:ext uri="{FF2B5EF4-FFF2-40B4-BE49-F238E27FC236}">
                <a16:creationId xmlns:a16="http://schemas.microsoft.com/office/drawing/2014/main" id="{722E8006-96F0-A3A7-EA91-C35819879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799" y="2399995"/>
            <a:ext cx="4286250" cy="4200525"/>
          </a:xfrm>
          <a:prstGeom prst="rect">
            <a:avLst/>
          </a:prstGeom>
        </p:spPr>
      </p:pic>
      <p:sp>
        <p:nvSpPr>
          <p:cNvPr id="9" name="TextBox 8">
            <a:extLst>
              <a:ext uri="{FF2B5EF4-FFF2-40B4-BE49-F238E27FC236}">
                <a16:creationId xmlns:a16="http://schemas.microsoft.com/office/drawing/2014/main" id="{92142675-9361-9055-6857-B5920972B5AD}"/>
              </a:ext>
            </a:extLst>
          </p:cNvPr>
          <p:cNvSpPr txBox="1"/>
          <p:nvPr/>
        </p:nvSpPr>
        <p:spPr>
          <a:xfrm>
            <a:off x="4673599" y="2152102"/>
            <a:ext cx="6096000" cy="300531"/>
          </a:xfrm>
          <a:prstGeom prst="rect">
            <a:avLst/>
          </a:prstGeom>
          <a:noFill/>
        </p:spPr>
        <p:txBody>
          <a:bodyPr wrap="square">
            <a:spAutoFit/>
          </a:bodyPr>
          <a:lstStyle/>
          <a:p>
            <a:pPr algn="l">
              <a:lnSpc>
                <a:spcPts val="1500"/>
              </a:lnSpc>
              <a:spcAft>
                <a:spcPts val="225"/>
              </a:spcAft>
            </a:pPr>
            <a:r>
              <a:rPr lang="en-US" b="0" i="0" dirty="0">
                <a:solidFill>
                  <a:srgbClr val="1A1C1E"/>
                </a:solidFill>
                <a:effectLst/>
                <a:latin typeface="Aptos" panose="020B0004020202020204" pitchFamily="34" charset="0"/>
              </a:rPr>
              <a:t>Summer of Science 2025 - MDPs and their Applications in AI</a:t>
            </a:r>
          </a:p>
        </p:txBody>
      </p:sp>
      <p:sp>
        <p:nvSpPr>
          <p:cNvPr id="15" name="Footer Placeholder 14">
            <a:extLst>
              <a:ext uri="{FF2B5EF4-FFF2-40B4-BE49-F238E27FC236}">
                <a16:creationId xmlns:a16="http://schemas.microsoft.com/office/drawing/2014/main" id="{2B613CA0-97A6-C0C1-50AE-51F7CADB0FF3}"/>
              </a:ext>
            </a:extLst>
          </p:cNvPr>
          <p:cNvSpPr>
            <a:spLocks noGrp="1"/>
          </p:cNvSpPr>
          <p:nvPr>
            <p:ph type="ftr" sz="quarter" idx="11"/>
          </p:nvPr>
        </p:nvSpPr>
        <p:spPr/>
        <p:txBody>
          <a:bodyPr/>
          <a:lstStyle/>
          <a:p>
            <a:r>
              <a:rPr lang="en-US"/>
              <a:t>Aadeshveer Singh (24B0926)</a:t>
            </a:r>
          </a:p>
        </p:txBody>
      </p:sp>
      <p:sp>
        <p:nvSpPr>
          <p:cNvPr id="16" name="Slide Number Placeholder 15">
            <a:extLst>
              <a:ext uri="{FF2B5EF4-FFF2-40B4-BE49-F238E27FC236}">
                <a16:creationId xmlns:a16="http://schemas.microsoft.com/office/drawing/2014/main" id="{B16BE22F-CADE-32C0-07BD-8DDF137680DB}"/>
              </a:ext>
            </a:extLst>
          </p:cNvPr>
          <p:cNvSpPr>
            <a:spLocks noGrp="1"/>
          </p:cNvSpPr>
          <p:nvPr>
            <p:ph type="sldNum" sz="quarter" idx="12"/>
          </p:nvPr>
        </p:nvSpPr>
        <p:spPr/>
        <p:txBody>
          <a:bodyPr/>
          <a:lstStyle/>
          <a:p>
            <a:fld id="{85AC23FA-A36C-4E00-B7EB-5A6B5DAC7551}" type="slidenum">
              <a:rPr lang="en-US" smtClean="0"/>
              <a:t>1</a:t>
            </a:fld>
            <a:endParaRPr lang="en-US"/>
          </a:p>
        </p:txBody>
      </p:sp>
    </p:spTree>
    <p:extLst>
      <p:ext uri="{BB962C8B-B14F-4D97-AF65-F5344CB8AC3E}">
        <p14:creationId xmlns:p14="http://schemas.microsoft.com/office/powerpoint/2010/main" val="409068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0A0F08-62A5-8CAF-E0F9-AF6E52F1A165}"/>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494814" y="827814"/>
            <a:ext cx="5202371" cy="5202371"/>
          </a:xfrm>
          <a:prstGeom prst="rect">
            <a:avLst/>
          </a:prstGeom>
        </p:spPr>
      </p:pic>
      <p:sp>
        <p:nvSpPr>
          <p:cNvPr id="2" name="Title 1">
            <a:extLst>
              <a:ext uri="{FF2B5EF4-FFF2-40B4-BE49-F238E27FC236}">
                <a16:creationId xmlns:a16="http://schemas.microsoft.com/office/drawing/2014/main" id="{078C8D2F-3F3C-FB94-6403-F118DF922B97}"/>
              </a:ext>
            </a:extLst>
          </p:cNvPr>
          <p:cNvSpPr>
            <a:spLocks noGrp="1"/>
          </p:cNvSpPr>
          <p:nvPr>
            <p:ph type="title"/>
          </p:nvPr>
        </p:nvSpPr>
        <p:spPr>
          <a:xfrm>
            <a:off x="838200" y="2734249"/>
            <a:ext cx="10515600" cy="1325563"/>
          </a:xfrm>
        </p:spPr>
        <p:txBody>
          <a:bodyPr>
            <a:normAutofit/>
          </a:bodyPr>
          <a:lstStyle/>
          <a:p>
            <a:pPr algn="ctr"/>
            <a:r>
              <a:rPr lang="en-US" sz="6000" dirty="0">
                <a:latin typeface="Bahnschrift" panose="020B0502040204020203" pitchFamily="34" charset="0"/>
              </a:rPr>
              <a:t>Thank You</a:t>
            </a:r>
          </a:p>
        </p:txBody>
      </p:sp>
      <p:sp>
        <p:nvSpPr>
          <p:cNvPr id="3" name="Footer Placeholder 2">
            <a:extLst>
              <a:ext uri="{FF2B5EF4-FFF2-40B4-BE49-F238E27FC236}">
                <a16:creationId xmlns:a16="http://schemas.microsoft.com/office/drawing/2014/main" id="{2D1EDB73-2EA7-2818-B735-691714FD66D3}"/>
              </a:ext>
            </a:extLst>
          </p:cNvPr>
          <p:cNvSpPr>
            <a:spLocks noGrp="1"/>
          </p:cNvSpPr>
          <p:nvPr>
            <p:ph type="ftr" sz="quarter" idx="11"/>
          </p:nvPr>
        </p:nvSpPr>
        <p:spPr/>
        <p:txBody>
          <a:bodyPr/>
          <a:lstStyle/>
          <a:p>
            <a:r>
              <a:rPr lang="en-US"/>
              <a:t>Aadeshveer Singh (24B0926)</a:t>
            </a:r>
          </a:p>
        </p:txBody>
      </p:sp>
      <p:sp>
        <p:nvSpPr>
          <p:cNvPr id="4" name="Slide Number Placeholder 3">
            <a:extLst>
              <a:ext uri="{FF2B5EF4-FFF2-40B4-BE49-F238E27FC236}">
                <a16:creationId xmlns:a16="http://schemas.microsoft.com/office/drawing/2014/main" id="{7AAAD6AC-A657-4EDD-48FC-B9693C9838B3}"/>
              </a:ext>
            </a:extLst>
          </p:cNvPr>
          <p:cNvSpPr>
            <a:spLocks noGrp="1"/>
          </p:cNvSpPr>
          <p:nvPr>
            <p:ph type="sldNum" sz="quarter" idx="12"/>
          </p:nvPr>
        </p:nvSpPr>
        <p:spPr/>
        <p:txBody>
          <a:bodyPr/>
          <a:lstStyle/>
          <a:p>
            <a:fld id="{85AC23FA-A36C-4E00-B7EB-5A6B5DAC7551}" type="slidenum">
              <a:rPr lang="en-US" smtClean="0"/>
              <a:t>10</a:t>
            </a:fld>
            <a:endParaRPr lang="en-US"/>
          </a:p>
        </p:txBody>
      </p:sp>
    </p:spTree>
    <p:extLst>
      <p:ext uri="{BB962C8B-B14F-4D97-AF65-F5344CB8AC3E}">
        <p14:creationId xmlns:p14="http://schemas.microsoft.com/office/powerpoint/2010/main" val="125566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7EF3-E402-A3FE-11E2-4208CBE08ACE}"/>
              </a:ext>
            </a:extLst>
          </p:cNvPr>
          <p:cNvSpPr>
            <a:spLocks noGrp="1"/>
          </p:cNvSpPr>
          <p:nvPr>
            <p:ph type="title"/>
          </p:nvPr>
        </p:nvSpPr>
        <p:spPr/>
        <p:txBody>
          <a:bodyPr/>
          <a:lstStyle/>
          <a:p>
            <a:r>
              <a:rPr lang="en-US" dirty="0">
                <a:latin typeface="Bahnschrift" panose="020B0502040204020203" pitchFamily="34" charset="0"/>
              </a:rPr>
              <a:t>What are Monte Carlo methods</a:t>
            </a:r>
          </a:p>
        </p:txBody>
      </p:sp>
      <p:pic>
        <p:nvPicPr>
          <p:cNvPr id="17" name="Content Placeholder 16">
            <a:extLst>
              <a:ext uri="{FF2B5EF4-FFF2-40B4-BE49-F238E27FC236}">
                <a16:creationId xmlns:a16="http://schemas.microsoft.com/office/drawing/2014/main" id="{B55CD2F3-D765-C172-8607-00B939B09AA9}"/>
              </a:ext>
            </a:extLst>
          </p:cNvPr>
          <p:cNvPicPr>
            <a:picLocks noGrp="1" noChangeAspect="1"/>
          </p:cNvPicPr>
          <p:nvPr>
            <p:ph idx="1"/>
          </p:nvPr>
        </p:nvPicPr>
        <p:blipFill>
          <a:blip r:embed="rId2">
            <a:alphaModFix amt="70000"/>
            <a:extLst>
              <a:ext uri="{28A0092B-C50C-407E-A947-70E740481C1C}">
                <a14:useLocalDpi xmlns:a14="http://schemas.microsoft.com/office/drawing/2010/main" val="0"/>
              </a:ext>
            </a:extLst>
          </a:blip>
          <a:stretch>
            <a:fillRect/>
          </a:stretch>
        </p:blipFill>
        <p:spPr>
          <a:xfrm>
            <a:off x="6340231" y="1930886"/>
            <a:ext cx="5101492" cy="2996228"/>
          </a:xfrm>
        </p:spPr>
      </p:pic>
      <p:sp>
        <p:nvSpPr>
          <p:cNvPr id="4" name="Footer Placeholder 3">
            <a:extLst>
              <a:ext uri="{FF2B5EF4-FFF2-40B4-BE49-F238E27FC236}">
                <a16:creationId xmlns:a16="http://schemas.microsoft.com/office/drawing/2014/main" id="{42763C41-0AA7-EF1D-9F6B-176D103C7A7C}"/>
              </a:ext>
            </a:extLst>
          </p:cNvPr>
          <p:cNvSpPr>
            <a:spLocks noGrp="1"/>
          </p:cNvSpPr>
          <p:nvPr>
            <p:ph type="ftr" sz="quarter" idx="11"/>
          </p:nvPr>
        </p:nvSpPr>
        <p:spPr/>
        <p:txBody>
          <a:bodyPr/>
          <a:lstStyle/>
          <a:p>
            <a:r>
              <a:rPr lang="en-US"/>
              <a:t>Aadeshveer Singh (24B0926)</a:t>
            </a:r>
          </a:p>
        </p:txBody>
      </p:sp>
      <p:sp>
        <p:nvSpPr>
          <p:cNvPr id="5" name="Slide Number Placeholder 4">
            <a:extLst>
              <a:ext uri="{FF2B5EF4-FFF2-40B4-BE49-F238E27FC236}">
                <a16:creationId xmlns:a16="http://schemas.microsoft.com/office/drawing/2014/main" id="{D2AAAAA5-4B53-654B-697B-EE619103C325}"/>
              </a:ext>
            </a:extLst>
          </p:cNvPr>
          <p:cNvSpPr>
            <a:spLocks noGrp="1"/>
          </p:cNvSpPr>
          <p:nvPr>
            <p:ph type="sldNum" sz="quarter" idx="12"/>
          </p:nvPr>
        </p:nvSpPr>
        <p:spPr/>
        <p:txBody>
          <a:bodyPr/>
          <a:lstStyle/>
          <a:p>
            <a:fld id="{85AC23FA-A36C-4E00-B7EB-5A6B5DAC7551}" type="slidenum">
              <a:rPr lang="en-US" smtClean="0"/>
              <a:t>2</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B0DD26A-BB4C-CD69-69E8-B243CA8937D6}"/>
                  </a:ext>
                </a:extLst>
              </p:cNvPr>
              <p:cNvSpPr txBox="1"/>
              <p:nvPr/>
            </p:nvSpPr>
            <p:spPr>
              <a:xfrm>
                <a:off x="750277" y="2064792"/>
                <a:ext cx="5220677"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1200" b="1" dirty="0">
                    <a:latin typeface="Aptos" panose="020B0004020202020204" pitchFamily="34" charset="0"/>
                  </a:rPr>
                  <a:t>Reinforcement learning </a:t>
                </a:r>
                <a:r>
                  <a:rPr lang="en-US" sz="1200" dirty="0">
                    <a:latin typeface="Aptos" panose="020B0004020202020204" pitchFamily="34" charset="0"/>
                  </a:rPr>
                  <a:t>is a type of machine learning quite distinct from other two types(namely supervised and unsupervised). It tries to mock natural animal learning by letting the agent select actions and providing a reward or penalty feedback of how effective its action was. The agent then learns from the feedback and improves its policy.</a:t>
                </a:r>
              </a:p>
              <a:p>
                <a:pPr marL="285750" indent="-285750" algn="just">
                  <a:buFont typeface="Arial" panose="020B0604020202020204" pitchFamily="34" charset="0"/>
                  <a:buChar char="•"/>
                </a:pPr>
                <a:r>
                  <a:rPr lang="en-US" sz="1200" dirty="0">
                    <a:latin typeface="Aptos" panose="020B0004020202020204" pitchFamily="34" charset="0"/>
                  </a:rPr>
                  <a:t>The environment is usually given by a probability function that decides the reward and new state based on present state and action chose(</a:t>
                </a:r>
                <a14:m>
                  <m:oMath xmlns:m="http://schemas.openxmlformats.org/officeDocument/2006/math">
                    <m:r>
                      <a:rPr lang="en-US" sz="1200" b="1" i="1" smtClean="0">
                        <a:latin typeface="Cambria Math" panose="02040503050406030204" pitchFamily="18" charset="0"/>
                      </a:rPr>
                      <m:t>𝒑</m:t>
                    </m:r>
                    <m:r>
                      <a:rPr lang="en-US" sz="1200" b="1" i="1" smtClean="0">
                        <a:latin typeface="Cambria Math" panose="02040503050406030204" pitchFamily="18" charset="0"/>
                      </a:rPr>
                      <m:t>(</m:t>
                    </m:r>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𝒔</m:t>
                        </m:r>
                      </m:e>
                      <m:sup>
                        <m:r>
                          <a:rPr lang="en-US" sz="1200" b="1" i="1" smtClean="0">
                            <a:latin typeface="Cambria Math" panose="02040503050406030204" pitchFamily="18" charset="0"/>
                          </a:rPr>
                          <m:t>′</m:t>
                        </m:r>
                      </m:sup>
                    </m:sSup>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𝒔</m:t>
                    </m:r>
                    <m:r>
                      <a:rPr lang="en-US" sz="1200" b="1" i="1" smtClean="0">
                        <a:latin typeface="Cambria Math" panose="02040503050406030204" pitchFamily="18" charset="0"/>
                      </a:rPr>
                      <m:t>,</m:t>
                    </m:r>
                    <m:r>
                      <a:rPr lang="en-US" sz="1200" b="1" i="1" smtClean="0">
                        <a:latin typeface="Cambria Math" panose="02040503050406030204" pitchFamily="18" charset="0"/>
                      </a:rPr>
                      <m:t>𝒂</m:t>
                    </m:r>
                  </m:oMath>
                </a14:m>
                <a:r>
                  <a:rPr lang="en-US" sz="1200" b="1" dirty="0">
                    <a:latin typeface="Aptos" panose="020B0004020202020204" pitchFamily="34" charset="0"/>
                  </a:rPr>
                  <a:t>)</a:t>
                </a:r>
                <a:r>
                  <a:rPr lang="en-US" sz="1200" dirty="0">
                    <a:latin typeface="Aptos" panose="020B0004020202020204" pitchFamily="34" charset="0"/>
                  </a:rPr>
                  <a:t>).Having access to this functions allows us to get the absolute optimal policy by theoretically proven methods. However </a:t>
                </a:r>
                <a:r>
                  <a:rPr lang="en-US" sz="1200" b="1" dirty="0">
                    <a:latin typeface="Aptos" panose="020B0004020202020204" pitchFamily="34" charset="0"/>
                  </a:rPr>
                  <a:t>usually we don’t have access to this function</a:t>
                </a:r>
                <a:r>
                  <a:rPr lang="en-US" sz="1200" dirty="0">
                    <a:latin typeface="Aptos" panose="020B0004020202020204" pitchFamily="34" charset="0"/>
                  </a:rPr>
                  <a:t> and in such cases the absolute method fails.</a:t>
                </a:r>
              </a:p>
              <a:p>
                <a:pPr marL="285750" indent="-285750" algn="just">
                  <a:buFont typeface="Arial" panose="020B0604020202020204" pitchFamily="34" charset="0"/>
                  <a:buChar char="•"/>
                </a:pPr>
                <a:r>
                  <a:rPr lang="en-US" sz="1200" dirty="0">
                    <a:latin typeface="Aptos" panose="020B0004020202020204" pitchFamily="34" charset="0"/>
                  </a:rPr>
                  <a:t>In case we don’t have access to environment dynamics model free learning comes into play and Monte Carlo is one of these methods.</a:t>
                </a:r>
              </a:p>
              <a:p>
                <a:pPr marL="285750" indent="-285750" algn="just">
                  <a:buFont typeface="Arial" panose="020B0604020202020204" pitchFamily="34" charset="0"/>
                  <a:buChar char="•"/>
                </a:pPr>
                <a:r>
                  <a:rPr lang="en-US" sz="1200" b="1" dirty="0">
                    <a:latin typeface="Aptos" panose="020B0004020202020204" pitchFamily="34" charset="0"/>
                  </a:rPr>
                  <a:t>Monte Carlo </a:t>
                </a:r>
                <a:r>
                  <a:rPr lang="en-US" sz="1200" dirty="0">
                    <a:latin typeface="Aptos" panose="020B0004020202020204" pitchFamily="34" charset="0"/>
                  </a:rPr>
                  <a:t>refers to the method of generating sample runs in the environment and training the agent based on the experience.</a:t>
                </a:r>
              </a:p>
            </p:txBody>
          </p:sp>
        </mc:Choice>
        <mc:Fallback xmlns="">
          <p:sp>
            <p:nvSpPr>
              <p:cNvPr id="18" name="TextBox 17">
                <a:extLst>
                  <a:ext uri="{FF2B5EF4-FFF2-40B4-BE49-F238E27FC236}">
                    <a16:creationId xmlns:a16="http://schemas.microsoft.com/office/drawing/2014/main" id="{BB0DD26A-BB4C-CD69-69E8-B243CA8937D6}"/>
                  </a:ext>
                </a:extLst>
              </p:cNvPr>
              <p:cNvSpPr txBox="1">
                <a:spLocks noRot="1" noChangeAspect="1" noMove="1" noResize="1" noEditPoints="1" noAdjustHandles="1" noChangeArrowheads="1" noChangeShapeType="1" noTextEdit="1"/>
              </p:cNvSpPr>
              <p:nvPr/>
            </p:nvSpPr>
            <p:spPr>
              <a:xfrm>
                <a:off x="750277" y="2064792"/>
                <a:ext cx="5220677" cy="2862322"/>
              </a:xfrm>
              <a:prstGeom prst="rect">
                <a:avLst/>
              </a:prstGeom>
              <a:blipFill>
                <a:blip r:embed="rId3"/>
                <a:stretch>
                  <a:fillRect t="-213" r="-117" b="-853"/>
                </a:stretch>
              </a:blipFill>
            </p:spPr>
            <p:txBody>
              <a:bodyPr/>
              <a:lstStyle/>
              <a:p>
                <a:r>
                  <a:rPr lang="en-US">
                    <a:noFill/>
                  </a:rPr>
                  <a:t> </a:t>
                </a:r>
              </a:p>
            </p:txBody>
          </p:sp>
        </mc:Fallback>
      </mc:AlternateContent>
    </p:spTree>
    <p:extLst>
      <p:ext uri="{BB962C8B-B14F-4D97-AF65-F5344CB8AC3E}">
        <p14:creationId xmlns:p14="http://schemas.microsoft.com/office/powerpoint/2010/main" val="47824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AAE61C6-89CE-F33E-A0A0-C6FB72A58AC9}"/>
              </a:ext>
            </a:extLst>
          </p:cNvPr>
          <p:cNvSpPr>
            <a:spLocks noGrp="1"/>
          </p:cNvSpPr>
          <p:nvPr>
            <p:ph type="body" sz="half" idx="2"/>
          </p:nvPr>
        </p:nvSpPr>
        <p:spPr>
          <a:xfrm>
            <a:off x="6167561" y="856215"/>
            <a:ext cx="5385683" cy="5865260"/>
          </a:xfrm>
        </p:spPr>
        <p:txBody>
          <a:bodyPr>
            <a:normAutofit fontScale="92500" lnSpcReduction="10000"/>
          </a:bodyPr>
          <a:lstStyle/>
          <a:p>
            <a:pPr marL="285750" indent="-285750" algn="just">
              <a:buFont typeface="Arial" panose="020B0604020202020204" pitchFamily="34" charset="0"/>
              <a:buChar char="•"/>
            </a:pPr>
            <a:r>
              <a:rPr lang="en-US" dirty="0">
                <a:latin typeface="Aptos" panose="020B0004020202020204" pitchFamily="34" charset="0"/>
              </a:rPr>
              <a:t>Blackjack is a popular casino card game.</a:t>
            </a:r>
          </a:p>
          <a:p>
            <a:pPr marL="285750" indent="-285750" algn="just">
              <a:buFont typeface="Arial" panose="020B0604020202020204" pitchFamily="34" charset="0"/>
              <a:buChar char="•"/>
            </a:pPr>
            <a:r>
              <a:rPr lang="en-US" dirty="0">
                <a:latin typeface="Aptos" panose="020B0004020202020204" pitchFamily="34" charset="0"/>
              </a:rPr>
              <a:t>Many variants of blackjack are played throughout the world. In this case study a very basic variant of game is chose.</a:t>
            </a:r>
          </a:p>
          <a:p>
            <a:pPr marL="285750" indent="-285750" algn="just">
              <a:buFont typeface="Arial" panose="020B0604020202020204" pitchFamily="34" charset="0"/>
              <a:buChar char="•"/>
            </a:pPr>
            <a:r>
              <a:rPr lang="en-US" dirty="0">
                <a:latin typeface="Aptos" panose="020B0004020202020204" pitchFamily="34" charset="0"/>
              </a:rPr>
              <a:t>Basic rules:</a:t>
            </a:r>
          </a:p>
          <a:p>
            <a:pPr marL="742950" lvl="1" indent="-285750" algn="just">
              <a:buFont typeface="Arial" panose="020B0604020202020204" pitchFamily="34" charset="0"/>
              <a:buChar char="•"/>
            </a:pPr>
            <a:r>
              <a:rPr lang="en-US" dirty="0">
                <a:latin typeface="Aptos" panose="020B0004020202020204" pitchFamily="34" charset="0"/>
              </a:rPr>
              <a:t>At beginning the player and dealer are dealt 2 cards each.</a:t>
            </a:r>
          </a:p>
          <a:p>
            <a:pPr marL="742950" lvl="1" indent="-285750" algn="just">
              <a:buFont typeface="Arial" panose="020B0604020202020204" pitchFamily="34" charset="0"/>
              <a:buChar char="•"/>
            </a:pPr>
            <a:r>
              <a:rPr lang="en-US" dirty="0">
                <a:latin typeface="Aptos" panose="020B0004020202020204" pitchFamily="34" charset="0"/>
              </a:rPr>
              <a:t>The dealer has one card hidden and one card face up.</a:t>
            </a:r>
          </a:p>
          <a:p>
            <a:pPr marL="742950" lvl="1" indent="-285750" algn="just">
              <a:buFont typeface="Arial" panose="020B0604020202020204" pitchFamily="34" charset="0"/>
              <a:buChar char="•"/>
            </a:pPr>
            <a:r>
              <a:rPr lang="en-US" dirty="0">
                <a:latin typeface="Aptos" panose="020B0004020202020204" pitchFamily="34" charset="0"/>
              </a:rPr>
              <a:t>Aim of the player is to have sum of his cards to be as close as possible to 21 and not above it.</a:t>
            </a:r>
          </a:p>
          <a:p>
            <a:pPr marL="742950" lvl="1" indent="-285750" algn="just">
              <a:buFont typeface="Arial" panose="020B0604020202020204" pitchFamily="34" charset="0"/>
              <a:buChar char="•"/>
            </a:pPr>
            <a:r>
              <a:rPr lang="en-US" dirty="0">
                <a:latin typeface="Aptos" panose="020B0004020202020204" pitchFamily="34" charset="0"/>
              </a:rPr>
              <a:t>The value of every numeric card is its number itself, every face card is of value 10, and an Ace can be counted as 11 or 1 based on whichever is more profitable to the holder.</a:t>
            </a:r>
          </a:p>
          <a:p>
            <a:pPr marL="742950" lvl="1" indent="-285750" algn="just">
              <a:buFont typeface="Arial" panose="020B0604020202020204" pitchFamily="34" charset="0"/>
              <a:buChar char="•"/>
            </a:pPr>
            <a:r>
              <a:rPr lang="en-US" dirty="0">
                <a:latin typeface="Aptos" panose="020B0004020202020204" pitchFamily="34" charset="0"/>
              </a:rPr>
              <a:t>The player can choose to hit(draw another card) or stand.</a:t>
            </a:r>
          </a:p>
          <a:p>
            <a:pPr marL="742950" lvl="1" indent="-285750" algn="just">
              <a:buFont typeface="Arial" panose="020B0604020202020204" pitchFamily="34" charset="0"/>
              <a:buChar char="•"/>
            </a:pPr>
            <a:r>
              <a:rPr lang="en-US" dirty="0">
                <a:latin typeface="Aptos" panose="020B0004020202020204" pitchFamily="34" charset="0"/>
              </a:rPr>
              <a:t>I sum of player’s hand exceeds 21 the player loses and is said to have busted.</a:t>
            </a:r>
          </a:p>
          <a:p>
            <a:pPr marL="742950" lvl="1" indent="-285750" algn="just">
              <a:buFont typeface="Arial" panose="020B0604020202020204" pitchFamily="34" charset="0"/>
              <a:buChar char="•"/>
            </a:pPr>
            <a:r>
              <a:rPr lang="en-US" dirty="0">
                <a:latin typeface="Aptos" panose="020B0004020202020204" pitchFamily="34" charset="0"/>
              </a:rPr>
              <a:t>Once the player stands, the dealer draws cards until the sum in his hand is less than 18.</a:t>
            </a:r>
          </a:p>
          <a:p>
            <a:pPr marL="742950" lvl="1" indent="-285750" algn="just">
              <a:buFont typeface="Arial" panose="020B0604020202020204" pitchFamily="34" charset="0"/>
              <a:buChar char="•"/>
            </a:pPr>
            <a:r>
              <a:rPr lang="en-US" dirty="0">
                <a:latin typeface="Aptos" panose="020B0004020202020204" pitchFamily="34" charset="0"/>
              </a:rPr>
              <a:t>I the dealer busts the player wins. Otherwise, the person with sum closest to 21 wins.</a:t>
            </a:r>
          </a:p>
          <a:p>
            <a:pPr marL="285750" indent="-285750" algn="just">
              <a:buFont typeface="Arial" panose="020B0604020202020204" pitchFamily="34" charset="0"/>
              <a:buChar char="•"/>
            </a:pPr>
            <a:r>
              <a:rPr lang="en-US" dirty="0">
                <a:latin typeface="Aptos" panose="020B0004020202020204" pitchFamily="34" charset="0"/>
              </a:rPr>
              <a:t>Other variants also include insurance, doubling down, splitting and naturals. In order to keep the game simple for simulation these have been ignored.</a:t>
            </a:r>
          </a:p>
          <a:p>
            <a:pPr marL="285750" indent="-285750" algn="just">
              <a:buFont typeface="Arial" panose="020B0604020202020204" pitchFamily="34" charset="0"/>
              <a:buChar char="•"/>
            </a:pPr>
            <a:r>
              <a:rPr lang="en-US" dirty="0">
                <a:latin typeface="Aptos" panose="020B0004020202020204" pitchFamily="34" charset="0"/>
              </a:rPr>
              <a:t>Again, A real blackjack game is played with a finite deck of cards giving advantage to a person who counts cards. Again, to keep it simple we will assume infinite decks i.e. all cards have equal probability of draw.</a:t>
            </a:r>
          </a:p>
        </p:txBody>
      </p:sp>
      <p:pic>
        <p:nvPicPr>
          <p:cNvPr id="18" name="Picture 17">
            <a:extLst>
              <a:ext uri="{FF2B5EF4-FFF2-40B4-BE49-F238E27FC236}">
                <a16:creationId xmlns:a16="http://schemas.microsoft.com/office/drawing/2014/main" id="{6A09BDC4-4D2C-444D-4419-B6BFEE3B156D}"/>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6583984" y="998856"/>
            <a:ext cx="4876190" cy="4876190"/>
          </a:xfrm>
          <a:prstGeom prst="rect">
            <a:avLst/>
          </a:prstGeom>
        </p:spPr>
      </p:pic>
      <p:sp>
        <p:nvSpPr>
          <p:cNvPr id="13" name="Rectangle 12">
            <a:extLst>
              <a:ext uri="{FF2B5EF4-FFF2-40B4-BE49-F238E27FC236}">
                <a16:creationId xmlns:a16="http://schemas.microsoft.com/office/drawing/2014/main" id="{CFAF9DB4-D05C-0848-550B-EF6308FA217B}"/>
              </a:ext>
            </a:extLst>
          </p:cNvPr>
          <p:cNvSpPr/>
          <p:nvPr/>
        </p:nvSpPr>
        <p:spPr>
          <a:xfrm rot="1124582">
            <a:off x="2995825" y="1073425"/>
            <a:ext cx="1288111" cy="818984"/>
          </a:xfrm>
          <a:prstGeom prst="rect">
            <a:avLst/>
          </a:prstGeom>
          <a:solidFill>
            <a:srgbClr val="DBA660"/>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2" name="Content Placeholder 11">
            <a:extLst>
              <a:ext uri="{FF2B5EF4-FFF2-40B4-BE49-F238E27FC236}">
                <a16:creationId xmlns:a16="http://schemas.microsoft.com/office/drawing/2014/main" id="{45BEEE2E-58ED-BC7B-FD83-2AE72A559E6C}"/>
              </a:ext>
            </a:extLst>
          </p:cNvPr>
          <p:cNvPicPr>
            <a:picLocks noGrp="1" noChangeAspect="1"/>
          </p:cNvPicPr>
          <p:nvPr>
            <p:ph idx="1"/>
          </p:nvPr>
        </p:nvPicPr>
        <p:blipFill>
          <a:blip r:embed="rId3">
            <a:alphaModFix/>
            <a:extLst>
              <a:ext uri="{28A0092B-C50C-407E-A947-70E740481C1C}">
                <a14:useLocalDpi xmlns:a14="http://schemas.microsoft.com/office/drawing/2010/main" val="0"/>
              </a:ext>
            </a:extLst>
          </a:blip>
          <a:stretch>
            <a:fillRect/>
          </a:stretch>
        </p:blipFill>
        <p:spPr>
          <a:xfrm>
            <a:off x="-1025863" y="615052"/>
            <a:ext cx="7752660" cy="7752660"/>
          </a:xfrm>
        </p:spPr>
      </p:pic>
      <p:sp>
        <p:nvSpPr>
          <p:cNvPr id="2" name="Title 1">
            <a:extLst>
              <a:ext uri="{FF2B5EF4-FFF2-40B4-BE49-F238E27FC236}">
                <a16:creationId xmlns:a16="http://schemas.microsoft.com/office/drawing/2014/main" id="{81C8330D-C8A3-7FEF-2417-11290346F37F}"/>
              </a:ext>
            </a:extLst>
          </p:cNvPr>
          <p:cNvSpPr>
            <a:spLocks noGrp="1"/>
          </p:cNvSpPr>
          <p:nvPr>
            <p:ph type="title"/>
          </p:nvPr>
        </p:nvSpPr>
        <p:spPr>
          <a:xfrm rot="19793211">
            <a:off x="-1356806" y="-413828"/>
            <a:ext cx="4540115" cy="3073084"/>
          </a:xfrm>
          <a:solidFill>
            <a:srgbClr val="78E75A"/>
          </a:solidFill>
        </p:spPr>
        <p:txBody>
          <a:bodyPr>
            <a:normAutofit/>
          </a:bodyPr>
          <a:lstStyle/>
          <a:p>
            <a:pPr algn="ctr"/>
            <a:r>
              <a:rPr lang="en-US" sz="4000" dirty="0">
                <a:solidFill>
                  <a:schemeClr val="bg1"/>
                </a:solidFill>
                <a:latin typeface="Bahnschrift" panose="020B0502040204020203" pitchFamily="34" charset="0"/>
              </a:rPr>
              <a:t>Case Study: 1</a:t>
            </a:r>
            <a:br>
              <a:rPr lang="en-US" sz="4000" dirty="0">
                <a:solidFill>
                  <a:schemeClr val="bg1"/>
                </a:solidFill>
                <a:latin typeface="Bahnschrift" panose="020B0502040204020203" pitchFamily="34" charset="0"/>
              </a:rPr>
            </a:br>
            <a:r>
              <a:rPr lang="en-US" sz="2400" dirty="0">
                <a:solidFill>
                  <a:schemeClr val="bg1"/>
                </a:solidFill>
                <a:latin typeface="Bahnschrift" panose="020B0502040204020203" pitchFamily="34" charset="0"/>
              </a:rPr>
              <a:t>Mastering Blackjack</a:t>
            </a:r>
            <a:endParaRPr lang="en-US" sz="4000" dirty="0">
              <a:solidFill>
                <a:schemeClr val="bg1"/>
              </a:solidFill>
              <a:latin typeface="Bahnschrift" panose="020B0502040204020203" pitchFamily="34" charset="0"/>
            </a:endParaRPr>
          </a:p>
        </p:txBody>
      </p:sp>
      <p:sp>
        <p:nvSpPr>
          <p:cNvPr id="5" name="Footer Placeholder 4">
            <a:extLst>
              <a:ext uri="{FF2B5EF4-FFF2-40B4-BE49-F238E27FC236}">
                <a16:creationId xmlns:a16="http://schemas.microsoft.com/office/drawing/2014/main" id="{59C74195-8FCE-9507-F4B3-8EC387CCBB4A}"/>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E10832A8-3EF8-FE52-4600-598CA68E0E69}"/>
              </a:ext>
            </a:extLst>
          </p:cNvPr>
          <p:cNvSpPr>
            <a:spLocks noGrp="1"/>
          </p:cNvSpPr>
          <p:nvPr>
            <p:ph type="sldNum" sz="quarter" idx="12"/>
          </p:nvPr>
        </p:nvSpPr>
        <p:spPr/>
        <p:txBody>
          <a:bodyPr/>
          <a:lstStyle/>
          <a:p>
            <a:fld id="{85AC23FA-A36C-4E00-B7EB-5A6B5DAC7551}" type="slidenum">
              <a:rPr lang="en-US" smtClean="0"/>
              <a:t>3</a:t>
            </a:fld>
            <a:endParaRPr lang="en-US" dirty="0"/>
          </a:p>
        </p:txBody>
      </p:sp>
    </p:spTree>
    <p:extLst>
      <p:ext uri="{BB962C8B-B14F-4D97-AF65-F5344CB8AC3E}">
        <p14:creationId xmlns:p14="http://schemas.microsoft.com/office/powerpoint/2010/main" val="331738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7CE6-82DB-8169-39F0-4E5366C76CE2}"/>
              </a:ext>
            </a:extLst>
          </p:cNvPr>
          <p:cNvSpPr>
            <a:spLocks noGrp="1"/>
          </p:cNvSpPr>
          <p:nvPr>
            <p:ph type="title"/>
          </p:nvPr>
        </p:nvSpPr>
        <p:spPr>
          <a:xfrm>
            <a:off x="343872" y="1138116"/>
            <a:ext cx="3932237" cy="1600200"/>
          </a:xfrm>
        </p:spPr>
        <p:txBody>
          <a:bodyPr>
            <a:normAutofit/>
          </a:bodyPr>
          <a:lstStyle/>
          <a:p>
            <a:r>
              <a:rPr lang="en-US" i="0" dirty="0">
                <a:solidFill>
                  <a:srgbClr val="1A1C1E"/>
                </a:solidFill>
                <a:effectLst/>
                <a:latin typeface="Bahnschrift" panose="020B0502040204020203" pitchFamily="34" charset="0"/>
              </a:rPr>
              <a:t>MC Prediction</a:t>
            </a:r>
            <a:br>
              <a:rPr lang="en-US" i="0" dirty="0">
                <a:solidFill>
                  <a:srgbClr val="1A1C1E"/>
                </a:solidFill>
                <a:effectLst/>
                <a:latin typeface="Bahnschrift" panose="020B0502040204020203" pitchFamily="34" charset="0"/>
              </a:rPr>
            </a:br>
            <a:r>
              <a:rPr lang="en-US" sz="1800" i="0" dirty="0">
                <a:solidFill>
                  <a:srgbClr val="1A1C1E"/>
                </a:solidFill>
                <a:effectLst/>
                <a:latin typeface="Bahnschrift" panose="020B0502040204020203" pitchFamily="34" charset="0"/>
              </a:rPr>
              <a:t>Evaluating a Simple Strategy</a:t>
            </a:r>
            <a:endParaRPr lang="en-US" dirty="0">
              <a:latin typeface="Bahnschrift" panose="020B0502040204020203" pitchFamily="34" charset="0"/>
            </a:endParaRPr>
          </a:p>
        </p:txBody>
      </p:sp>
      <p:pic>
        <p:nvPicPr>
          <p:cNvPr id="8" name="Content Placeholder 7">
            <a:extLst>
              <a:ext uri="{FF2B5EF4-FFF2-40B4-BE49-F238E27FC236}">
                <a16:creationId xmlns:a16="http://schemas.microsoft.com/office/drawing/2014/main" id="{CBA36F5A-4CD4-63C5-E373-F832B0D3736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269"/>
          <a:stretch/>
        </p:blipFill>
        <p:spPr>
          <a:xfrm>
            <a:off x="3440723" y="0"/>
            <a:ext cx="8751277" cy="4013810"/>
          </a:xfrm>
        </p:spPr>
      </p:pic>
      <p:sp>
        <p:nvSpPr>
          <p:cNvPr id="4" name="Text Placeholder 3">
            <a:extLst>
              <a:ext uri="{FF2B5EF4-FFF2-40B4-BE49-F238E27FC236}">
                <a16:creationId xmlns:a16="http://schemas.microsoft.com/office/drawing/2014/main" id="{E52B68E5-C1B2-4DA7-4457-63BBBB637DBE}"/>
              </a:ext>
            </a:extLst>
          </p:cNvPr>
          <p:cNvSpPr>
            <a:spLocks noGrp="1"/>
          </p:cNvSpPr>
          <p:nvPr>
            <p:ph type="body" sz="half" idx="2"/>
          </p:nvPr>
        </p:nvSpPr>
        <p:spPr>
          <a:xfrm>
            <a:off x="0" y="3876431"/>
            <a:ext cx="12192000" cy="2579077"/>
          </a:xfrm>
        </p:spPr>
        <p:txBody>
          <a:bodyPr>
            <a:normAutofit fontScale="85000" lnSpcReduction="10000"/>
          </a:bodyPr>
          <a:lstStyle/>
          <a:p>
            <a:pPr marL="285750" indent="-285750" algn="just">
              <a:buFont typeface="Arial" panose="020B0604020202020204" pitchFamily="34" charset="0"/>
              <a:buChar char="•"/>
            </a:pPr>
            <a:r>
              <a:rPr lang="en-US" dirty="0">
                <a:latin typeface="Aptos" panose="020B0004020202020204" pitchFamily="34" charset="0"/>
              </a:rPr>
              <a:t>The first step was not to jump directly to control and find winning strategy but to actually evaluate a given policy.</a:t>
            </a:r>
          </a:p>
          <a:p>
            <a:pPr marL="285750" indent="-285750" algn="just">
              <a:buFont typeface="Arial" panose="020B0604020202020204" pitchFamily="34" charset="0"/>
              <a:buChar char="•"/>
            </a:pPr>
            <a:r>
              <a:rPr lang="en-US" dirty="0">
                <a:latin typeface="Aptos" panose="020B0004020202020204" pitchFamily="34" charset="0"/>
              </a:rPr>
              <a:t>The state of the Markov chain was designed to be a set of value of card dealer is showing, sum of cards in hand of player and if the player has a usable ace.</a:t>
            </a:r>
          </a:p>
          <a:p>
            <a:pPr marL="285750" indent="-285750" algn="just">
              <a:buFont typeface="Arial" panose="020B0604020202020204" pitchFamily="34" charset="0"/>
              <a:buChar char="•"/>
            </a:pPr>
            <a:r>
              <a:rPr lang="en-US" dirty="0">
                <a:latin typeface="Aptos" panose="020B0004020202020204" pitchFamily="34" charset="0"/>
              </a:rPr>
              <a:t>The policy evaluated was to always hit unless sum is 20 or 21.</a:t>
            </a:r>
          </a:p>
          <a:p>
            <a:pPr marL="285750" indent="-285750" algn="just">
              <a:buFont typeface="Arial" panose="020B0604020202020204" pitchFamily="34" charset="0"/>
              <a:buChar char="•"/>
            </a:pPr>
            <a:r>
              <a:rPr lang="en-US" dirty="0">
                <a:latin typeface="Aptos" panose="020B0004020202020204" pitchFamily="34" charset="0"/>
              </a:rPr>
              <a:t>It involved generating 100,000 games strictly following the given policy to gather experience.</a:t>
            </a:r>
          </a:p>
          <a:p>
            <a:pPr marL="285750" indent="-285750" algn="just">
              <a:buFont typeface="Arial" panose="020B0604020202020204" pitchFamily="34" charset="0"/>
              <a:buChar char="•"/>
            </a:pPr>
            <a:r>
              <a:rPr lang="en-US" dirty="0">
                <a:latin typeface="Aptos" panose="020B0004020202020204" pitchFamily="34" charset="0"/>
              </a:rPr>
              <a:t>The evaluation converged to the one given in the figure, as the event of game reaching a state with usable ace is rare the value function is bumpier.</a:t>
            </a:r>
          </a:p>
          <a:p>
            <a:pPr marL="285750" indent="-285750" algn="just">
              <a:buFont typeface="Arial" panose="020B0604020202020204" pitchFamily="34" charset="0"/>
              <a:buChar char="•"/>
            </a:pPr>
            <a:r>
              <a:rPr lang="en-US" dirty="0">
                <a:latin typeface="Aptos" panose="020B0004020202020204" pitchFamily="34" charset="0"/>
              </a:rPr>
              <a:t>Another observation is that the values are high at 20 and 21 owing to high probability of winning, however the values keep reducing as player sum increases as the player is force to hit at 19 where the probability of bust is large.</a:t>
            </a:r>
          </a:p>
          <a:p>
            <a:pPr marL="285750" indent="-285750" algn="just">
              <a:buFont typeface="Arial" panose="020B0604020202020204" pitchFamily="34" charset="0"/>
              <a:buChar char="•"/>
            </a:pPr>
            <a:r>
              <a:rPr lang="en-US" dirty="0">
                <a:latin typeface="Aptos" panose="020B0004020202020204" pitchFamily="34" charset="0"/>
              </a:rPr>
              <a:t>Interestingly the values decrease substantially near the cases where dealer is showing a 10 or Ace as in such case dealer may win easily or may have a usable ace.</a:t>
            </a:r>
          </a:p>
        </p:txBody>
      </p:sp>
      <p:sp>
        <p:nvSpPr>
          <p:cNvPr id="5" name="Footer Placeholder 4">
            <a:extLst>
              <a:ext uri="{FF2B5EF4-FFF2-40B4-BE49-F238E27FC236}">
                <a16:creationId xmlns:a16="http://schemas.microsoft.com/office/drawing/2014/main" id="{27EAACCC-2AA7-4F32-88EB-909FE53D6936}"/>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05961927-1655-E392-BF32-2059AE8A6682}"/>
              </a:ext>
            </a:extLst>
          </p:cNvPr>
          <p:cNvSpPr>
            <a:spLocks noGrp="1"/>
          </p:cNvSpPr>
          <p:nvPr>
            <p:ph type="sldNum" sz="quarter" idx="12"/>
          </p:nvPr>
        </p:nvSpPr>
        <p:spPr/>
        <p:txBody>
          <a:bodyPr/>
          <a:lstStyle/>
          <a:p>
            <a:fld id="{85AC23FA-A36C-4E00-B7EB-5A6B5DAC7551}" type="slidenum">
              <a:rPr lang="en-US" smtClean="0"/>
              <a:t>4</a:t>
            </a:fld>
            <a:endParaRPr lang="en-US"/>
          </a:p>
        </p:txBody>
      </p:sp>
      <p:pic>
        <p:nvPicPr>
          <p:cNvPr id="9" name="Picture 8">
            <a:extLst>
              <a:ext uri="{FF2B5EF4-FFF2-40B4-BE49-F238E27FC236}">
                <a16:creationId xmlns:a16="http://schemas.microsoft.com/office/drawing/2014/main" id="{EB04437C-CCA2-91F5-9D62-6F61107080FD}"/>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rot="678029">
            <a:off x="-1030570" y="3168804"/>
            <a:ext cx="4876190" cy="4876190"/>
          </a:xfrm>
          <a:prstGeom prst="rect">
            <a:avLst/>
          </a:prstGeom>
        </p:spPr>
      </p:pic>
    </p:spTree>
    <p:extLst>
      <p:ext uri="{BB962C8B-B14F-4D97-AF65-F5344CB8AC3E}">
        <p14:creationId xmlns:p14="http://schemas.microsoft.com/office/powerpoint/2010/main" val="286212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32594-3CE2-56E0-21C7-128F0E57E144}"/>
            </a:ext>
          </a:extLst>
        </p:cNvPr>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FC846A5-1376-5200-E5B9-64387BF9D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5669" y="353646"/>
            <a:ext cx="6709862" cy="6150708"/>
          </a:xfrm>
        </p:spPr>
      </p:pic>
      <p:sp>
        <p:nvSpPr>
          <p:cNvPr id="2" name="Title 1">
            <a:extLst>
              <a:ext uri="{FF2B5EF4-FFF2-40B4-BE49-F238E27FC236}">
                <a16:creationId xmlns:a16="http://schemas.microsoft.com/office/drawing/2014/main" id="{C08368A8-DDFC-22F9-1A6F-403F04815BA3}"/>
              </a:ext>
            </a:extLst>
          </p:cNvPr>
          <p:cNvSpPr>
            <a:spLocks noGrp="1"/>
          </p:cNvSpPr>
          <p:nvPr>
            <p:ph type="title"/>
          </p:nvPr>
        </p:nvSpPr>
        <p:spPr>
          <a:xfrm>
            <a:off x="289166" y="-95414"/>
            <a:ext cx="3932237" cy="1600200"/>
          </a:xfrm>
        </p:spPr>
        <p:txBody>
          <a:bodyPr>
            <a:normAutofit/>
          </a:bodyPr>
          <a:lstStyle/>
          <a:p>
            <a:r>
              <a:rPr lang="en-US" i="0" dirty="0">
                <a:solidFill>
                  <a:srgbClr val="1A1C1E"/>
                </a:solidFill>
                <a:effectLst/>
                <a:latin typeface="Bahnschrift" panose="020B0502040204020203" pitchFamily="34" charset="0"/>
              </a:rPr>
              <a:t>MC Control</a:t>
            </a:r>
            <a:br>
              <a:rPr lang="en-US" i="0" dirty="0">
                <a:solidFill>
                  <a:srgbClr val="1A1C1E"/>
                </a:solidFill>
                <a:effectLst/>
                <a:latin typeface="Bahnschrift" panose="020B0502040204020203" pitchFamily="34" charset="0"/>
              </a:rPr>
            </a:br>
            <a:r>
              <a:rPr lang="en-US" sz="1800" i="0" dirty="0">
                <a:solidFill>
                  <a:srgbClr val="1A1C1E"/>
                </a:solidFill>
                <a:effectLst/>
                <a:latin typeface="Bahnschrift" panose="020B0502040204020203" pitchFamily="34" charset="0"/>
              </a:rPr>
              <a:t>Finding the Optimal Strategy</a:t>
            </a:r>
            <a:endParaRPr lang="en-US" dirty="0">
              <a:latin typeface="Bahnschrift" panose="020B0502040204020203" pitchFamily="34" charset="0"/>
            </a:endParaRPr>
          </a:p>
        </p:txBody>
      </p:sp>
      <p:sp>
        <p:nvSpPr>
          <p:cNvPr id="4" name="Text Placeholder 3">
            <a:extLst>
              <a:ext uri="{FF2B5EF4-FFF2-40B4-BE49-F238E27FC236}">
                <a16:creationId xmlns:a16="http://schemas.microsoft.com/office/drawing/2014/main" id="{E13FE2D3-6165-16EB-154C-85E21FFD0009}"/>
              </a:ext>
            </a:extLst>
          </p:cNvPr>
          <p:cNvSpPr>
            <a:spLocks noGrp="1"/>
          </p:cNvSpPr>
          <p:nvPr>
            <p:ph type="body" sz="half" idx="2"/>
          </p:nvPr>
        </p:nvSpPr>
        <p:spPr>
          <a:xfrm>
            <a:off x="80567" y="1715586"/>
            <a:ext cx="4657969" cy="3798277"/>
          </a:xfrm>
        </p:spPr>
        <p:txBody>
          <a:bodyPr>
            <a:normAutofit fontScale="92500" lnSpcReduction="20000"/>
          </a:bodyPr>
          <a:lstStyle/>
          <a:p>
            <a:pPr marL="285750" indent="-285750" algn="just">
              <a:buFont typeface="Arial" panose="020B0604020202020204" pitchFamily="34" charset="0"/>
              <a:buChar char="•"/>
            </a:pPr>
            <a:r>
              <a:rPr lang="en-US" dirty="0">
                <a:latin typeface="Aptos" panose="020B0004020202020204" pitchFamily="34" charset="0"/>
              </a:rPr>
              <a:t>Now that the prediction problem has been solved, we move on to the control problem, to find optimal strategy to play the game.</a:t>
            </a:r>
          </a:p>
          <a:p>
            <a:pPr marL="285750" indent="-285750" algn="just">
              <a:buFont typeface="Arial" panose="020B0604020202020204" pitchFamily="34" charset="0"/>
              <a:buChar char="•"/>
            </a:pPr>
            <a:r>
              <a:rPr lang="en-US" dirty="0">
                <a:latin typeface="Aptos" panose="020B0004020202020204" pitchFamily="34" charset="0"/>
              </a:rPr>
              <a:t>The method used here is exploring starts. My initial idea was to draw random cards but it was not able to cover the entire state space as some states were very rare to reach.</a:t>
            </a:r>
          </a:p>
          <a:p>
            <a:pPr marL="285750" indent="-285750" algn="just">
              <a:buFont typeface="Arial" panose="020B0604020202020204" pitchFamily="34" charset="0"/>
              <a:buChar char="•"/>
            </a:pPr>
            <a:r>
              <a:rPr lang="en-US" dirty="0">
                <a:latin typeface="Aptos" panose="020B0004020202020204" pitchFamily="34" charset="0"/>
              </a:rPr>
              <a:t>Thus, a new idea was applied to force start the game in every of 400 states at least 2000 times.</a:t>
            </a:r>
          </a:p>
          <a:p>
            <a:pPr marL="285750" indent="-285750" algn="just">
              <a:buFont typeface="Arial" panose="020B0604020202020204" pitchFamily="34" charset="0"/>
              <a:buChar char="•"/>
            </a:pPr>
            <a:r>
              <a:rPr lang="en-US" dirty="0">
                <a:latin typeface="Aptos" panose="020B0004020202020204" pitchFamily="34" charset="0"/>
              </a:rPr>
              <a:t>Hence, after 800,000 episodes the agent learnt the optimal policy in this case as shown in the figure.</a:t>
            </a:r>
          </a:p>
          <a:p>
            <a:pPr marL="285750" indent="-285750" algn="just">
              <a:buFont typeface="Arial" panose="020B0604020202020204" pitchFamily="34" charset="0"/>
              <a:buChar char="•"/>
            </a:pPr>
            <a:r>
              <a:rPr lang="en-US" dirty="0">
                <a:latin typeface="Aptos" panose="020B0004020202020204" pitchFamily="34" charset="0"/>
              </a:rPr>
              <a:t>It can be observed that the player learns to take chances if it has a usable Ace.</a:t>
            </a:r>
          </a:p>
          <a:p>
            <a:pPr marL="285750" indent="-285750" algn="just">
              <a:buFont typeface="Arial" panose="020B0604020202020204" pitchFamily="34" charset="0"/>
              <a:buChar char="•"/>
            </a:pPr>
            <a:r>
              <a:rPr lang="en-US" dirty="0">
                <a:latin typeface="Aptos" panose="020B0004020202020204" pitchFamily="34" charset="0"/>
              </a:rPr>
              <a:t>Also, the agent learns that if the dealer shows a big card like Ace, 10 or 9, the best chances to win will be possible with a big sum and so it is worth taking the risk to hit at much higher sum.</a:t>
            </a:r>
          </a:p>
        </p:txBody>
      </p:sp>
      <p:sp>
        <p:nvSpPr>
          <p:cNvPr id="5" name="Footer Placeholder 4">
            <a:extLst>
              <a:ext uri="{FF2B5EF4-FFF2-40B4-BE49-F238E27FC236}">
                <a16:creationId xmlns:a16="http://schemas.microsoft.com/office/drawing/2014/main" id="{3C1A98CC-A116-0AC4-F6EB-95A35430742C}"/>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1805FD46-C185-060F-78DE-419E8FEA9346}"/>
              </a:ext>
            </a:extLst>
          </p:cNvPr>
          <p:cNvSpPr>
            <a:spLocks noGrp="1"/>
          </p:cNvSpPr>
          <p:nvPr>
            <p:ph type="sldNum" sz="quarter" idx="12"/>
          </p:nvPr>
        </p:nvSpPr>
        <p:spPr/>
        <p:txBody>
          <a:bodyPr/>
          <a:lstStyle/>
          <a:p>
            <a:fld id="{85AC23FA-A36C-4E00-B7EB-5A6B5DAC7551}" type="slidenum">
              <a:rPr lang="en-US" smtClean="0"/>
              <a:t>5</a:t>
            </a:fld>
            <a:endParaRPr lang="en-US"/>
          </a:p>
        </p:txBody>
      </p:sp>
      <p:pic>
        <p:nvPicPr>
          <p:cNvPr id="13" name="Picture 12">
            <a:extLst>
              <a:ext uri="{FF2B5EF4-FFF2-40B4-BE49-F238E27FC236}">
                <a16:creationId xmlns:a16="http://schemas.microsoft.com/office/drawing/2014/main" id="{0EC59C82-4757-0AA7-BBCF-5FE9EDA57594}"/>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562282" y="990905"/>
            <a:ext cx="4876190" cy="4876190"/>
          </a:xfrm>
          <a:prstGeom prst="rect">
            <a:avLst/>
          </a:prstGeom>
        </p:spPr>
      </p:pic>
    </p:spTree>
    <p:extLst>
      <p:ext uri="{BB962C8B-B14F-4D97-AF65-F5344CB8AC3E}">
        <p14:creationId xmlns:p14="http://schemas.microsoft.com/office/powerpoint/2010/main" val="351738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5E932B-543B-621D-654C-BD7584256B18}"/>
              </a:ext>
            </a:extLst>
          </p:cNvPr>
          <p:cNvPicPr>
            <a:picLocks noChangeAspect="1"/>
          </p:cNvPicPr>
          <p:nvPr/>
        </p:nvPicPr>
        <p:blipFill>
          <a:blip r:embed="rId2"/>
          <a:stretch>
            <a:fillRect/>
          </a:stretch>
        </p:blipFill>
        <p:spPr>
          <a:xfrm>
            <a:off x="5930376" y="863601"/>
            <a:ext cx="5911138" cy="4810368"/>
          </a:xfrm>
          <a:prstGeom prst="rect">
            <a:avLst/>
          </a:prstGeom>
        </p:spPr>
      </p:pic>
      <p:pic>
        <p:nvPicPr>
          <p:cNvPr id="8" name="Content Placeholder 7">
            <a:extLst>
              <a:ext uri="{FF2B5EF4-FFF2-40B4-BE49-F238E27FC236}">
                <a16:creationId xmlns:a16="http://schemas.microsoft.com/office/drawing/2014/main" id="{0EE0D612-4AEE-AE23-E499-7F69B4473707}"/>
              </a:ext>
            </a:extLst>
          </p:cNvPr>
          <p:cNvPicPr>
            <a:picLocks noGrp="1" noChangeAspect="1"/>
          </p:cNvPicPr>
          <p:nvPr>
            <p:ph idx="1"/>
          </p:nvPr>
        </p:nvPicPr>
        <p:blipFill>
          <a:blip r:embed="rId3">
            <a:alphaModFix amt="20000"/>
            <a:extLst>
              <a:ext uri="{28A0092B-C50C-407E-A947-70E740481C1C}">
                <a14:useLocalDpi xmlns:a14="http://schemas.microsoft.com/office/drawing/2010/main" val="0"/>
              </a:ext>
            </a:extLst>
          </a:blip>
          <a:stretch>
            <a:fillRect/>
          </a:stretch>
        </p:blipFill>
        <p:spPr>
          <a:xfrm>
            <a:off x="353611" y="274514"/>
            <a:ext cx="5719885" cy="5719885"/>
          </a:xfrm>
        </p:spPr>
      </p:pic>
      <p:sp>
        <p:nvSpPr>
          <p:cNvPr id="2" name="Title 1">
            <a:extLst>
              <a:ext uri="{FF2B5EF4-FFF2-40B4-BE49-F238E27FC236}">
                <a16:creationId xmlns:a16="http://schemas.microsoft.com/office/drawing/2014/main" id="{4F9CEEF2-156D-C3A4-77E7-D8FC32E07AF8}"/>
              </a:ext>
            </a:extLst>
          </p:cNvPr>
          <p:cNvSpPr>
            <a:spLocks noGrp="1"/>
          </p:cNvSpPr>
          <p:nvPr>
            <p:ph type="title"/>
          </p:nvPr>
        </p:nvSpPr>
        <p:spPr>
          <a:xfrm>
            <a:off x="839788" y="457200"/>
            <a:ext cx="3932237" cy="1600200"/>
          </a:xfrm>
        </p:spPr>
        <p:txBody>
          <a:bodyPr>
            <a:normAutofit/>
          </a:bodyPr>
          <a:lstStyle/>
          <a:p>
            <a:r>
              <a:rPr lang="en-US" sz="4000" i="0" dirty="0">
                <a:solidFill>
                  <a:srgbClr val="1A1C1E"/>
                </a:solidFill>
                <a:effectLst/>
                <a:latin typeface="Bahnschrift" panose="020B0502040204020203" pitchFamily="34" charset="0"/>
              </a:rPr>
              <a:t>Case Study 2:</a:t>
            </a:r>
            <a:br>
              <a:rPr lang="en-US" sz="4000" i="0" dirty="0">
                <a:solidFill>
                  <a:srgbClr val="1A1C1E"/>
                </a:solidFill>
                <a:effectLst/>
                <a:latin typeface="Bahnschrift" panose="020B0502040204020203" pitchFamily="34" charset="0"/>
              </a:rPr>
            </a:br>
            <a:r>
              <a:rPr lang="en-US" sz="2000" i="0" dirty="0">
                <a:solidFill>
                  <a:srgbClr val="1A1C1E"/>
                </a:solidFill>
                <a:effectLst/>
                <a:latin typeface="Bahnschrift" panose="020B0502040204020203" pitchFamily="34" charset="0"/>
              </a:rPr>
              <a:t>The Racetrack Problem</a:t>
            </a:r>
            <a:endParaRPr lang="en-US" sz="4000" dirty="0">
              <a:latin typeface="Bahnschrift" panose="020B0502040204020203" pitchFamily="34" charset="0"/>
            </a:endParaRPr>
          </a:p>
        </p:txBody>
      </p:sp>
      <p:sp>
        <p:nvSpPr>
          <p:cNvPr id="4" name="Text Placeholder 3">
            <a:extLst>
              <a:ext uri="{FF2B5EF4-FFF2-40B4-BE49-F238E27FC236}">
                <a16:creationId xmlns:a16="http://schemas.microsoft.com/office/drawing/2014/main" id="{C3D2415F-8BF3-12CA-04AC-0C5267CF4598}"/>
              </a:ext>
            </a:extLst>
          </p:cNvPr>
          <p:cNvSpPr>
            <a:spLocks noGrp="1"/>
          </p:cNvSpPr>
          <p:nvPr>
            <p:ph type="body" sz="half" idx="2"/>
          </p:nvPr>
        </p:nvSpPr>
        <p:spPr/>
        <p:txBody>
          <a:bodyPr>
            <a:normAutofit lnSpcReduction="10000"/>
          </a:bodyPr>
          <a:lstStyle/>
          <a:p>
            <a:pPr marL="285750" indent="-285750" algn="just">
              <a:buFont typeface="Arial" panose="020B0604020202020204" pitchFamily="34" charset="0"/>
              <a:buChar char="•"/>
            </a:pPr>
            <a:r>
              <a:rPr lang="en-US" dirty="0">
                <a:latin typeface="Aptos" panose="020B0004020202020204" pitchFamily="34" charset="0"/>
              </a:rPr>
              <a:t>This problem is from Sutton and Barto, the agent must drive a car starting from the starting line and finish as fast as possible.</a:t>
            </a:r>
          </a:p>
          <a:p>
            <a:pPr marL="285750" indent="-285750" algn="just">
              <a:buFont typeface="Arial" panose="020B0604020202020204" pitchFamily="34" charset="0"/>
              <a:buChar char="•"/>
            </a:pPr>
            <a:r>
              <a:rPr lang="en-US" dirty="0">
                <a:latin typeface="Aptos" panose="020B0004020202020204" pitchFamily="34" charset="0"/>
              </a:rPr>
              <a:t>The car this time however has momentum, i.e. the agent has control over the acceleration and not the velocity.</a:t>
            </a:r>
          </a:p>
          <a:p>
            <a:pPr marL="285750" indent="-285750" algn="just">
              <a:buFont typeface="Arial" panose="020B0604020202020204" pitchFamily="34" charset="0"/>
              <a:buChar char="•"/>
            </a:pPr>
            <a:r>
              <a:rPr lang="en-US" dirty="0">
                <a:latin typeface="Aptos" panose="020B0004020202020204" pitchFamily="34" charset="0"/>
              </a:rPr>
              <a:t>The agent at a time step can accelerate in any of the four directions.</a:t>
            </a:r>
          </a:p>
          <a:p>
            <a:pPr marL="285750" indent="-285750" algn="just">
              <a:buFont typeface="Arial" panose="020B0604020202020204" pitchFamily="34" charset="0"/>
              <a:buChar char="•"/>
            </a:pPr>
            <a:r>
              <a:rPr lang="en-US" dirty="0">
                <a:latin typeface="Aptos" panose="020B0004020202020204" pitchFamily="34" charset="0"/>
              </a:rPr>
              <a:t>This adds complexity to the problem as the agent must now understand momentum.</a:t>
            </a:r>
          </a:p>
          <a:p>
            <a:pPr marL="285750" indent="-285750" algn="just">
              <a:buFont typeface="Arial" panose="020B0604020202020204" pitchFamily="34" charset="0"/>
              <a:buChar char="•"/>
            </a:pPr>
            <a:r>
              <a:rPr lang="en-US" dirty="0">
                <a:latin typeface="Aptos" panose="020B0004020202020204" pitchFamily="34" charset="0"/>
              </a:rPr>
              <a:t>The diagram shows a sample map as given in Sutton and Barto</a:t>
            </a:r>
          </a:p>
        </p:txBody>
      </p:sp>
      <p:sp>
        <p:nvSpPr>
          <p:cNvPr id="5" name="Footer Placeholder 4">
            <a:extLst>
              <a:ext uri="{FF2B5EF4-FFF2-40B4-BE49-F238E27FC236}">
                <a16:creationId xmlns:a16="http://schemas.microsoft.com/office/drawing/2014/main" id="{ADCD2554-A522-A002-7A97-B633DD79E97F}"/>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96796558-1FDE-D247-B01F-95824486066A}"/>
              </a:ext>
            </a:extLst>
          </p:cNvPr>
          <p:cNvSpPr>
            <a:spLocks noGrp="1"/>
          </p:cNvSpPr>
          <p:nvPr>
            <p:ph type="sldNum" sz="quarter" idx="12"/>
          </p:nvPr>
        </p:nvSpPr>
        <p:spPr/>
        <p:txBody>
          <a:bodyPr/>
          <a:lstStyle/>
          <a:p>
            <a:fld id="{85AC23FA-A36C-4E00-B7EB-5A6B5DAC7551}" type="slidenum">
              <a:rPr lang="en-US" smtClean="0"/>
              <a:t>6</a:t>
            </a:fld>
            <a:endParaRPr lang="en-US"/>
          </a:p>
        </p:txBody>
      </p:sp>
    </p:spTree>
    <p:extLst>
      <p:ext uri="{BB962C8B-B14F-4D97-AF65-F5344CB8AC3E}">
        <p14:creationId xmlns:p14="http://schemas.microsoft.com/office/powerpoint/2010/main" val="395719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95C9FED-C0E4-D907-55A9-BB46AE4F1F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4514" y="1479859"/>
            <a:ext cx="5852172" cy="4389129"/>
          </a:xfrm>
        </p:spPr>
      </p:pic>
      <p:pic>
        <p:nvPicPr>
          <p:cNvPr id="9" name="Content Placeholder 7">
            <a:extLst>
              <a:ext uri="{FF2B5EF4-FFF2-40B4-BE49-F238E27FC236}">
                <a16:creationId xmlns:a16="http://schemas.microsoft.com/office/drawing/2014/main" id="{5F38E799-27FF-40CF-BBF1-C0C1ED79F19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353611" y="274514"/>
            <a:ext cx="5719885" cy="5719885"/>
          </a:xfrm>
          <a:prstGeom prst="rect">
            <a:avLst/>
          </a:prstGeom>
        </p:spPr>
      </p:pic>
      <p:sp>
        <p:nvSpPr>
          <p:cNvPr id="2" name="Title 1">
            <a:extLst>
              <a:ext uri="{FF2B5EF4-FFF2-40B4-BE49-F238E27FC236}">
                <a16:creationId xmlns:a16="http://schemas.microsoft.com/office/drawing/2014/main" id="{FD9C91D4-5298-A108-5512-5CBCD5E24F9A}"/>
              </a:ext>
            </a:extLst>
          </p:cNvPr>
          <p:cNvSpPr>
            <a:spLocks noGrp="1"/>
          </p:cNvSpPr>
          <p:nvPr>
            <p:ph type="title"/>
          </p:nvPr>
        </p:nvSpPr>
        <p:spPr>
          <a:xfrm>
            <a:off x="839788" y="457200"/>
            <a:ext cx="7452335" cy="531812"/>
          </a:xfrm>
        </p:spPr>
        <p:txBody>
          <a:bodyPr/>
          <a:lstStyle/>
          <a:p>
            <a:r>
              <a:rPr lang="en-US" i="0" dirty="0">
                <a:solidFill>
                  <a:srgbClr val="1A1C1E"/>
                </a:solidFill>
                <a:effectLst/>
                <a:latin typeface="Bahnschrift" panose="020B0502040204020203" pitchFamily="34" charset="0"/>
              </a:rPr>
              <a:t>Off-Policy MC Control for the Racetrack</a:t>
            </a:r>
            <a:endParaRPr lang="en-US" dirty="0">
              <a:latin typeface="Bahnschrift" panose="020B0502040204020203" pitchFamily="34" charset="0"/>
            </a:endParaRPr>
          </a:p>
        </p:txBody>
      </p:sp>
      <p:sp>
        <p:nvSpPr>
          <p:cNvPr id="4" name="Text Placeholder 3">
            <a:extLst>
              <a:ext uri="{FF2B5EF4-FFF2-40B4-BE49-F238E27FC236}">
                <a16:creationId xmlns:a16="http://schemas.microsoft.com/office/drawing/2014/main" id="{39B22E06-1F96-9679-19ED-3759BA3F42E6}"/>
              </a:ext>
            </a:extLst>
          </p:cNvPr>
          <p:cNvSpPr>
            <a:spLocks noGrp="1"/>
          </p:cNvSpPr>
          <p:nvPr>
            <p:ph type="body" sz="half" idx="2"/>
          </p:nvPr>
        </p:nvSpPr>
        <p:spPr>
          <a:xfrm>
            <a:off x="839788" y="1404815"/>
            <a:ext cx="4357443" cy="4392614"/>
          </a:xfrm>
        </p:spPr>
        <p:txBody>
          <a:bodyPr>
            <a:normAutofit lnSpcReduction="10000"/>
          </a:bodyPr>
          <a:lstStyle/>
          <a:p>
            <a:pPr marL="285750" indent="-285750" algn="just">
              <a:buFont typeface="Arial" panose="020B0604020202020204" pitchFamily="34" charset="0"/>
              <a:buChar char="•"/>
            </a:pPr>
            <a:r>
              <a:rPr lang="en-US" dirty="0">
                <a:solidFill>
                  <a:srgbClr val="1A1C1E"/>
                </a:solidFill>
                <a:latin typeface="Aptos" panose="020B0004020202020204" pitchFamily="34" charset="0"/>
              </a:rPr>
              <a:t>Given the tricky situation the method used was simple, maintaining a state space of not just position but a set of position and velocity components in both directions.</a:t>
            </a:r>
            <a:endParaRPr lang="en-US" i="0" dirty="0">
              <a:solidFill>
                <a:srgbClr val="1A1C1E"/>
              </a:solidFill>
              <a:effectLst/>
              <a:latin typeface="Aptos" panose="020B0004020202020204" pitchFamily="34" charset="0"/>
            </a:endParaRPr>
          </a:p>
          <a:p>
            <a:pPr marL="285750" indent="-285750" algn="just">
              <a:buFont typeface="Arial" panose="020B0604020202020204" pitchFamily="34" charset="0"/>
              <a:buChar char="•"/>
            </a:pPr>
            <a:r>
              <a:rPr lang="en-US" i="0" dirty="0">
                <a:solidFill>
                  <a:srgbClr val="1A1C1E"/>
                </a:solidFill>
                <a:effectLst/>
                <a:latin typeface="Aptos" panose="020B0004020202020204" pitchFamily="34" charset="0"/>
              </a:rPr>
              <a:t>The agent was trained over millions of steps, Until It began scoring above a </a:t>
            </a:r>
            <a:r>
              <a:rPr lang="en-US" dirty="0">
                <a:solidFill>
                  <a:srgbClr val="1A1C1E"/>
                </a:solidFill>
                <a:latin typeface="Aptos" panose="020B0004020202020204" pitchFamily="34" charset="0"/>
              </a:rPr>
              <a:t>metric of 95. Meaning out of every 100 randomly generated test cases the model successfully reached the finished without hitting any wall.</a:t>
            </a:r>
          </a:p>
          <a:p>
            <a:pPr marL="285750" indent="-285750" algn="just">
              <a:buFont typeface="Arial" panose="020B0604020202020204" pitchFamily="34" charset="0"/>
              <a:buChar char="•"/>
            </a:pPr>
            <a:r>
              <a:rPr lang="en-US" i="0" dirty="0">
                <a:solidFill>
                  <a:srgbClr val="1A1C1E"/>
                </a:solidFill>
                <a:effectLst/>
                <a:latin typeface="Aptos" panose="020B0004020202020204" pitchFamily="34" charset="0"/>
              </a:rPr>
              <a:t>As you can see, its performance, measured by the success rate of completing a lap, steadily improves and converges at a high level, showing clear learning.</a:t>
            </a:r>
          </a:p>
          <a:p>
            <a:pPr marL="285750" indent="-285750" algn="just">
              <a:buFont typeface="Arial" panose="020B0604020202020204" pitchFamily="34" charset="0"/>
              <a:buChar char="•"/>
            </a:pPr>
            <a:r>
              <a:rPr lang="en-US" dirty="0">
                <a:solidFill>
                  <a:srgbClr val="1A1C1E"/>
                </a:solidFill>
                <a:latin typeface="Aptos" panose="020B0004020202020204" pitchFamily="34" charset="0"/>
              </a:rPr>
              <a:t>The training was stopped when the agent scored &gt;95 for first time and then some paths were generated to observe the training.</a:t>
            </a:r>
            <a:endParaRPr lang="en-US" dirty="0">
              <a:latin typeface="Aptos" panose="020B0004020202020204" pitchFamily="34" charset="0"/>
            </a:endParaRPr>
          </a:p>
        </p:txBody>
      </p:sp>
      <p:sp>
        <p:nvSpPr>
          <p:cNvPr id="5" name="Footer Placeholder 4">
            <a:extLst>
              <a:ext uri="{FF2B5EF4-FFF2-40B4-BE49-F238E27FC236}">
                <a16:creationId xmlns:a16="http://schemas.microsoft.com/office/drawing/2014/main" id="{0B697BF2-128B-6A0E-C36C-57C571FF2D2E}"/>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8EDF2FE7-A389-EAA2-E3C1-34519CE95469}"/>
              </a:ext>
            </a:extLst>
          </p:cNvPr>
          <p:cNvSpPr>
            <a:spLocks noGrp="1"/>
          </p:cNvSpPr>
          <p:nvPr>
            <p:ph type="sldNum" sz="quarter" idx="12"/>
          </p:nvPr>
        </p:nvSpPr>
        <p:spPr/>
        <p:txBody>
          <a:bodyPr/>
          <a:lstStyle/>
          <a:p>
            <a:fld id="{85AC23FA-A36C-4E00-B7EB-5A6B5DAC7551}" type="slidenum">
              <a:rPr lang="en-US" smtClean="0"/>
              <a:t>7</a:t>
            </a:fld>
            <a:endParaRPr lang="en-US"/>
          </a:p>
        </p:txBody>
      </p:sp>
    </p:spTree>
    <p:extLst>
      <p:ext uri="{BB962C8B-B14F-4D97-AF65-F5344CB8AC3E}">
        <p14:creationId xmlns:p14="http://schemas.microsoft.com/office/powerpoint/2010/main" val="117557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6BD712B-6209-BDE2-9B17-B27C4EE21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673" y="2065713"/>
            <a:ext cx="4572000" cy="4572000"/>
          </a:xfrm>
          <a:prstGeom prst="rect">
            <a:avLst/>
          </a:prstGeom>
        </p:spPr>
      </p:pic>
      <p:pic>
        <p:nvPicPr>
          <p:cNvPr id="8" name="Content Placeholder 7">
            <a:extLst>
              <a:ext uri="{FF2B5EF4-FFF2-40B4-BE49-F238E27FC236}">
                <a16:creationId xmlns:a16="http://schemas.microsoft.com/office/drawing/2014/main" id="{03C25681-ABAF-DF33-60A5-19895AAC5F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0" y="0"/>
            <a:ext cx="4572000" cy="4572000"/>
          </a:xfrm>
        </p:spPr>
      </p:pic>
      <p:pic>
        <p:nvPicPr>
          <p:cNvPr id="9" name="Content Placeholder 7">
            <a:extLst>
              <a:ext uri="{FF2B5EF4-FFF2-40B4-BE49-F238E27FC236}">
                <a16:creationId xmlns:a16="http://schemas.microsoft.com/office/drawing/2014/main" id="{34ED0119-16B8-2D57-A777-0E72982DD16A}"/>
              </a:ext>
            </a:extLst>
          </p:cNvPr>
          <p:cNvPicPr>
            <a:picLocks noChangeAspect="1"/>
          </p:cNvPicPr>
          <p:nvPr/>
        </p:nvPicPr>
        <p:blipFill>
          <a:blip r:embed="rId4">
            <a:alphaModFix amt="20000"/>
            <a:extLst>
              <a:ext uri="{28A0092B-C50C-407E-A947-70E740481C1C}">
                <a14:useLocalDpi xmlns:a14="http://schemas.microsoft.com/office/drawing/2010/main" val="0"/>
              </a:ext>
            </a:extLst>
          </a:blip>
          <a:stretch>
            <a:fillRect/>
          </a:stretch>
        </p:blipFill>
        <p:spPr>
          <a:xfrm>
            <a:off x="353611" y="274514"/>
            <a:ext cx="5719885" cy="5719885"/>
          </a:xfrm>
          <a:prstGeom prst="rect">
            <a:avLst/>
          </a:prstGeom>
        </p:spPr>
      </p:pic>
      <p:sp>
        <p:nvSpPr>
          <p:cNvPr id="2" name="Title 1">
            <a:extLst>
              <a:ext uri="{FF2B5EF4-FFF2-40B4-BE49-F238E27FC236}">
                <a16:creationId xmlns:a16="http://schemas.microsoft.com/office/drawing/2014/main" id="{B5653C16-FE6E-7DB6-8388-0DC1326D3946}"/>
              </a:ext>
            </a:extLst>
          </p:cNvPr>
          <p:cNvSpPr>
            <a:spLocks noGrp="1"/>
          </p:cNvSpPr>
          <p:nvPr>
            <p:ph type="title"/>
          </p:nvPr>
        </p:nvSpPr>
        <p:spPr>
          <a:xfrm>
            <a:off x="839788" y="457200"/>
            <a:ext cx="4404335" cy="1600200"/>
          </a:xfrm>
        </p:spPr>
        <p:txBody>
          <a:bodyPr/>
          <a:lstStyle/>
          <a:p>
            <a:r>
              <a:rPr lang="en-US" i="0" dirty="0">
                <a:solidFill>
                  <a:srgbClr val="1A1C1E"/>
                </a:solidFill>
                <a:effectLst/>
                <a:latin typeface="Bahnschrift" panose="020B0502040204020203" pitchFamily="34" charset="0"/>
              </a:rPr>
              <a:t>The Result:</a:t>
            </a:r>
            <a:br>
              <a:rPr lang="en-US" i="0" dirty="0">
                <a:solidFill>
                  <a:srgbClr val="1A1C1E"/>
                </a:solidFill>
                <a:effectLst/>
                <a:latin typeface="Bahnschrift" panose="020B0502040204020203" pitchFamily="34" charset="0"/>
              </a:rPr>
            </a:br>
            <a:r>
              <a:rPr lang="en-US" sz="2800" i="0" dirty="0">
                <a:solidFill>
                  <a:srgbClr val="1A1C1E"/>
                </a:solidFill>
                <a:effectLst/>
                <a:latin typeface="Bahnschrift" panose="020B0502040204020203" pitchFamily="34" charset="0"/>
              </a:rPr>
              <a:t>The Learned "Racing Line"</a:t>
            </a:r>
            <a:endParaRPr lang="en-US" sz="2800" dirty="0">
              <a:latin typeface="Bahnschrift" panose="020B0502040204020203" pitchFamily="34" charset="0"/>
            </a:endParaRPr>
          </a:p>
        </p:txBody>
      </p:sp>
      <p:sp>
        <p:nvSpPr>
          <p:cNvPr id="4" name="Text Placeholder 3">
            <a:extLst>
              <a:ext uri="{FF2B5EF4-FFF2-40B4-BE49-F238E27FC236}">
                <a16:creationId xmlns:a16="http://schemas.microsoft.com/office/drawing/2014/main" id="{3C875569-537C-7D46-B2E6-A926B7EBD4ED}"/>
              </a:ext>
            </a:extLst>
          </p:cNvPr>
          <p:cNvSpPr>
            <a:spLocks noGrp="1"/>
          </p:cNvSpPr>
          <p:nvPr>
            <p:ph type="body" sz="half" idx="2"/>
          </p:nvPr>
        </p:nvSpPr>
        <p:spPr/>
        <p:txBody>
          <a:bodyPr/>
          <a:lstStyle/>
          <a:p>
            <a:pPr marL="285750" indent="-285750">
              <a:buFont typeface="Arial" panose="020B0604020202020204" pitchFamily="34" charset="0"/>
              <a:buChar char="•"/>
            </a:pPr>
            <a:r>
              <a:rPr lang="en-US" b="0" i="0" dirty="0">
                <a:solidFill>
                  <a:srgbClr val="1A1C1E"/>
                </a:solidFill>
                <a:effectLst/>
                <a:latin typeface="Aptos" panose="020B0004020202020204" pitchFamily="34" charset="0"/>
              </a:rPr>
              <a:t>After training until the agent reached a 95% accuracy, the sample routes taken by the agent were generated for two different maps as shown in the diagram.</a:t>
            </a:r>
          </a:p>
          <a:p>
            <a:pPr marL="285750" indent="-285750">
              <a:buFont typeface="Arial" panose="020B0604020202020204" pitchFamily="34" charset="0"/>
              <a:buChar char="•"/>
            </a:pPr>
            <a:r>
              <a:rPr lang="en-US" b="0" i="0" dirty="0">
                <a:solidFill>
                  <a:srgbClr val="1A1C1E"/>
                </a:solidFill>
                <a:effectLst/>
                <a:latin typeface="Aptos" panose="020B0004020202020204" pitchFamily="34" charset="0"/>
              </a:rPr>
              <a:t>It has learned a sophisticated policy. It accelerates on straightaways, decelerates just enough to navigate turns without crashing.</a:t>
            </a:r>
          </a:p>
          <a:p>
            <a:pPr marL="285750" indent="-285750">
              <a:buFont typeface="Arial" panose="020B0604020202020204" pitchFamily="34" charset="0"/>
              <a:buChar char="•"/>
            </a:pPr>
            <a:r>
              <a:rPr lang="en-US" dirty="0">
                <a:solidFill>
                  <a:srgbClr val="1A1C1E"/>
                </a:solidFill>
                <a:latin typeface="Aptos" panose="020B0004020202020204" pitchFamily="34" charset="0"/>
              </a:rPr>
              <a:t>In a sense it </a:t>
            </a:r>
            <a:r>
              <a:rPr lang="en-US" b="0" i="0" dirty="0">
                <a:solidFill>
                  <a:srgbClr val="1A1C1E"/>
                </a:solidFill>
                <a:effectLst/>
                <a:latin typeface="Aptos" panose="020B0004020202020204" pitchFamily="34" charset="0"/>
              </a:rPr>
              <a:t>finds the optimal path around the track the 'racing line'. This is all learned purely from trial and error.</a:t>
            </a:r>
            <a:endParaRPr lang="en-US" dirty="0">
              <a:latin typeface="Aptos" panose="020B0004020202020204" pitchFamily="34" charset="0"/>
            </a:endParaRPr>
          </a:p>
        </p:txBody>
      </p:sp>
      <p:sp>
        <p:nvSpPr>
          <p:cNvPr id="5" name="Footer Placeholder 4">
            <a:extLst>
              <a:ext uri="{FF2B5EF4-FFF2-40B4-BE49-F238E27FC236}">
                <a16:creationId xmlns:a16="http://schemas.microsoft.com/office/drawing/2014/main" id="{30D81DDC-515E-C2F4-4C92-A17C8BE53212}"/>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D6C7431E-F362-0BB5-3D2F-C7CB881E6646}"/>
              </a:ext>
            </a:extLst>
          </p:cNvPr>
          <p:cNvSpPr>
            <a:spLocks noGrp="1"/>
          </p:cNvSpPr>
          <p:nvPr>
            <p:ph type="sldNum" sz="quarter" idx="12"/>
          </p:nvPr>
        </p:nvSpPr>
        <p:spPr/>
        <p:txBody>
          <a:bodyPr/>
          <a:lstStyle/>
          <a:p>
            <a:fld id="{85AC23FA-A36C-4E00-B7EB-5A6B5DAC7551}" type="slidenum">
              <a:rPr lang="en-US" smtClean="0"/>
              <a:t>8</a:t>
            </a:fld>
            <a:endParaRPr lang="en-US"/>
          </a:p>
        </p:txBody>
      </p:sp>
    </p:spTree>
    <p:extLst>
      <p:ext uri="{BB962C8B-B14F-4D97-AF65-F5344CB8AC3E}">
        <p14:creationId xmlns:p14="http://schemas.microsoft.com/office/powerpoint/2010/main" val="135145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9BBF542-C73C-3250-8465-E93A69C80256}"/>
              </a:ext>
            </a:extLst>
          </p:cNvPr>
          <p:cNvSpPr>
            <a:spLocks noGrp="1"/>
          </p:cNvSpPr>
          <p:nvPr>
            <p:ph type="ftr" sz="quarter" idx="11"/>
          </p:nvPr>
        </p:nvSpPr>
        <p:spPr/>
        <p:txBody>
          <a:bodyPr/>
          <a:lstStyle/>
          <a:p>
            <a:r>
              <a:rPr lang="en-US"/>
              <a:t>Aadeshveer Singh (24B0926)</a:t>
            </a:r>
          </a:p>
        </p:txBody>
      </p:sp>
      <p:sp>
        <p:nvSpPr>
          <p:cNvPr id="6" name="Slide Number Placeholder 5">
            <a:extLst>
              <a:ext uri="{FF2B5EF4-FFF2-40B4-BE49-F238E27FC236}">
                <a16:creationId xmlns:a16="http://schemas.microsoft.com/office/drawing/2014/main" id="{91B0197D-DD5C-FBE8-3C6B-7BFEA728F698}"/>
              </a:ext>
            </a:extLst>
          </p:cNvPr>
          <p:cNvSpPr>
            <a:spLocks noGrp="1"/>
          </p:cNvSpPr>
          <p:nvPr>
            <p:ph type="sldNum" sz="quarter" idx="12"/>
          </p:nvPr>
        </p:nvSpPr>
        <p:spPr/>
        <p:txBody>
          <a:bodyPr/>
          <a:lstStyle/>
          <a:p>
            <a:fld id="{85AC23FA-A36C-4E00-B7EB-5A6B5DAC7551}" type="slidenum">
              <a:rPr lang="en-US" smtClean="0"/>
              <a:t>9</a:t>
            </a:fld>
            <a:endParaRPr lang="en-US"/>
          </a:p>
        </p:txBody>
      </p:sp>
      <p:pic>
        <p:nvPicPr>
          <p:cNvPr id="12" name="Picture 11">
            <a:extLst>
              <a:ext uri="{FF2B5EF4-FFF2-40B4-BE49-F238E27FC236}">
                <a16:creationId xmlns:a16="http://schemas.microsoft.com/office/drawing/2014/main" id="{69F55052-00FD-FA4C-9D5C-D498A28DB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346" y="2942706"/>
            <a:ext cx="6934632" cy="2311544"/>
          </a:xfrm>
          <a:prstGeom prst="rect">
            <a:avLst/>
          </a:prstGeom>
        </p:spPr>
      </p:pic>
      <p:pic>
        <p:nvPicPr>
          <p:cNvPr id="10" name="Picture 9">
            <a:extLst>
              <a:ext uri="{FF2B5EF4-FFF2-40B4-BE49-F238E27FC236}">
                <a16:creationId xmlns:a16="http://schemas.microsoft.com/office/drawing/2014/main" id="{449AA9A6-3C4E-B5DF-AEC3-BE48F2A0731C}"/>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rot="20236520">
            <a:off x="7596447" y="1385796"/>
            <a:ext cx="3657600" cy="3657600"/>
          </a:xfrm>
          <a:prstGeom prst="rect">
            <a:avLst/>
          </a:prstGeom>
        </p:spPr>
      </p:pic>
      <p:pic>
        <p:nvPicPr>
          <p:cNvPr id="8" name="Content Placeholder 7">
            <a:extLst>
              <a:ext uri="{FF2B5EF4-FFF2-40B4-BE49-F238E27FC236}">
                <a16:creationId xmlns:a16="http://schemas.microsoft.com/office/drawing/2014/main" id="{59F2063C-FDA0-1D9D-7B56-E4E83F76F80F}"/>
              </a:ext>
            </a:extLst>
          </p:cNvPr>
          <p:cNvPicPr>
            <a:picLocks noGrp="1" noChangeAspect="1"/>
          </p:cNvPicPr>
          <p:nvPr>
            <p:ph idx="1"/>
          </p:nvPr>
        </p:nvPicPr>
        <p:blipFill>
          <a:blip r:embed="rId4">
            <a:alphaModFix amt="35000"/>
            <a:extLst>
              <a:ext uri="{28A0092B-C50C-407E-A947-70E740481C1C}">
                <a14:useLocalDpi xmlns:a14="http://schemas.microsoft.com/office/drawing/2010/main" val="0"/>
              </a:ext>
            </a:extLst>
          </a:blip>
          <a:stretch>
            <a:fillRect/>
          </a:stretch>
        </p:blipFill>
        <p:spPr>
          <a:xfrm>
            <a:off x="2546352" y="613352"/>
            <a:ext cx="4873625" cy="4873625"/>
          </a:xfrm>
        </p:spPr>
      </p:pic>
      <p:sp>
        <p:nvSpPr>
          <p:cNvPr id="4" name="Text Placeholder 3">
            <a:extLst>
              <a:ext uri="{FF2B5EF4-FFF2-40B4-BE49-F238E27FC236}">
                <a16:creationId xmlns:a16="http://schemas.microsoft.com/office/drawing/2014/main" id="{43F0DB6C-054D-BAD0-5207-7FBDC36B2D5F}"/>
              </a:ext>
            </a:extLst>
          </p:cNvPr>
          <p:cNvSpPr>
            <a:spLocks noGrp="1"/>
          </p:cNvSpPr>
          <p:nvPr>
            <p:ph type="body" sz="half" idx="2"/>
          </p:nvPr>
        </p:nvSpPr>
        <p:spPr/>
        <p:txBody>
          <a:bodyPr>
            <a:normAutofit lnSpcReduction="10000"/>
          </a:bodyPr>
          <a:lstStyle/>
          <a:p>
            <a:r>
              <a:rPr lang="en-US" b="0" i="0" dirty="0">
                <a:solidFill>
                  <a:srgbClr val="1A1C1E"/>
                </a:solidFill>
                <a:effectLst/>
                <a:latin typeface="Aptos" panose="020B0004020202020204" pitchFamily="34" charset="0"/>
              </a:rPr>
              <a:t>Monte Carlo methods are a powerful way to solve problems purely from experience, finding many applications in real life. It allows us to find optimal strategies for complex tasks like Blackjack and Racetrack.</a:t>
            </a:r>
          </a:p>
          <a:p>
            <a:r>
              <a:rPr lang="en-US" b="0" i="0" dirty="0">
                <a:solidFill>
                  <a:srgbClr val="1A1C1E"/>
                </a:solidFill>
                <a:effectLst/>
                <a:latin typeface="Aptos" panose="020B0004020202020204" pitchFamily="34" charset="0"/>
              </a:rPr>
              <a:t>These methods are great for episodic tasks, but what if an episode is very long or never ends? This leads to other techniques like Temporal-Difference Learning and Deep Q-Networks, which I explored for my final Flappy Bird project.</a:t>
            </a:r>
          </a:p>
          <a:p>
            <a:r>
              <a:rPr lang="en-US" i="0" dirty="0">
                <a:solidFill>
                  <a:srgbClr val="1A1C1E"/>
                </a:solidFill>
                <a:effectLst/>
                <a:latin typeface="Aptos" panose="020B0004020202020204" pitchFamily="34" charset="0"/>
              </a:rPr>
              <a:t>Tackling the Flappy Bird problem highlighted the challenges of Deep RL, such as sample efficiency and catastrophic forgetting, providing valuable lessons for future work.</a:t>
            </a:r>
            <a:endParaRPr lang="en-US" dirty="0">
              <a:solidFill>
                <a:srgbClr val="1A1C1E"/>
              </a:solidFill>
              <a:latin typeface="Aptos" panose="020B0004020202020204" pitchFamily="34" charset="0"/>
            </a:endParaRPr>
          </a:p>
        </p:txBody>
      </p:sp>
      <p:sp>
        <p:nvSpPr>
          <p:cNvPr id="2" name="Title 1">
            <a:extLst>
              <a:ext uri="{FF2B5EF4-FFF2-40B4-BE49-F238E27FC236}">
                <a16:creationId xmlns:a16="http://schemas.microsoft.com/office/drawing/2014/main" id="{E4C2D7C7-DEEF-9F28-0B74-855AA52EFE94}"/>
              </a:ext>
            </a:extLst>
          </p:cNvPr>
          <p:cNvSpPr>
            <a:spLocks noGrp="1"/>
          </p:cNvSpPr>
          <p:nvPr>
            <p:ph type="title"/>
          </p:nvPr>
        </p:nvSpPr>
        <p:spPr>
          <a:xfrm>
            <a:off x="839788" y="457200"/>
            <a:ext cx="6018212" cy="1600200"/>
          </a:xfrm>
        </p:spPr>
        <p:txBody>
          <a:bodyPr/>
          <a:lstStyle/>
          <a:p>
            <a:r>
              <a:rPr lang="en-US" dirty="0">
                <a:latin typeface="Bahnschrift" panose="020B0502040204020203" pitchFamily="34" charset="0"/>
              </a:rPr>
              <a:t>Conclusion and What next?</a:t>
            </a:r>
          </a:p>
        </p:txBody>
      </p:sp>
    </p:spTree>
    <p:extLst>
      <p:ext uri="{BB962C8B-B14F-4D97-AF65-F5344CB8AC3E}">
        <p14:creationId xmlns:p14="http://schemas.microsoft.com/office/powerpoint/2010/main" val="3896349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1333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Bahnschrift</vt:lpstr>
      <vt:lpstr>Calibri</vt:lpstr>
      <vt:lpstr>Calibri Light</vt:lpstr>
      <vt:lpstr>Cambria Math</vt:lpstr>
      <vt:lpstr>Office Theme</vt:lpstr>
      <vt:lpstr>Learning from Experience</vt:lpstr>
      <vt:lpstr>What are Monte Carlo methods</vt:lpstr>
      <vt:lpstr>Case Study: 1 Mastering Blackjack</vt:lpstr>
      <vt:lpstr>MC Prediction Evaluating a Simple Strategy</vt:lpstr>
      <vt:lpstr>MC Control Finding the Optimal Strategy</vt:lpstr>
      <vt:lpstr>Case Study 2: The Racetrack Problem</vt:lpstr>
      <vt:lpstr>Off-Policy MC Control for the Racetrack</vt:lpstr>
      <vt:lpstr>The Result: The Learned "Racing Line"</vt:lpstr>
      <vt:lpstr>Conclusion and What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barinderjeet singh</dc:creator>
  <cp:lastModifiedBy>barinderjeet singh</cp:lastModifiedBy>
  <cp:revision>3</cp:revision>
  <dcterms:created xsi:type="dcterms:W3CDTF">2025-07-18T13:19:16Z</dcterms:created>
  <dcterms:modified xsi:type="dcterms:W3CDTF">2025-07-20T03:28:48Z</dcterms:modified>
</cp:coreProperties>
</file>