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5" r:id="rId6"/>
    <p:sldId id="301" r:id="rId7"/>
    <p:sldId id="306" r:id="rId8"/>
    <p:sldId id="259" r:id="rId9"/>
    <p:sldId id="300" r:id="rId10"/>
    <p:sldId id="307" r:id="rId11"/>
    <p:sldId id="299" r:id="rId12"/>
    <p:sldId id="309" r:id="rId13"/>
    <p:sldId id="311" r:id="rId14"/>
    <p:sldId id="312" r:id="rId15"/>
    <p:sldId id="310" r:id="rId16"/>
    <p:sldId id="314" r:id="rId17"/>
    <p:sldId id="285" r:id="rId18"/>
    <p:sldId id="330" r:id="rId19"/>
    <p:sldId id="278" r:id="rId20"/>
  </p:sldIdLst>
  <p:sldSz cx="9144000" cy="5143500"/>
  <p:notesSz cx="6858000" cy="9144000"/>
  <p:embeddedFontLst>
    <p:embeddedFont>
      <p:font typeface="Inter-Regular" panose="020B0502030000000004"/>
      <p:bold r:id="rId25"/>
    </p:embeddedFont>
    <p:embeddedFont>
      <p:font typeface="Inter" panose="020B0502030000000004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600" initials="9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0T21:56:08.590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0T21:56:08.590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0T21:56:08.59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9451a3e4e_0_8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9451a3e4e_0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9ad39b82_2_4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9ad39b82_2_4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●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○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■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●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○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■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●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○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■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" name="Google Shape;45;p9"/>
          <p:cNvSpPr txBox="1"/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Light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 panose="020B0502030000000004"/>
              <a:buChar char="●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 panose="020B0502030000000004"/>
              <a:buChar char="○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 panose="020B0502030000000004"/>
              <a:buChar char="■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●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○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■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●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○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■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3.xml"/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1764315" y="1590695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Cyber Hygiene Tools</a:t>
            </a:r>
            <a:endParaRPr lang="en-GB"/>
          </a:p>
        </p:txBody>
      </p:sp>
      <p:sp>
        <p:nvSpPr>
          <p:cNvPr id="2" name="Google Shape;57;p12"/>
          <p:cNvSpPr txBox="1"/>
          <p:nvPr/>
        </p:nvSpPr>
        <p:spPr>
          <a:xfrm>
            <a:off x="107315" y="3363595"/>
            <a:ext cx="5843905" cy="2352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 panose="020B0502030000000004"/>
              <a:buNone/>
              <a:defRPr sz="6800" b="0" i="0" u="none" strike="noStrike" cap="none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*©Aadhaar Koul</a:t>
            </a:r>
            <a:endParaRPr 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Student at </a:t>
            </a:r>
            <a:endParaRPr 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Model institute of Engineering and technology</a:t>
            </a:r>
            <a:endParaRPr lang="en-GB" sz="12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69;p24"/>
          <p:cNvGraphicFramePr/>
          <p:nvPr/>
        </p:nvGraphicFramePr>
        <p:xfrm>
          <a:off x="1210310" y="1275715"/>
          <a:ext cx="6723380" cy="2131060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80845"/>
                <a:gridCol w="1680845"/>
                <a:gridCol w="1680845"/>
                <a:gridCol w="1680845"/>
              </a:tblGrid>
              <a:tr h="39751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            Tool</a:t>
                      </a:r>
                      <a:endParaRPr lang="en-GB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Innovation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Availability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Links 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Vectra’s Congnito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See and stop threats across hybrid and multi-cloud enterprises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use only 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https://www.vectra.ai/about/company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Symmantic’s Targertted Attack Analysis (TAA)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</a:t>
                      </a: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Cloud-based Artificial Intelligence for 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Enterprise-Focused Advanced Threat Protection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use only 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https://techdocs.broadcom.com/us/en/symantec-security-software/endpoint-security-and-management/endpoint-detection-and-response/4-6/Settings/enabling-the-targeted-attack-analytics-v126152861-d38e48931.html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Cybersec TK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Personalised configuration for a specific task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https://gcatoolkit.org/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11505" y="771525"/>
            <a:ext cx="7068185" cy="8820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>
                <a:sym typeface="+mn-ea"/>
              </a:rPr>
              <a:t>ML based</a:t>
            </a:r>
            <a:r>
              <a:rPr lang="en-US">
                <a:sym typeface="+mn-ea"/>
              </a:rPr>
              <a:t> </a:t>
            </a:r>
            <a:r>
              <a:rPr lang="en-GB" altLang="en-US">
                <a:sym typeface="+mn-ea"/>
              </a:rPr>
              <a:t>Tools</a:t>
            </a:r>
            <a:endParaRPr lang="en-GB"/>
          </a:p>
        </p:txBody>
      </p:sp>
      <p:sp>
        <p:nvSpPr>
          <p:cNvPr id="80" name="Google Shape;80;p15"/>
          <p:cNvSpPr txBox="1"/>
          <p:nvPr>
            <p:ph type="subTitle" idx="1"/>
          </p:nvPr>
        </p:nvSpPr>
        <p:spPr>
          <a:xfrm>
            <a:off x="611790" y="177991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Till Now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69;p24"/>
          <p:cNvGraphicFramePr/>
          <p:nvPr/>
        </p:nvGraphicFramePr>
        <p:xfrm>
          <a:off x="1259840" y="411480"/>
          <a:ext cx="6723380" cy="2530475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80845"/>
                <a:gridCol w="2336165"/>
                <a:gridCol w="1025525"/>
                <a:gridCol w="1680845"/>
              </a:tblGrid>
              <a:tr h="39687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            Tool</a:t>
                      </a:r>
                      <a:endParaRPr lang="en-GB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Innovation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Availability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links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bioHAIFCS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T</a:t>
                      </a: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he evolutionary prevention system from SQLinjection (ePSSQLI)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,  (HESADM) , (ECISMD) </a:t>
                      </a:r>
                      <a:endParaRPr lang="en-GB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Army forces and cyber intelligence / Forensics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https://www.academia.edu/37219947/bioHAIFCS_pdf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Cyber security Tool Kit (STIK)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Personalised configuration for a specific task</a:t>
                      </a:r>
                      <a:endParaRPr lang="en-GB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 and domestic use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SMB , CISA , GCA Official Sites</a:t>
                      </a:r>
                      <a:endParaRPr lang="en-GB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Cognto by Vectra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See and stop threats across hybrid and multi-cloud enterprises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ym typeface="+mn-ea"/>
                        </a:rPr>
                        <a:t>US Defense Advanced Research Projects Agency (DARPA)</a:t>
                      </a:r>
                      <a:endParaRPr lang="en-US"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https://www.vectra.ai/about/company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oogle Shape;169;p24"/>
          <p:cNvGraphicFramePr/>
          <p:nvPr/>
        </p:nvGraphicFramePr>
        <p:xfrm>
          <a:off x="1257300" y="2951480"/>
          <a:ext cx="6725920" cy="1818640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81480"/>
                <a:gridCol w="2327275"/>
                <a:gridCol w="1035685"/>
                <a:gridCol w="1681480"/>
              </a:tblGrid>
              <a:tr h="44704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Defplore X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Deep Vulnerabilty Assessment tool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None</a:t>
                      </a:r>
                      <a:endParaRPr lang="en-GB" sz="14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....</a:t>
                      </a:r>
                      <a:endParaRPr lang="en-GB" sz="12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2672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String Sifter 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Malware analysts routinely use the Strings program during static analysis in order to inspect a binary's printable characters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https://www.fireeye.com/blog/threat-research/2019/09/open-sourcing-stringsifter.html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  <a:tr h="42672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Sopho’s Intercept X Tool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Endpoint Security Using EDR , XDR</a:t>
                      </a:r>
                      <a:endParaRPr lang="en-US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Use Only</a:t>
                      </a:r>
                      <a:endParaRPr lang="en-US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https://www.sophos.com/en-us/products/endpoint-antivirus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11505" y="771525"/>
            <a:ext cx="7068185" cy="8820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>
                <a:sym typeface="+mn-ea"/>
              </a:rPr>
              <a:t>Web 3.0 based</a:t>
            </a:r>
            <a:r>
              <a:rPr lang="en-US">
                <a:sym typeface="+mn-ea"/>
              </a:rPr>
              <a:t> </a:t>
            </a:r>
            <a:r>
              <a:rPr lang="en-GB" altLang="en-US">
                <a:sym typeface="+mn-ea"/>
              </a:rPr>
              <a:t>Tools</a:t>
            </a:r>
            <a:endParaRPr lang="en-GB"/>
          </a:p>
        </p:txBody>
      </p:sp>
      <p:sp>
        <p:nvSpPr>
          <p:cNvPr id="80" name="Google Shape;80;p15"/>
          <p:cNvSpPr txBox="1"/>
          <p:nvPr>
            <p:ph type="subTitle" idx="1"/>
          </p:nvPr>
        </p:nvSpPr>
        <p:spPr>
          <a:xfrm>
            <a:off x="611790" y="177991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Till Now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69;p24"/>
          <p:cNvGraphicFramePr/>
          <p:nvPr/>
        </p:nvGraphicFramePr>
        <p:xfrm>
          <a:off x="827405" y="2646680"/>
          <a:ext cx="7642860" cy="2114550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80845"/>
                <a:gridCol w="1680845"/>
                <a:gridCol w="1680845"/>
                <a:gridCol w="2600325"/>
              </a:tblGrid>
              <a:tr h="531495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String Sifter 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AI Detection and Protection from ICE PHISHING.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https://www.fireeye.com/blog/threat-research/2019/09/open-sourcing-stringsifter.html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Symmantic’s Targertted Attack Analysis (TAA)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</a:t>
                      </a: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Cloud-based Artificial Intelligence for 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Enterprise-Focused Advanced Threat Protection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use only 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https://techdocs.broadcom.com/us/en/symantec-security-software/endpoint-security-and-management/endpoint-detection-and-response/4-6/Settings/enabling-the-targeted-attack-analytics-v126152861-d38e48931.html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Sopho’s Intercept X Tool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Endpoint Security Using EDR , XDR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 use only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https://www.sophos.com/en-us/products/endpoint-antivirus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oogle Shape;169;p24"/>
          <p:cNvGraphicFramePr/>
          <p:nvPr/>
        </p:nvGraphicFramePr>
        <p:xfrm>
          <a:off x="827405" y="267970"/>
          <a:ext cx="7642225" cy="2378710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80845"/>
                <a:gridCol w="1680845"/>
                <a:gridCol w="1680845"/>
                <a:gridCol w="2599690"/>
              </a:tblGrid>
              <a:tr h="39751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            Tool</a:t>
                      </a:r>
                      <a:endParaRPr lang="en-GB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Innovation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Availability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Links 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EthereumBook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smart contract programming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and Anti Programming Protection 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https://github.com/ethereumbook/ethereumbook/blob/develop/09smart-contracts-security.asciidoc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Apriorit</a:t>
                      </a: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Smart Contract Solution</a:t>
                      </a:r>
                      <a:endParaRPr lang="en-GB"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Smart Contract Hijacking Detection and protection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use only 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https://www.forbes.com/sites/forbestechcouncil/2021/11/10/five-ways-you-can-strengthen-your-smart-contracts-immunity-to-cyberattacks/?sh=3bfdd0907c56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NFSea.tools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Rug Pull Detection and Protection with real time NFT Monitoring 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For 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https://nfsea.tools/features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SWOT Analysis</a:t>
            </a:r>
            <a:endParaRPr lang="en-GB"/>
          </a:p>
        </p:txBody>
      </p:sp>
      <p:sp>
        <p:nvSpPr>
          <p:cNvPr id="435" name="Google Shape;435;p41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36" name="Google Shape;436;p41"/>
          <p:cNvSpPr/>
          <p:nvPr/>
        </p:nvSpPr>
        <p:spPr>
          <a:xfrm>
            <a:off x="962475" y="1550275"/>
            <a:ext cx="3544200" cy="1335300"/>
          </a:xfrm>
          <a:prstGeom prst="rect">
            <a:avLst/>
          </a:pr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STRENGTHS</a:t>
            </a:r>
            <a:endParaRPr b="1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Constant Improvements</a:t>
            </a:r>
            <a:endParaRPr lang="en-GB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Large Open source Communities</a:t>
            </a:r>
            <a:endParaRPr lang="en-GB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437" name="Google Shape;437;p41"/>
          <p:cNvSpPr/>
          <p:nvPr/>
        </p:nvSpPr>
        <p:spPr>
          <a:xfrm>
            <a:off x="4653383" y="1550275"/>
            <a:ext cx="3544200" cy="1335300"/>
          </a:xfrm>
          <a:prstGeom prst="rect">
            <a:avLst/>
          </a:pr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WEAKNESSES</a:t>
            </a:r>
            <a:endParaRPr b="1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Public Awareness</a:t>
            </a: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Paid</a:t>
            </a: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No Absolute Solution for One problem</a:t>
            </a: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438" name="Google Shape;438;p41"/>
          <p:cNvSpPr/>
          <p:nvPr/>
        </p:nvSpPr>
        <p:spPr>
          <a:xfrm>
            <a:off x="962475" y="3032015"/>
            <a:ext cx="3544200" cy="1335300"/>
          </a:xfrm>
          <a:prstGeom prst="rect">
            <a:avLst/>
          </a:pr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b="1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Expanding the applications</a:t>
            </a:r>
            <a:endParaRPr lang="en-GB" sz="12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Cyber Awareness  Programs / Events in Schools / Colleges</a:t>
            </a:r>
            <a:endParaRPr sz="12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OPPORTUNITIES</a:t>
            </a:r>
            <a:endParaRPr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439" name="Google Shape;439;p41"/>
          <p:cNvSpPr/>
          <p:nvPr/>
        </p:nvSpPr>
        <p:spPr>
          <a:xfrm>
            <a:off x="4653383" y="3032015"/>
            <a:ext cx="3544200" cy="1335300"/>
          </a:xfrm>
          <a:prstGeom prst="rect">
            <a:avLst/>
          </a:pr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Chances of Vulnerabilities</a:t>
            </a: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Black Hats</a:t>
            </a: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Distribution of Malicious Programs</a:t>
            </a:r>
            <a:endParaRPr sz="1000"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solidFill>
                  <a:schemeClr val="dk1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THREATS</a:t>
            </a:r>
            <a:endParaRPr>
              <a:solidFill>
                <a:schemeClr val="dk1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440" name="Google Shape;440;p41"/>
          <p:cNvSpPr/>
          <p:nvPr/>
        </p:nvSpPr>
        <p:spPr>
          <a:xfrm>
            <a:off x="3489352" y="1866247"/>
            <a:ext cx="2036700" cy="20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41"/>
          <p:cNvSpPr/>
          <p:nvPr/>
        </p:nvSpPr>
        <p:spPr>
          <a:xfrm rot="5400000">
            <a:off x="3636166" y="1866247"/>
            <a:ext cx="2036700" cy="20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2" name="Google Shape;442;p41"/>
          <p:cNvSpPr/>
          <p:nvPr/>
        </p:nvSpPr>
        <p:spPr>
          <a:xfrm rot="10800000">
            <a:off x="3636166" y="2014212"/>
            <a:ext cx="2036700" cy="20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3" name="Google Shape;443;p41"/>
          <p:cNvSpPr/>
          <p:nvPr/>
        </p:nvSpPr>
        <p:spPr>
          <a:xfrm rot="-5400000">
            <a:off x="3489352" y="2014212"/>
            <a:ext cx="2036700" cy="20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4" name="Google Shape;444;p41"/>
          <p:cNvSpPr/>
          <p:nvPr/>
        </p:nvSpPr>
        <p:spPr>
          <a:xfrm>
            <a:off x="3958246" y="2291084"/>
            <a:ext cx="299236" cy="3887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Inter" panose="020B0502030000000004"/>
              </a:rPr>
              <a:t>S</a:t>
            </a:r>
            <a:endParaRPr b="1" i="0">
              <a:ln>
                <a:noFill/>
              </a:ln>
              <a:solidFill>
                <a:schemeClr val="lt1"/>
              </a:solidFill>
              <a:latin typeface="Inter" panose="020B0502030000000004"/>
            </a:endParaRPr>
          </a:p>
        </p:txBody>
      </p:sp>
      <p:sp>
        <p:nvSpPr>
          <p:cNvPr id="445" name="Google Shape;445;p41"/>
          <p:cNvSpPr/>
          <p:nvPr/>
        </p:nvSpPr>
        <p:spPr>
          <a:xfrm>
            <a:off x="4814023" y="2297588"/>
            <a:ext cx="519369" cy="37833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Inter" panose="020B0502030000000004"/>
              </a:rPr>
              <a:t>W</a:t>
            </a:r>
            <a:endParaRPr b="1" i="0">
              <a:ln>
                <a:noFill/>
              </a:ln>
              <a:solidFill>
                <a:schemeClr val="lt1"/>
              </a:solidFill>
              <a:latin typeface="Inter" panose="020B0502030000000004"/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3929103" y="3223333"/>
            <a:ext cx="354399" cy="3887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Inter" panose="020B0502030000000004"/>
              </a:rPr>
              <a:t>O</a:t>
            </a:r>
            <a:endParaRPr b="1" i="0">
              <a:ln>
                <a:noFill/>
              </a:ln>
              <a:solidFill>
                <a:schemeClr val="lt1"/>
              </a:solidFill>
              <a:latin typeface="Inter" panose="020B0502030000000004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4910299" y="3229838"/>
            <a:ext cx="310685" cy="37833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Inter" panose="020B0502030000000004"/>
              </a:rPr>
              <a:t>T</a:t>
            </a:r>
            <a:endParaRPr b="1" i="0">
              <a:ln>
                <a:noFill/>
              </a:ln>
              <a:solidFill>
                <a:schemeClr val="lt1"/>
              </a:solidFill>
              <a:latin typeface="Inter" panose="020B0502030000000004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*Copyright Information</a:t>
            </a:r>
            <a:endParaRPr lang="en-GB"/>
          </a:p>
        </p:txBody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115695" y="1491615"/>
            <a:ext cx="6526530" cy="16624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1"/>
              <a:t>This Presentations is protected by copyright laws . Reproduction and distribution of the presentation without  written permission of the sponsor is prohibited .</a:t>
            </a:r>
            <a:endParaRPr lang="en-GB"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ym typeface="+mn-ea"/>
              </a:rPr>
              <a:t>© </a:t>
            </a:r>
            <a:r>
              <a:rPr lang="en-GB" sz="1400" b="1"/>
              <a:t>Model institute of engineering and technology. </a:t>
            </a:r>
            <a:endParaRPr lang="en-GB" sz="1400" b="1"/>
          </a:p>
        </p:txBody>
      </p:sp>
      <p:sp>
        <p:nvSpPr>
          <p:cNvPr id="66" name="Google Shape;66;p13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cyber_security_protocols_c1974fb1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" y="0"/>
            <a:ext cx="9110345" cy="5165090"/>
          </a:xfrm>
          <a:prstGeom prst="rect">
            <a:avLst/>
          </a:prstGeom>
        </p:spPr>
      </p:pic>
      <p:sp>
        <p:nvSpPr>
          <p:cNvPr id="79" name="Google Shape;79;p15"/>
          <p:cNvSpPr txBox="1"/>
          <p:nvPr/>
        </p:nvSpPr>
        <p:spPr>
          <a:xfrm>
            <a:off x="5723890" y="2139950"/>
            <a:ext cx="2969895" cy="610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ctrTitle" idx="4294967295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800"/>
              <a:t>Thanks!</a:t>
            </a:r>
            <a:endParaRPr sz="6800"/>
          </a:p>
        </p:txBody>
      </p:sp>
      <p:sp>
        <p:nvSpPr>
          <p:cNvPr id="325" name="Google Shape;325;p34"/>
          <p:cNvSpPr txBox="1"/>
          <p:nvPr>
            <p:ph type="subTitle" idx="4294967295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rPr>
              <a:t>Any questions?</a:t>
            </a:r>
            <a:endParaRPr sz="3600">
              <a:solidFill>
                <a:schemeClr val="accent2"/>
              </a:solidFill>
              <a:latin typeface="Inter-Regular" panose="020B0502030000000004"/>
              <a:ea typeface="Inter-Regular" panose="020B0502030000000004"/>
              <a:cs typeface="Inter-Regular" panose="020B0502030000000004"/>
              <a:sym typeface="Inter-Regular" panose="020B05020300000000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You can find me at</a:t>
            </a:r>
            <a:endParaRPr 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@_aadhaar_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aadhaarkoul2002@gmail.com</a:t>
            </a:r>
            <a:endParaRPr lang="en-GB"/>
          </a:p>
        </p:txBody>
      </p:sp>
      <p:sp>
        <p:nvSpPr>
          <p:cNvPr id="326" name="Google Shape;326;p34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*Copyright Information</a:t>
            </a:r>
            <a:endParaRPr lang="en-GB"/>
          </a:p>
        </p:txBody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115695" y="1491615"/>
            <a:ext cx="6526530" cy="16624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1"/>
              <a:t>This Presentations is protected by copyright laws . Reproduction and distribution of the presentation without  written permission of the sponsor is prohibited .</a:t>
            </a:r>
            <a:endParaRPr lang="en-GB"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ym typeface="+mn-ea"/>
              </a:rPr>
              <a:t>© </a:t>
            </a:r>
            <a:r>
              <a:rPr lang="en-GB" sz="1400" b="1"/>
              <a:t>Model institute of engineering and technology. </a:t>
            </a:r>
            <a:endParaRPr lang="en-GB" sz="1400" b="1"/>
          </a:p>
        </p:txBody>
      </p:sp>
      <p:sp>
        <p:nvSpPr>
          <p:cNvPr id="66" name="Google Shape;66;p13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*Copyright Information</a:t>
            </a:r>
            <a:endParaRPr lang="en-GB"/>
          </a:p>
        </p:txBody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115695" y="1491615"/>
            <a:ext cx="6526530" cy="16624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1"/>
              <a:t>This Presentations is protected by copyright laws . Reproduction and distribution of the presentation without  written permission of the sponsor is prohibited .</a:t>
            </a:r>
            <a:endParaRPr lang="en-GB"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ym typeface="+mn-ea"/>
              </a:rPr>
              <a:t>© </a:t>
            </a:r>
            <a:r>
              <a:rPr lang="en-GB" sz="1400" b="1"/>
              <a:t>Model institute of engineering and technology. </a:t>
            </a:r>
            <a:endParaRPr lang="en-GB" sz="1400" b="1"/>
          </a:p>
        </p:txBody>
      </p:sp>
      <p:sp>
        <p:nvSpPr>
          <p:cNvPr id="66" name="Google Shape;66;p13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cyber_security_protocols_c1974fb1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" y="0"/>
            <a:ext cx="9110345" cy="5165090"/>
          </a:xfrm>
          <a:prstGeom prst="rect">
            <a:avLst/>
          </a:prstGeom>
        </p:spPr>
      </p:pic>
      <p:sp>
        <p:nvSpPr>
          <p:cNvPr id="79" name="Google Shape;79;p15"/>
          <p:cNvSpPr txBox="1"/>
          <p:nvPr/>
        </p:nvSpPr>
        <p:spPr>
          <a:xfrm>
            <a:off x="5723890" y="2355850"/>
            <a:ext cx="2969895" cy="610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Inter-Regular" panose="020B0502030000000004"/>
              <a:buNone/>
              <a:defRPr sz="4800" b="0" i="0" u="none" strike="noStrike" cap="none">
                <a:solidFill>
                  <a:schemeClr val="lt2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827405" y="1275715"/>
            <a:ext cx="7068185" cy="8013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Requirements </a:t>
            </a:r>
            <a:endParaRPr lang="en-GB"/>
          </a:p>
        </p:txBody>
      </p:sp>
      <p:sp>
        <p:nvSpPr>
          <p:cNvPr id="2" name="Google Shape;80;p15"/>
          <p:cNvSpPr txBox="1"/>
          <p:nvPr>
            <p:ph type="subTitle" idx="1"/>
          </p:nvPr>
        </p:nvSpPr>
        <p:spPr>
          <a:xfrm>
            <a:off x="827690" y="207709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and Abilities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539750" y="411480"/>
            <a:ext cx="66909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ym typeface="+mn-ea"/>
              </a:rPr>
              <a:t>1. Install reputable antivirus and malware software.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2. Use network firewalls.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3. Update software regularly.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4. </a:t>
            </a:r>
            <a:r>
              <a:rPr lang="en-GB" sz="1600" b="1">
                <a:sym typeface="+mn-ea"/>
              </a:rPr>
              <a:t>Set strong passwords.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5. </a:t>
            </a:r>
            <a:r>
              <a:rPr lang="en-GB" sz="1600" b="1">
                <a:sym typeface="+mn-ea"/>
              </a:rPr>
              <a:t>Use multi-factor authentication.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6. </a:t>
            </a:r>
            <a:r>
              <a:rPr lang="en-GB" sz="1600" b="1">
                <a:sym typeface="+mn-ea"/>
              </a:rPr>
              <a:t>Employ device encryption.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7. </a:t>
            </a:r>
            <a:r>
              <a:rPr lang="en-GB" sz="1600" b="1">
                <a:sym typeface="+mn-ea"/>
              </a:rPr>
              <a:t>Back up regularly. ...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8. Keep your hard drive clean.</a:t>
            </a:r>
            <a:br>
              <a:rPr lang="en-GB" sz="1600" b="1">
                <a:sym typeface="+mn-ea"/>
              </a:rPr>
            </a:br>
            <a:br>
              <a:rPr lang="en-GB" sz="1600" b="1">
                <a:sym typeface="+mn-ea"/>
              </a:rPr>
            </a:br>
            <a:r>
              <a:rPr lang="en-GB" sz="1600" b="1">
                <a:sym typeface="+mn-ea"/>
              </a:rPr>
              <a:t>9. Secure your router</a:t>
            </a:r>
            <a:br>
              <a:rPr lang="en-GB" sz="1600" b="1">
                <a:sym typeface="+mn-ea"/>
              </a:rPr>
            </a:br>
            <a:endParaRPr lang="en-US" sz="160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971550" y="699770"/>
            <a:ext cx="7068185" cy="14979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Innovations and Techniques</a:t>
            </a:r>
            <a:endParaRPr lang="en-GB"/>
          </a:p>
        </p:txBody>
      </p:sp>
      <p:sp>
        <p:nvSpPr>
          <p:cNvPr id="80" name="Google Shape;80;p15"/>
          <p:cNvSpPr txBox="1"/>
          <p:nvPr>
            <p:ph type="subTitle" idx="1"/>
          </p:nvPr>
        </p:nvSpPr>
        <p:spPr>
          <a:xfrm>
            <a:off x="1037875" y="219774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Based on AI / ML and Web 3.0 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body" idx="1"/>
          </p:nvPr>
        </p:nvSpPr>
        <p:spPr>
          <a:xfrm>
            <a:off x="1043305" y="555625"/>
            <a:ext cx="3446780" cy="15659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AI Based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Threat response time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Staffing capacity</a:t>
            </a: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Adaptability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Data privacy classification and compliance</a:t>
            </a: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Predictive forecasting</a:t>
            </a: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3" name="Google Shape;253;p29"/>
          <p:cNvSpPr txBox="1"/>
          <p:nvPr>
            <p:ph type="body" idx="2"/>
          </p:nvPr>
        </p:nvSpPr>
        <p:spPr>
          <a:xfrm>
            <a:off x="4916170" y="555625"/>
            <a:ext cx="3458845" cy="15659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ML Based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Human efficiency with repeated activities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Threat alert fatigue</a:t>
            </a:r>
            <a:r>
              <a:rPr lang="en-GB" altLang="en-US" sz="1200">
                <a:sym typeface="+mn-ea"/>
              </a:rPr>
              <a:t> Handling</a:t>
            </a:r>
            <a:endParaRPr lang="en-GB" alt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Data clustering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System</a:t>
            </a:r>
            <a:r>
              <a:rPr lang="en-GB" altLang="en-US" sz="1200">
                <a:sym typeface="+mn-ea"/>
              </a:rPr>
              <a:t> / User</a:t>
            </a:r>
            <a:r>
              <a:rPr lang="en-US" sz="1200">
                <a:sym typeface="+mn-ea"/>
              </a:rPr>
              <a:t> performance security profiles</a:t>
            </a: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4" name="Google Shape;254;p29"/>
          <p:cNvSpPr txBox="1"/>
          <p:nvPr>
            <p:ph type="body" idx="3"/>
          </p:nvPr>
        </p:nvSpPr>
        <p:spPr>
          <a:xfrm>
            <a:off x="950595" y="2787650"/>
            <a:ext cx="3488690" cy="19869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AI and ML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Human error in configuration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New threat identification and prediction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Possibility synthesis</a:t>
            </a:r>
            <a:r>
              <a:rPr lang="en-GB" altLang="en-US" sz="1200">
                <a:sym typeface="+mn-ea"/>
              </a:rPr>
              <a:t> / </a:t>
            </a:r>
            <a:r>
              <a:rPr lang="en-US" sz="1200">
                <a:sym typeface="+mn-ea"/>
              </a:rPr>
              <a:t>User behavior security profiles</a:t>
            </a:r>
            <a:endParaRPr lang="en-US" sz="120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ym typeface="+mn-ea"/>
              </a:rPr>
              <a:t>Behavior-based bot blocking</a:t>
            </a: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5" name="Google Shape;255;p29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6" name="Google Shape;256;p29"/>
          <p:cNvSpPr txBox="1"/>
          <p:nvPr>
            <p:ph type="body" idx="1"/>
          </p:nvPr>
        </p:nvSpPr>
        <p:spPr>
          <a:xfrm>
            <a:off x="5003800" y="2787650"/>
            <a:ext cx="3283585" cy="19545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Web 3.0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ym typeface="+mn-ea"/>
              </a:rPr>
              <a:t>Information Authenticity</a:t>
            </a:r>
            <a:endParaRPr lang="en-GB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ym typeface="+mn-ea"/>
              </a:rPr>
              <a:t>Manipulation of Data</a:t>
            </a:r>
            <a:endParaRPr lang="en-GB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Ecosystem of distributed applications</a:t>
            </a:r>
            <a:endParaRPr lang="en-GB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Controlled Identity risks</a:t>
            </a:r>
            <a:endParaRPr lang="en-GB"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Security In AI Enabled Environments</a:t>
            </a:r>
            <a:endParaRPr lang="en-GB" sz="120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11505" y="771525"/>
            <a:ext cx="7068185" cy="8820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>
                <a:sym typeface="+mn-ea"/>
              </a:rPr>
              <a:t>AI based</a:t>
            </a:r>
            <a:r>
              <a:rPr lang="en-US">
                <a:sym typeface="+mn-ea"/>
              </a:rPr>
              <a:t> </a:t>
            </a:r>
            <a:r>
              <a:rPr lang="en-GB" altLang="en-US">
                <a:sym typeface="+mn-ea"/>
              </a:rPr>
              <a:t>Tools</a:t>
            </a:r>
            <a:endParaRPr lang="en-GB"/>
          </a:p>
        </p:txBody>
      </p:sp>
      <p:sp>
        <p:nvSpPr>
          <p:cNvPr id="80" name="Google Shape;80;p15"/>
          <p:cNvSpPr txBox="1"/>
          <p:nvPr>
            <p:ph type="subTitle" idx="1"/>
          </p:nvPr>
        </p:nvSpPr>
        <p:spPr>
          <a:xfrm>
            <a:off x="611790" y="177991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Till Now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69;p24"/>
          <p:cNvGraphicFramePr/>
          <p:nvPr/>
        </p:nvGraphicFramePr>
        <p:xfrm>
          <a:off x="899795" y="843915"/>
          <a:ext cx="7505700" cy="2160270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80845"/>
                <a:gridCol w="2336165"/>
                <a:gridCol w="1025525"/>
                <a:gridCol w="2463165"/>
              </a:tblGrid>
              <a:tr h="37719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            Tool</a:t>
                      </a:r>
                      <a:endParaRPr lang="en-GB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Innovation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Avaliability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Links </a:t>
                      </a:r>
                      <a:endParaRPr lang="en-GB" sz="1100">
                        <a:solidFill>
                          <a:schemeClr val="lt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8768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(CHAI) Cyber Hygine AI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Security In AI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Enabled Environments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 and Domestic use </a:t>
                      </a:r>
                      <a:endParaRPr lang="en-GB" sz="9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en-US" sz="800">
                          <a:sym typeface="+mn-ea"/>
                        </a:rPr>
                        <a:t>Details of Grant -  </a:t>
                      </a:r>
                      <a:r>
                        <a:rPr lang="en-US" sz="800">
                          <a:sym typeface="+mn-ea"/>
                        </a:rPr>
                        <a:t>https://gow.epsrc.ukri.org/NGBOViewGrant.aspx?GrantRef=EP/T026812/1</a:t>
                      </a:r>
                      <a:endParaRPr lang="en-US"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AI  to improve Cyber security by Alberto Lugo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Detection and Prediction of New, Complex Threats</a:t>
                      </a:r>
                      <a:endParaRPr lang="en-US"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</a:t>
                      </a:r>
                      <a:endParaRPr lang="en-GB" sz="9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Use Only</a:t>
                      </a:r>
                      <a:endParaRPr lang="en-GB" sz="9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ym typeface="+mn-ea"/>
                        </a:rPr>
                        <a:t>https://invidgroup.com/applying-machine-learning-and-ai-to-improve-cyber-security/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Sopho’s Intercept X Tool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Endpoint Security Using EDR , XDR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</a:t>
                      </a:r>
                      <a:endParaRPr lang="en-GB"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Use Only</a:t>
                      </a:r>
                      <a:endParaRPr lang="en-US"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https://www.sophos.com/en-us/products/endpoint-antivirus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oogle Shape;169;p24"/>
          <p:cNvGraphicFramePr/>
          <p:nvPr/>
        </p:nvGraphicFramePr>
        <p:xfrm>
          <a:off x="899795" y="2988945"/>
          <a:ext cx="7502525" cy="1025525"/>
        </p:xfrm>
        <a:graphic>
          <a:graphicData uri="http://schemas.openxmlformats.org/drawingml/2006/table">
            <a:tbl>
              <a:tblPr>
                <a:noFill/>
                <a:tableStyleId>{E4B8CE54-D7E4-4D6C-B30F-6A91B47CCFBE}</a:tableStyleId>
              </a:tblPr>
              <a:tblGrid>
                <a:gridCol w="1676400"/>
                <a:gridCol w="2334260"/>
                <a:gridCol w="1031875"/>
                <a:gridCol w="2459990"/>
              </a:tblGrid>
              <a:tr h="556260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Darktrace Antegena</a:t>
                      </a:r>
                      <a:endParaRPr sz="1100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T</a:t>
                      </a:r>
                      <a:r>
                        <a:rPr sz="9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akes targeted, proportionate actions in response to cyber-attacks, without disrupting day-to-day business.</a:t>
                      </a:r>
                      <a:endParaRPr sz="9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9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https://venturebeat.com/2022/02/11/darktrace-on-where-security-ai-goes-next-turning-the-tables-on-attackers/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469265">
                <a:tc>
                  <a:txBody>
                    <a:bodyPr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IBM’s Qradar Advisor</a:t>
                      </a:r>
                      <a:endParaRPr lang="en-GB" sz="1100" i="1">
                        <a:solidFill>
                          <a:schemeClr val="accent2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Detect and eliminate threats faster with XDR suite</a:t>
                      </a:r>
                      <a:endParaRPr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Commercial and Domestic use</a:t>
                      </a:r>
                      <a:endParaRPr lang="en-GB" sz="10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00">
                          <a:solidFill>
                            <a:schemeClr val="dk1"/>
                          </a:solidFill>
                          <a:latin typeface="Inter-Regular" panose="020B0502030000000004"/>
                          <a:ea typeface="Inter-Regular" panose="020B0502030000000004"/>
                          <a:cs typeface="Inter-Regular" panose="020B0502030000000004"/>
                          <a:sym typeface="Inter-Regular" panose="020B0502030000000004"/>
                        </a:rPr>
                        <a:t>https://www.ibm.com/in-en/qradar?</a:t>
                      </a:r>
                      <a:endParaRPr sz="800">
                        <a:solidFill>
                          <a:schemeClr val="dk1"/>
                        </a:solidFill>
                        <a:latin typeface="Inter-Regular" panose="020B0502030000000004"/>
                        <a:ea typeface="Inter-Regular" panose="020B0502030000000004"/>
                        <a:cs typeface="Inter-Regular" panose="020B0502030000000004"/>
                        <a:sym typeface="Inter-Regular" panose="020B0502030000000004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6080</Words>
  <Application>WPS Presentation</Application>
  <PresentationFormat/>
  <Paragraphs>343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</vt:lpstr>
      <vt:lpstr>Inter-Regular</vt:lpstr>
      <vt:lpstr>Calibri</vt:lpstr>
      <vt:lpstr>Inter</vt:lpstr>
      <vt:lpstr>Microsoft YaHei</vt:lpstr>
      <vt:lpstr>Arial Unicode MS</vt:lpstr>
      <vt:lpstr>Joan template</vt:lpstr>
      <vt:lpstr>Cyber Hygiene Tools</vt:lpstr>
      <vt:lpstr>*Copyright Information</vt:lpstr>
      <vt:lpstr>*Copyright Information</vt:lpstr>
      <vt:lpstr>Basic Requirements </vt:lpstr>
      <vt:lpstr>PowerPoint 演示文稿</vt:lpstr>
      <vt:lpstr>Innovations and Techniques</vt:lpstr>
      <vt:lpstr>PowerPoint 演示文稿</vt:lpstr>
      <vt:lpstr>AI based Tools</vt:lpstr>
      <vt:lpstr>PowerPoint 演示文稿</vt:lpstr>
      <vt:lpstr>PowerPoint 演示文稿</vt:lpstr>
      <vt:lpstr>ML based Tools</vt:lpstr>
      <vt:lpstr>PowerPoint 演示文稿</vt:lpstr>
      <vt:lpstr>Web 3.0 based Tools</vt:lpstr>
      <vt:lpstr>PowerPoint 演示文稿</vt:lpstr>
      <vt:lpstr>SWOT Analysis</vt:lpstr>
      <vt:lpstr>*Copyright Information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Hygine Tools</dc:title>
  <dc:creator/>
  <cp:lastModifiedBy>aadha</cp:lastModifiedBy>
  <cp:revision>175</cp:revision>
  <dcterms:created xsi:type="dcterms:W3CDTF">2022-06-10T15:52:00Z</dcterms:created>
  <dcterms:modified xsi:type="dcterms:W3CDTF">2022-10-13T04:40:08Z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CFB6A9969A7545D986B362BD2DC20DDE</vt:lpwstr>
  </property>
  <property fmtid="{D5CDD505-2E9C-101B-9397-08002B2CF9AE}" pid="3" name="KSOProductBuildVer">
    <vt:lpwstr>1033-11.2.0.11341</vt:lpwstr>
  </property>
</Properties>
</file>