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70" r:id="rId2"/>
    <p:sldId id="257" r:id="rId3"/>
    <p:sldId id="371" r:id="rId4"/>
    <p:sldId id="258" r:id="rId5"/>
    <p:sldId id="268" r:id="rId6"/>
    <p:sldId id="307" r:id="rId7"/>
    <p:sldId id="272" r:id="rId8"/>
    <p:sldId id="301" r:id="rId9"/>
    <p:sldId id="303" r:id="rId10"/>
    <p:sldId id="304" r:id="rId11"/>
    <p:sldId id="290" r:id="rId12"/>
    <p:sldId id="374" r:id="rId13"/>
    <p:sldId id="260" r:id="rId14"/>
    <p:sldId id="261" r:id="rId15"/>
    <p:sldId id="274" r:id="rId16"/>
    <p:sldId id="265" r:id="rId17"/>
    <p:sldId id="276" r:id="rId18"/>
    <p:sldId id="373" r:id="rId19"/>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1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h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4AB36-BE62-4FDB-B7AF-014702755610}" v="34" dt="2023-05-15T03:13:05.845"/>
    <p1510:client id="{225E3061-3B9E-467C-BC38-D71858BA361E}" v="4" dt="2023-05-19T18:14:23.255"/>
    <p1510:client id="{296A1DB5-5EBA-4D2B-B1B1-69368A6F457A}" v="3" dt="2023-05-14T15:19:41.976"/>
    <p1510:client id="{3B11ACAB-D279-4DDD-A5A1-65A517F2CC2F}" v="2297" dt="2023-05-14T19:35:53.455"/>
    <p1510:client id="{44651BDC-0339-45AD-9319-019CE9331DEF}" v="954" dt="2023-05-19T21:51:02.725"/>
    <p1510:client id="{611C1D44-D056-4AAC-AD3F-E09C99BCE42A}" v="1049" dt="2023-05-19T21:51:17.425"/>
    <p1510:client id="{88826BD7-D516-4D58-8AD8-3A16ADC08C68}" v="262" dt="2023-05-14T19:54:29.533"/>
    <p1510:client id="{9C7B15BC-0C7F-4650-B373-002B31955FF0}" v="13" dt="2023-05-14T19:59:46.667"/>
    <p1510:client id="{AF1F94AB-9164-4ADD-A3D1-2843F3EC3F99}" v="119" dt="2023-05-14T16:58:38.193"/>
    <p1510:client id="{BAF0B28A-085D-4510-B465-666FD8B77161}" v="309" dt="2023-05-14T19:23:19.215"/>
    <p1510:client id="{D7238040-3F84-4AE0-AC5B-4A442D5F9008}" v="88" dt="2023-05-15T08:25:46.833"/>
    <p1510:client id="{E55ECA95-1348-406E-8AB4-B8A06B06ACB4}" v="33" dt="2023-05-19T18:05:07.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274" y="62"/>
      </p:cViewPr>
      <p:guideLst>
        <p:guide orient="horz" pos="2736"/>
        <p:guide pos="21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80652" y="9515876"/>
            <a:ext cx="16927195" cy="771525"/>
          </a:xfrm>
          <a:custGeom>
            <a:avLst/>
            <a:gdLst/>
            <a:ahLst/>
            <a:cxnLst/>
            <a:rect l="l" t="t" r="r" b="b"/>
            <a:pathLst>
              <a:path w="16927195" h="771525">
                <a:moveTo>
                  <a:pt x="16926694" y="771123"/>
                </a:moveTo>
                <a:lnTo>
                  <a:pt x="0" y="771123"/>
                </a:lnTo>
                <a:lnTo>
                  <a:pt x="445173" y="0"/>
                </a:lnTo>
                <a:lnTo>
                  <a:pt x="16481520" y="0"/>
                </a:lnTo>
                <a:lnTo>
                  <a:pt x="16926694" y="771123"/>
                </a:lnTo>
                <a:close/>
              </a:path>
            </a:pathLst>
          </a:custGeom>
          <a:solidFill>
            <a:srgbClr val="A066CB"/>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8106212" y="1490077"/>
            <a:ext cx="9674724" cy="5549191"/>
          </a:xfrm>
          <a:prstGeom prst="rect">
            <a:avLst/>
          </a:prstGeom>
        </p:spPr>
      </p:pic>
      <p:sp>
        <p:nvSpPr>
          <p:cNvPr id="2" name="Holder 2"/>
          <p:cNvSpPr>
            <a:spLocks noGrp="1"/>
          </p:cNvSpPr>
          <p:nvPr>
            <p:ph type="title"/>
          </p:nvPr>
        </p:nvSpPr>
        <p:spPr/>
        <p:txBody>
          <a:bodyPr lIns="0" tIns="0" rIns="0" bIns="0"/>
          <a:lstStyle>
            <a:lvl1pPr>
              <a:defRPr sz="3500" b="1" i="0">
                <a:solidFill>
                  <a:srgbClr val="1736B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09257" y="1583726"/>
            <a:ext cx="12869485" cy="1623060"/>
          </a:xfrm>
          <a:prstGeom prst="rect">
            <a:avLst/>
          </a:prstGeom>
        </p:spPr>
        <p:txBody>
          <a:bodyPr wrap="square" lIns="0" tIns="0" rIns="0" bIns="0">
            <a:spAutoFit/>
          </a:bodyPr>
          <a:lstStyle>
            <a:lvl1pPr>
              <a:defRPr sz="3500" b="1" i="0">
                <a:solidFill>
                  <a:srgbClr val="1736B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etfulllogo"/>
          <p:cNvPicPr>
            <a:picLocks noChangeAspect="1"/>
          </p:cNvPicPr>
          <p:nvPr/>
        </p:nvPicPr>
        <p:blipFill>
          <a:blip r:embed="rId2"/>
          <a:stretch>
            <a:fillRect/>
          </a:stretch>
        </p:blipFill>
        <p:spPr>
          <a:xfrm>
            <a:off x="6501245" y="1496291"/>
            <a:ext cx="5286375" cy="1864360"/>
          </a:xfrm>
          <a:prstGeom prst="rect">
            <a:avLst/>
          </a:prstGeom>
        </p:spPr>
      </p:pic>
      <p:sp>
        <p:nvSpPr>
          <p:cNvPr id="14" name="Text Box 13"/>
          <p:cNvSpPr txBox="1"/>
          <p:nvPr/>
        </p:nvSpPr>
        <p:spPr>
          <a:xfrm>
            <a:off x="489758" y="5929051"/>
            <a:ext cx="17189450" cy="646331"/>
          </a:xfrm>
          <a:prstGeom prst="rect">
            <a:avLst/>
          </a:prstGeom>
          <a:noFill/>
        </p:spPr>
        <p:txBody>
          <a:bodyPr wrap="square" lIns="91440" tIns="45720" rIns="91440" bIns="45720" rtlCol="0" anchor="t">
            <a:spAutoFit/>
          </a:bodyPr>
          <a:lstStyle/>
          <a:p>
            <a:pPr algn="ctr"/>
            <a:r>
              <a:rPr lang="en-US" altLang="en-IN" sz="3600" b="1" spc="20" dirty="0">
                <a:solidFill>
                  <a:srgbClr val="000000"/>
                </a:solidFill>
                <a:latin typeface="Times New Roman"/>
                <a:cs typeface="Times New Roman"/>
                <a:sym typeface="+mn-ea"/>
              </a:rPr>
              <a:t>Federated Learning Based Cyber Hygiene Browser Extension</a:t>
            </a:r>
            <a:endParaRPr lang="en-US" altLang="en-IN" sz="3600" b="1" spc="20" dirty="0">
              <a:solidFill>
                <a:srgbClr val="000000"/>
              </a:solidFill>
              <a:latin typeface="Times New Roman"/>
              <a:cs typeface="Times New Roman"/>
            </a:endParaRPr>
          </a:p>
        </p:txBody>
      </p:sp>
      <p:sp>
        <p:nvSpPr>
          <p:cNvPr id="21" name="object 8"/>
          <p:cNvSpPr/>
          <p:nvPr/>
        </p:nvSpPr>
        <p:spPr>
          <a:xfrm>
            <a:off x="15496623" y="9092045"/>
            <a:ext cx="2790190" cy="2392045"/>
          </a:xfrm>
          <a:custGeom>
            <a:avLst/>
            <a:gdLst/>
            <a:ahLst/>
            <a:cxnLst/>
            <a:rect l="l" t="t" r="r" b="b"/>
            <a:pathLst>
              <a:path w="2790190" h="2392045">
                <a:moveTo>
                  <a:pt x="2092932" y="2391936"/>
                </a:moveTo>
                <a:lnTo>
                  <a:pt x="697032" y="2391936"/>
                </a:lnTo>
                <a:lnTo>
                  <a:pt x="0" y="1186689"/>
                </a:lnTo>
                <a:lnTo>
                  <a:pt x="684863" y="0"/>
                </a:lnTo>
                <a:lnTo>
                  <a:pt x="2105100" y="0"/>
                </a:lnTo>
                <a:lnTo>
                  <a:pt x="2789864" y="1186690"/>
                </a:lnTo>
                <a:lnTo>
                  <a:pt x="2092932" y="2391936"/>
                </a:lnTo>
                <a:close/>
              </a:path>
            </a:pathLst>
          </a:custGeom>
          <a:solidFill>
            <a:srgbClr val="86C7EC"/>
          </a:solidFill>
        </p:spPr>
        <p:txBody>
          <a:bodyPr wrap="square" lIns="0" tIns="0" rIns="0" bIns="0" rtlCol="0"/>
          <a:lstStyle/>
          <a:p>
            <a:endParaRPr/>
          </a:p>
        </p:txBody>
      </p:sp>
      <p:pic>
        <p:nvPicPr>
          <p:cNvPr id="3" name="Picture 3" descr="Shape&#10;&#10;Description automatically generated">
            <a:extLst>
              <a:ext uri="{FF2B5EF4-FFF2-40B4-BE49-F238E27FC236}">
                <a16:creationId xmlns:a16="http://schemas.microsoft.com/office/drawing/2014/main" id="{201F21C0-0247-49AB-D321-57338EC56DA1}"/>
              </a:ext>
            </a:extLst>
          </p:cNvPr>
          <p:cNvPicPr>
            <a:picLocks noChangeAspect="1"/>
          </p:cNvPicPr>
          <p:nvPr/>
        </p:nvPicPr>
        <p:blipFill>
          <a:blip r:embed="rId3"/>
          <a:stretch>
            <a:fillRect/>
          </a:stretch>
        </p:blipFill>
        <p:spPr>
          <a:xfrm>
            <a:off x="0" y="3602"/>
            <a:ext cx="2743200" cy="2237232"/>
          </a:xfrm>
          <a:prstGeom prst="rect">
            <a:avLst/>
          </a:prstGeom>
        </p:spPr>
      </p:pic>
      <p:sp>
        <p:nvSpPr>
          <p:cNvPr id="4" name="object 8">
            <a:extLst>
              <a:ext uri="{FF2B5EF4-FFF2-40B4-BE49-F238E27FC236}">
                <a16:creationId xmlns:a16="http://schemas.microsoft.com/office/drawing/2014/main" id="{1FCA95E6-2175-4CF6-E44B-805493F9136B}"/>
              </a:ext>
            </a:extLst>
          </p:cNvPr>
          <p:cNvSpPr/>
          <p:nvPr/>
        </p:nvSpPr>
        <p:spPr>
          <a:xfrm>
            <a:off x="3777" y="9092044"/>
            <a:ext cx="2790190" cy="2392045"/>
          </a:xfrm>
          <a:custGeom>
            <a:avLst/>
            <a:gdLst/>
            <a:ahLst/>
            <a:cxnLst/>
            <a:rect l="l" t="t" r="r" b="b"/>
            <a:pathLst>
              <a:path w="2790190" h="2392045">
                <a:moveTo>
                  <a:pt x="2092932" y="2391936"/>
                </a:moveTo>
                <a:lnTo>
                  <a:pt x="697032" y="2391936"/>
                </a:lnTo>
                <a:lnTo>
                  <a:pt x="0" y="1186689"/>
                </a:lnTo>
                <a:lnTo>
                  <a:pt x="684863" y="0"/>
                </a:lnTo>
                <a:lnTo>
                  <a:pt x="2105100" y="0"/>
                </a:lnTo>
                <a:lnTo>
                  <a:pt x="2789864" y="1186690"/>
                </a:lnTo>
                <a:lnTo>
                  <a:pt x="2092932" y="2391936"/>
                </a:lnTo>
                <a:close/>
              </a:path>
            </a:pathLst>
          </a:custGeom>
          <a:solidFill>
            <a:srgbClr val="86C7EC"/>
          </a:solidFill>
        </p:spPr>
        <p:txBody>
          <a:bodyPr wrap="square" lIns="0" tIns="0" rIns="0" bIns="0" rtlCol="0"/>
          <a:lstStyle/>
          <a:p>
            <a:endParaRPr/>
          </a:p>
        </p:txBody>
      </p:sp>
      <p:pic>
        <p:nvPicPr>
          <p:cNvPr id="5" name="Picture 3" descr="Shape&#10;&#10;Description automatically generated">
            <a:extLst>
              <a:ext uri="{FF2B5EF4-FFF2-40B4-BE49-F238E27FC236}">
                <a16:creationId xmlns:a16="http://schemas.microsoft.com/office/drawing/2014/main" id="{E0341E0D-40E3-81ED-5A68-9E8611805C69}"/>
              </a:ext>
            </a:extLst>
          </p:cNvPr>
          <p:cNvPicPr>
            <a:picLocks noChangeAspect="1"/>
          </p:cNvPicPr>
          <p:nvPr/>
        </p:nvPicPr>
        <p:blipFill>
          <a:blip r:embed="rId3"/>
          <a:stretch>
            <a:fillRect/>
          </a:stretch>
        </p:blipFill>
        <p:spPr>
          <a:xfrm flipH="1">
            <a:off x="15544799" y="3602"/>
            <a:ext cx="2743200" cy="2237232"/>
          </a:xfrm>
          <a:prstGeom prst="rect">
            <a:avLst/>
          </a:prstGeom>
        </p:spPr>
      </p:pic>
      <p:grpSp>
        <p:nvGrpSpPr>
          <p:cNvPr id="11" name="Group 10">
            <a:extLst>
              <a:ext uri="{FF2B5EF4-FFF2-40B4-BE49-F238E27FC236}">
                <a16:creationId xmlns:a16="http://schemas.microsoft.com/office/drawing/2014/main" id="{B6E40C40-71BE-68C5-AC75-8F3D0261FBE8}"/>
              </a:ext>
            </a:extLst>
          </p:cNvPr>
          <p:cNvGrpSpPr/>
          <p:nvPr/>
        </p:nvGrpSpPr>
        <p:grpSpPr>
          <a:xfrm>
            <a:off x="3774139" y="7115592"/>
            <a:ext cx="10028358" cy="430888"/>
            <a:chOff x="-1510393" y="8141275"/>
            <a:chExt cx="7147458" cy="430888"/>
          </a:xfrm>
        </p:grpSpPr>
        <p:sp>
          <p:nvSpPr>
            <p:cNvPr id="6" name="TextBox 5">
              <a:extLst>
                <a:ext uri="{FF2B5EF4-FFF2-40B4-BE49-F238E27FC236}">
                  <a16:creationId xmlns:a16="http://schemas.microsoft.com/office/drawing/2014/main" id="{EA5D8372-47AB-E97B-07ED-41E102E48DF6}"/>
                </a:ext>
              </a:extLst>
            </p:cNvPr>
            <p:cNvSpPr txBox="1"/>
            <p:nvPr/>
          </p:nvSpPr>
          <p:spPr>
            <a:xfrm>
              <a:off x="-1510393" y="8141276"/>
              <a:ext cx="484067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latin typeface="Times New Roman"/>
                  <a:cs typeface="Times New Roman"/>
                </a:rPr>
                <a:t> Aadhaar </a:t>
              </a:r>
              <a:r>
                <a:rPr lang="en-US" sz="2200" b="1" dirty="0" err="1">
                  <a:latin typeface="Times New Roman"/>
                  <a:cs typeface="Times New Roman"/>
                </a:rPr>
                <a:t>Koul</a:t>
              </a:r>
              <a:r>
                <a:rPr lang="en-US" sz="2200" b="1" dirty="0">
                  <a:latin typeface="Times New Roman"/>
                  <a:cs typeface="Times New Roman"/>
                </a:rPr>
                <a:t>  (Team Leader)</a:t>
              </a:r>
              <a:endParaRPr lang="en-US" sz="2200" dirty="0">
                <a:ea typeface="Calibri"/>
                <a:cs typeface="Calibri"/>
              </a:endParaRPr>
            </a:p>
          </p:txBody>
        </p:sp>
        <p:sp>
          <p:nvSpPr>
            <p:cNvPr id="9" name="TextBox 8">
              <a:extLst>
                <a:ext uri="{FF2B5EF4-FFF2-40B4-BE49-F238E27FC236}">
                  <a16:creationId xmlns:a16="http://schemas.microsoft.com/office/drawing/2014/main" id="{F6AA2A0B-7561-DD14-E708-80694E490D92}"/>
                </a:ext>
              </a:extLst>
            </p:cNvPr>
            <p:cNvSpPr txBox="1"/>
            <p:nvPr/>
          </p:nvSpPr>
          <p:spPr>
            <a:xfrm>
              <a:off x="2186305" y="8141275"/>
              <a:ext cx="345076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ctr">
                <a:buFont typeface="Calibri"/>
                <a:buChar char="-"/>
              </a:pPr>
              <a:r>
                <a:rPr lang="en-US" sz="2200" dirty="0">
                  <a:latin typeface="Times New Roman"/>
                  <a:cs typeface="Times New Roman"/>
                </a:rPr>
                <a:t>2020a1r040 ,  A1 ,7</a:t>
              </a:r>
              <a:r>
                <a:rPr lang="en-US" sz="2200" baseline="30000" dirty="0">
                  <a:latin typeface="Times New Roman"/>
                  <a:cs typeface="Times New Roman"/>
                </a:rPr>
                <a:t>TH </a:t>
              </a:r>
              <a:r>
                <a:rPr lang="en-US" sz="2200" dirty="0">
                  <a:latin typeface="Times New Roman"/>
                  <a:cs typeface="Times New Roman"/>
                </a:rPr>
                <a:t>Semester</a:t>
              </a:r>
            </a:p>
          </p:txBody>
        </p:sp>
      </p:grpSp>
      <p:pic>
        <p:nvPicPr>
          <p:cNvPr id="15" name="Picture 15" descr="Text&#10;&#10;Description automatically generated">
            <a:extLst>
              <a:ext uri="{FF2B5EF4-FFF2-40B4-BE49-F238E27FC236}">
                <a16:creationId xmlns:a16="http://schemas.microsoft.com/office/drawing/2014/main" id="{047FC5D4-7B01-7149-ED25-664B387C329E}"/>
              </a:ext>
            </a:extLst>
          </p:cNvPr>
          <p:cNvPicPr>
            <a:picLocks noChangeAspect="1"/>
          </p:cNvPicPr>
          <p:nvPr/>
        </p:nvPicPr>
        <p:blipFill>
          <a:blip r:embed="rId4"/>
          <a:stretch>
            <a:fillRect/>
          </a:stretch>
        </p:blipFill>
        <p:spPr>
          <a:xfrm>
            <a:off x="4000499" y="3722566"/>
            <a:ext cx="10287001" cy="714862"/>
          </a:xfrm>
          <a:prstGeom prst="rect">
            <a:avLst/>
          </a:prstGeom>
        </p:spPr>
      </p:pic>
      <p:pic>
        <p:nvPicPr>
          <p:cNvPr id="16" name="Picture 16">
            <a:extLst>
              <a:ext uri="{FF2B5EF4-FFF2-40B4-BE49-F238E27FC236}">
                <a16:creationId xmlns:a16="http://schemas.microsoft.com/office/drawing/2014/main" id="{73D57FDC-87BE-F991-D58D-C22F24AEAB9E}"/>
              </a:ext>
            </a:extLst>
          </p:cNvPr>
          <p:cNvPicPr>
            <a:picLocks noChangeAspect="1"/>
          </p:cNvPicPr>
          <p:nvPr/>
        </p:nvPicPr>
        <p:blipFill>
          <a:blip r:embed="rId5"/>
          <a:stretch>
            <a:fillRect/>
          </a:stretch>
        </p:blipFill>
        <p:spPr>
          <a:xfrm>
            <a:off x="4665519" y="8741918"/>
            <a:ext cx="8956963" cy="656806"/>
          </a:xfrm>
          <a:prstGeom prst="rect">
            <a:avLst/>
          </a:prstGeom>
        </p:spPr>
      </p:pic>
      <p:pic>
        <p:nvPicPr>
          <p:cNvPr id="12" name="Picture 11">
            <a:extLst>
              <a:ext uri="{FF2B5EF4-FFF2-40B4-BE49-F238E27FC236}">
                <a16:creationId xmlns:a16="http://schemas.microsoft.com/office/drawing/2014/main" id="{C82C2055-4CAA-421E-AA7D-B2FC141B1F8D}"/>
              </a:ext>
            </a:extLst>
          </p:cNvPr>
          <p:cNvPicPr>
            <a:picLocks noChangeAspect="1"/>
          </p:cNvPicPr>
          <p:nvPr/>
        </p:nvPicPr>
        <p:blipFill rotWithShape="1">
          <a:blip r:embed="rId6">
            <a:extLst>
              <a:ext uri="{28A0092B-C50C-407E-A947-70E740481C1C}">
                <a14:useLocalDpi xmlns:a14="http://schemas.microsoft.com/office/drawing/2010/main" val="0"/>
              </a:ext>
            </a:extLst>
          </a:blip>
          <a:srcRect l="31633"/>
          <a:stretch/>
        </p:blipFill>
        <p:spPr>
          <a:xfrm>
            <a:off x="7932625" y="4450806"/>
            <a:ext cx="3389749" cy="1428282"/>
          </a:xfrm>
          <a:prstGeom prst="rect">
            <a:avLst/>
          </a:prstGeom>
        </p:spPr>
      </p:pic>
      <p:pic>
        <p:nvPicPr>
          <p:cNvPr id="17" name="Picture 16">
            <a:extLst>
              <a:ext uri="{FF2B5EF4-FFF2-40B4-BE49-F238E27FC236}">
                <a16:creationId xmlns:a16="http://schemas.microsoft.com/office/drawing/2014/main" id="{33E09213-5734-4E0D-8082-4DFD492EFF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6651" y="4552206"/>
            <a:ext cx="1245974" cy="1178258"/>
          </a:xfrm>
          <a:prstGeom prst="rect">
            <a:avLst/>
          </a:prstGeom>
        </p:spPr>
      </p:pic>
      <p:sp>
        <p:nvSpPr>
          <p:cNvPr id="20" name="TextBox 19">
            <a:extLst>
              <a:ext uri="{FF2B5EF4-FFF2-40B4-BE49-F238E27FC236}">
                <a16:creationId xmlns:a16="http://schemas.microsoft.com/office/drawing/2014/main" id="{3B58D0BE-74AA-4C31-B823-FAA08671FA82}"/>
              </a:ext>
            </a:extLst>
          </p:cNvPr>
          <p:cNvSpPr txBox="1"/>
          <p:nvPr/>
        </p:nvSpPr>
        <p:spPr>
          <a:xfrm>
            <a:off x="7027976" y="6691003"/>
            <a:ext cx="484164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latin typeface="Times New Roman"/>
                <a:cs typeface="Times New Roman"/>
              </a:rPr>
              <a:t>Presented By</a:t>
            </a:r>
          </a:p>
        </p:txBody>
      </p:sp>
    </p:spTree>
    <p:extLst>
      <p:ext uri="{BB962C8B-B14F-4D97-AF65-F5344CB8AC3E}">
        <p14:creationId xmlns:p14="http://schemas.microsoft.com/office/powerpoint/2010/main" val="1171414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2"/>
          <p:cNvSpPr txBox="1">
            <a:spLocks noGrp="1"/>
          </p:cNvSpPr>
          <p:nvPr>
            <p:ph type="title"/>
          </p:nvPr>
        </p:nvSpPr>
        <p:spPr>
          <a:xfrm>
            <a:off x="838200" y="342900"/>
            <a:ext cx="13846810" cy="897490"/>
          </a:xfrm>
          <a:prstGeom prst="rect">
            <a:avLst/>
          </a:prstGeom>
        </p:spPr>
        <p:txBody>
          <a:bodyPr vert="horz" wrap="square" lIns="0" tIns="12065" rIns="0" bIns="0" rtlCol="0" anchor="t">
            <a:spAutoFit/>
          </a:bodyPr>
          <a:lstStyle/>
          <a:p>
            <a:pPr marL="12700" marR="5080">
              <a:lnSpc>
                <a:spcPct val="116000"/>
              </a:lnSpc>
              <a:spcBef>
                <a:spcPts val="95"/>
              </a:spcBef>
            </a:pPr>
            <a:r>
              <a:rPr lang="en-IN" altLang="en-US" sz="5400" spc="195" dirty="0">
                <a:latin typeface="Times New Roman"/>
                <a:cs typeface="Trebuchet MS" panose="020B0603020202020204"/>
              </a:rPr>
              <a:t>URL PARSER</a:t>
            </a: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pic>
        <p:nvPicPr>
          <p:cNvPr id="6" name="Picture 5">
            <a:extLst>
              <a:ext uri="{FF2B5EF4-FFF2-40B4-BE49-F238E27FC236}">
                <a16:creationId xmlns:a16="http://schemas.microsoft.com/office/drawing/2014/main" id="{6A1E827C-694D-4DE3-8C71-CF1CE50FB678}"/>
              </a:ext>
            </a:extLst>
          </p:cNvPr>
          <p:cNvPicPr>
            <a:picLocks noChangeAspect="1"/>
          </p:cNvPicPr>
          <p:nvPr/>
        </p:nvPicPr>
        <p:blipFill rotWithShape="1">
          <a:blip r:embed="rId2">
            <a:extLst>
              <a:ext uri="{28A0092B-C50C-407E-A947-70E740481C1C}">
                <a14:useLocalDpi xmlns:a14="http://schemas.microsoft.com/office/drawing/2010/main" val="0"/>
              </a:ext>
            </a:extLst>
          </a:blip>
          <a:srcRect l="45924" b="20580"/>
          <a:stretch/>
        </p:blipFill>
        <p:spPr>
          <a:xfrm>
            <a:off x="926752" y="1524599"/>
            <a:ext cx="6712304" cy="6161304"/>
          </a:xfrm>
          <a:prstGeom prst="rect">
            <a:avLst/>
          </a:prstGeom>
        </p:spPr>
      </p:pic>
      <p:sp>
        <p:nvSpPr>
          <p:cNvPr id="5" name="object 4">
            <a:extLst>
              <a:ext uri="{FF2B5EF4-FFF2-40B4-BE49-F238E27FC236}">
                <a16:creationId xmlns:a16="http://schemas.microsoft.com/office/drawing/2014/main" id="{AF0EF490-7F51-4DA3-BAE5-B326F45F5C55}"/>
              </a:ext>
            </a:extLst>
          </p:cNvPr>
          <p:cNvSpPr txBox="1"/>
          <p:nvPr/>
        </p:nvSpPr>
        <p:spPr>
          <a:xfrm>
            <a:off x="14395619" y="1424708"/>
            <a:ext cx="3545857" cy="8304838"/>
          </a:xfrm>
          <a:prstGeom prst="rect">
            <a:avLst/>
          </a:prstGeom>
        </p:spPr>
        <p:txBody>
          <a:bodyPr vert="horz" wrap="square" lIns="0" tIns="12700" rIns="0" bIns="0" rtlCol="0" anchor="t">
            <a:spAutoFit/>
          </a:bodyPr>
          <a:lstStyle/>
          <a:p>
            <a:pPr>
              <a:spcBef>
                <a:spcPts val="50"/>
              </a:spcBef>
            </a:pPr>
            <a:r>
              <a:rPr lang="en-GB" sz="2400" b="1" spc="110" dirty="0">
                <a:solidFill>
                  <a:srgbClr val="1736B1"/>
                </a:solidFill>
                <a:latin typeface="Times New Roman"/>
                <a:cs typeface="Trebuchet MS" panose="020B0603020202020204"/>
              </a:rPr>
              <a:t>FEATURES</a:t>
            </a:r>
            <a:endParaRPr lang="en-GB" sz="2400" dirty="0">
              <a:latin typeface="Times New Roman"/>
              <a:cs typeface="Trebuchet MS" panose="020B0603020202020204"/>
            </a:endParaRP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URL Breakdown and classification on local Machine</a:t>
            </a:r>
          </a:p>
          <a:p>
            <a:pPr>
              <a:lnSpc>
                <a:spcPct val="100000"/>
              </a:lnSpc>
              <a:spcBef>
                <a:spcPts val="50"/>
              </a:spcBef>
            </a:pPr>
            <a:endParaRPr lang="en-US" sz="2400" dirty="0">
              <a:latin typeface="Times New Roman"/>
              <a:cs typeface="Times New Roman"/>
            </a:endParaRPr>
          </a:p>
          <a:p>
            <a:pPr>
              <a:spcBef>
                <a:spcPts val="50"/>
              </a:spcBef>
            </a:pPr>
            <a:r>
              <a:rPr lang="en-US" sz="2400" dirty="0">
                <a:latin typeface="Times New Roman"/>
                <a:cs typeface="Times New Roman"/>
              </a:rPr>
              <a:t>Classified Messaging System for different level of threats.</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Maintained Black and whitelists</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Request Logs maintained in browser local storage for easy access.</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Seamless integration with the local AI</a:t>
            </a: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p:txBody>
      </p:sp>
      <p:pic>
        <p:nvPicPr>
          <p:cNvPr id="3" name="Picture 2">
            <a:extLst>
              <a:ext uri="{FF2B5EF4-FFF2-40B4-BE49-F238E27FC236}">
                <a16:creationId xmlns:a16="http://schemas.microsoft.com/office/drawing/2014/main" id="{028A84E5-2FFF-42A5-ACBC-668A7AF467A1}"/>
              </a:ext>
            </a:extLst>
          </p:cNvPr>
          <p:cNvPicPr>
            <a:picLocks noChangeAspect="1"/>
          </p:cNvPicPr>
          <p:nvPr/>
        </p:nvPicPr>
        <p:blipFill rotWithShape="1">
          <a:blip r:embed="rId3">
            <a:extLst>
              <a:ext uri="{28A0092B-C50C-407E-A947-70E740481C1C}">
                <a14:useLocalDpi xmlns:a14="http://schemas.microsoft.com/office/drawing/2010/main" val="0"/>
              </a:ext>
            </a:extLst>
          </a:blip>
          <a:srcRect t="5405" r="54927" b="7496"/>
          <a:stretch/>
        </p:blipFill>
        <p:spPr>
          <a:xfrm>
            <a:off x="7751968" y="1524600"/>
            <a:ext cx="5554477" cy="7112776"/>
          </a:xfrm>
          <a:prstGeom prst="rect">
            <a:avLst/>
          </a:prstGeom>
        </p:spPr>
      </p:pic>
      <p:sp>
        <p:nvSpPr>
          <p:cNvPr id="9" name="object 4">
            <a:extLst>
              <a:ext uri="{FF2B5EF4-FFF2-40B4-BE49-F238E27FC236}">
                <a16:creationId xmlns:a16="http://schemas.microsoft.com/office/drawing/2014/main" id="{5EA6815D-5267-4D31-A3AF-B9B820823C98}"/>
              </a:ext>
            </a:extLst>
          </p:cNvPr>
          <p:cNvSpPr txBox="1"/>
          <p:nvPr/>
        </p:nvSpPr>
        <p:spPr>
          <a:xfrm>
            <a:off x="912342" y="7811771"/>
            <a:ext cx="10122794" cy="1528624"/>
          </a:xfrm>
          <a:prstGeom prst="rect">
            <a:avLst/>
          </a:prstGeom>
        </p:spPr>
        <p:txBody>
          <a:bodyPr vert="horz" wrap="square" lIns="0" tIns="12700" rIns="0" bIns="0" rtlCol="0" anchor="t">
            <a:spAutoFit/>
          </a:bodyPr>
          <a:lstStyle/>
          <a:p>
            <a:pPr>
              <a:spcBef>
                <a:spcPts val="50"/>
              </a:spcBef>
            </a:pPr>
            <a:r>
              <a:rPr lang="en-GB" sz="2400" b="1" spc="110" dirty="0">
                <a:solidFill>
                  <a:srgbClr val="1736B1"/>
                </a:solidFill>
                <a:latin typeface="Times New Roman"/>
                <a:cs typeface="Trebuchet MS" panose="020B0603020202020204"/>
              </a:rPr>
              <a:t>TECHNOLOGY USED</a:t>
            </a:r>
            <a:endParaRPr lang="en-GB" sz="2400" dirty="0">
              <a:latin typeface="Times New Roman"/>
              <a:cs typeface="Trebuchet MS" panose="020B0603020202020204"/>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p:txBody>
      </p:sp>
      <p:pic>
        <p:nvPicPr>
          <p:cNvPr id="10" name="Picture 9" descr="download (1)">
            <a:extLst>
              <a:ext uri="{FF2B5EF4-FFF2-40B4-BE49-F238E27FC236}">
                <a16:creationId xmlns:a16="http://schemas.microsoft.com/office/drawing/2014/main" id="{15C6CA2D-87CD-4AE4-91AD-482801CF2380}"/>
              </a:ext>
            </a:extLst>
          </p:cNvPr>
          <p:cNvPicPr>
            <a:picLocks noChangeAspect="1"/>
          </p:cNvPicPr>
          <p:nvPr/>
        </p:nvPicPr>
        <p:blipFill>
          <a:blip r:embed="rId4"/>
          <a:stretch>
            <a:fillRect/>
          </a:stretch>
        </p:blipFill>
        <p:spPr>
          <a:xfrm>
            <a:off x="1146296" y="8383450"/>
            <a:ext cx="871220" cy="956945"/>
          </a:xfrm>
          <a:prstGeom prst="rect">
            <a:avLst/>
          </a:prstGeom>
        </p:spPr>
      </p:pic>
      <p:pic>
        <p:nvPicPr>
          <p:cNvPr id="11" name="Google Shape;331;p3" descr="download (2)">
            <a:extLst>
              <a:ext uri="{FF2B5EF4-FFF2-40B4-BE49-F238E27FC236}">
                <a16:creationId xmlns:a16="http://schemas.microsoft.com/office/drawing/2014/main" id="{EEF8C2B7-01A7-46AC-AE27-81F65485DDF5}"/>
              </a:ext>
            </a:extLst>
          </p:cNvPr>
          <p:cNvPicPr preferRelativeResize="0"/>
          <p:nvPr/>
        </p:nvPicPr>
        <p:blipFill rotWithShape="1">
          <a:blip r:embed="rId5"/>
          <a:srcRect/>
          <a:stretch>
            <a:fillRect/>
          </a:stretch>
        </p:blipFill>
        <p:spPr>
          <a:xfrm>
            <a:off x="2578771" y="8351600"/>
            <a:ext cx="796925" cy="859790"/>
          </a:xfrm>
          <a:prstGeom prst="rect">
            <a:avLst/>
          </a:prstGeom>
          <a:noFill/>
          <a:ln>
            <a:noFill/>
          </a:ln>
        </p:spPr>
      </p:pic>
      <p:pic>
        <p:nvPicPr>
          <p:cNvPr id="12" name="Picture 11" descr="download (8)">
            <a:extLst>
              <a:ext uri="{FF2B5EF4-FFF2-40B4-BE49-F238E27FC236}">
                <a16:creationId xmlns:a16="http://schemas.microsoft.com/office/drawing/2014/main" id="{EEB20F48-C64E-4794-8D27-58B78E2F5506}"/>
              </a:ext>
            </a:extLst>
          </p:cNvPr>
          <p:cNvPicPr>
            <a:picLocks noChangeAspect="1"/>
          </p:cNvPicPr>
          <p:nvPr/>
        </p:nvPicPr>
        <p:blipFill>
          <a:blip r:embed="rId6"/>
          <a:stretch>
            <a:fillRect/>
          </a:stretch>
        </p:blipFill>
        <p:spPr>
          <a:xfrm>
            <a:off x="3857607" y="8219520"/>
            <a:ext cx="1123950" cy="1123950"/>
          </a:xfrm>
          <a:prstGeom prst="rect">
            <a:avLst/>
          </a:prstGeom>
        </p:spPr>
      </p:pic>
      <p:sp>
        <p:nvSpPr>
          <p:cNvPr id="13" name="object 5">
            <a:extLst>
              <a:ext uri="{FF2B5EF4-FFF2-40B4-BE49-F238E27FC236}">
                <a16:creationId xmlns:a16="http://schemas.microsoft.com/office/drawing/2014/main" id="{61E93126-1418-4F10-8AF5-E1DBCAA78CC7}"/>
              </a:ext>
            </a:extLst>
          </p:cNvPr>
          <p:cNvSpPr/>
          <p:nvPr/>
        </p:nvSpPr>
        <p:spPr>
          <a:xfrm>
            <a:off x="13743529" y="2240043"/>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4" name="object 5">
            <a:extLst>
              <a:ext uri="{FF2B5EF4-FFF2-40B4-BE49-F238E27FC236}">
                <a16:creationId xmlns:a16="http://schemas.microsoft.com/office/drawing/2014/main" id="{4CAA8AAE-A817-4683-BABD-F62C3A13274E}"/>
              </a:ext>
            </a:extLst>
          </p:cNvPr>
          <p:cNvSpPr/>
          <p:nvPr/>
        </p:nvSpPr>
        <p:spPr>
          <a:xfrm>
            <a:off x="13743529" y="3703402"/>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5" name="object 5">
            <a:extLst>
              <a:ext uri="{FF2B5EF4-FFF2-40B4-BE49-F238E27FC236}">
                <a16:creationId xmlns:a16="http://schemas.microsoft.com/office/drawing/2014/main" id="{E6ACA67B-F331-4DD1-888C-6793F2A4D639}"/>
              </a:ext>
            </a:extLst>
          </p:cNvPr>
          <p:cNvSpPr/>
          <p:nvPr/>
        </p:nvSpPr>
        <p:spPr>
          <a:xfrm>
            <a:off x="13743529" y="5243117"/>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7" name="object 5">
            <a:extLst>
              <a:ext uri="{FF2B5EF4-FFF2-40B4-BE49-F238E27FC236}">
                <a16:creationId xmlns:a16="http://schemas.microsoft.com/office/drawing/2014/main" id="{186D8A29-1F65-4BE7-BBFC-431FB2F47D44}"/>
              </a:ext>
            </a:extLst>
          </p:cNvPr>
          <p:cNvSpPr/>
          <p:nvPr/>
        </p:nvSpPr>
        <p:spPr>
          <a:xfrm>
            <a:off x="13743529" y="6345795"/>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8" name="object 5">
            <a:extLst>
              <a:ext uri="{FF2B5EF4-FFF2-40B4-BE49-F238E27FC236}">
                <a16:creationId xmlns:a16="http://schemas.microsoft.com/office/drawing/2014/main" id="{1E76ADE6-C4C4-43AB-BFD8-D2D2E735B0E7}"/>
              </a:ext>
            </a:extLst>
          </p:cNvPr>
          <p:cNvSpPr/>
          <p:nvPr/>
        </p:nvSpPr>
        <p:spPr>
          <a:xfrm>
            <a:off x="13743529" y="7885510"/>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2"/>
          <p:cNvSpPr txBox="1">
            <a:spLocks noGrp="1"/>
          </p:cNvSpPr>
          <p:nvPr>
            <p:ph type="title"/>
          </p:nvPr>
        </p:nvSpPr>
        <p:spPr>
          <a:xfrm>
            <a:off x="1375063" y="342900"/>
            <a:ext cx="14554864" cy="897490"/>
          </a:xfrm>
          <a:prstGeom prst="rect">
            <a:avLst/>
          </a:prstGeom>
        </p:spPr>
        <p:txBody>
          <a:bodyPr vert="horz" wrap="square" lIns="0" tIns="12065" rIns="0" bIns="0" rtlCol="0" anchor="t">
            <a:spAutoFit/>
          </a:bodyPr>
          <a:lstStyle/>
          <a:p>
            <a:pPr marL="12700" marR="5080">
              <a:lnSpc>
                <a:spcPct val="116000"/>
              </a:lnSpc>
              <a:spcBef>
                <a:spcPts val="95"/>
              </a:spcBef>
            </a:pPr>
            <a:r>
              <a:rPr lang="en-US" altLang="en-IN" sz="5400" spc="195" dirty="0">
                <a:latin typeface="Times New Roman"/>
                <a:cs typeface="Trebuchet MS" panose="020B0603020202020204"/>
              </a:rPr>
              <a:t>URL GUI TABLE</a:t>
            </a:r>
            <a:endParaRPr lang="en-US" altLang="en-IN" sz="5400" spc="195" dirty="0">
              <a:solidFill>
                <a:schemeClr val="tx2">
                  <a:lumMod val="60000"/>
                  <a:lumOff val="40000"/>
                </a:schemeClr>
              </a:solidFill>
              <a:latin typeface="Times New Roman"/>
              <a:cs typeface="Trebuchet MS" panose="020B0603020202020204"/>
            </a:endParaRP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pic>
        <p:nvPicPr>
          <p:cNvPr id="7" name="Picture 6">
            <a:extLst>
              <a:ext uri="{FF2B5EF4-FFF2-40B4-BE49-F238E27FC236}">
                <a16:creationId xmlns:a16="http://schemas.microsoft.com/office/drawing/2014/main" id="{6BD3CF02-D8B7-4ADB-9CF4-A202B7F81D64}"/>
              </a:ext>
            </a:extLst>
          </p:cNvPr>
          <p:cNvPicPr>
            <a:picLocks noChangeAspect="1"/>
          </p:cNvPicPr>
          <p:nvPr/>
        </p:nvPicPr>
        <p:blipFill rotWithShape="1">
          <a:blip r:embed="rId2">
            <a:extLst>
              <a:ext uri="{28A0092B-C50C-407E-A947-70E740481C1C}">
                <a14:useLocalDpi xmlns:a14="http://schemas.microsoft.com/office/drawing/2010/main" val="0"/>
              </a:ext>
            </a:extLst>
          </a:blip>
          <a:srcRect t="18739" r="35886" b="7496"/>
          <a:stretch/>
        </p:blipFill>
        <p:spPr>
          <a:xfrm>
            <a:off x="9880526" y="1349390"/>
            <a:ext cx="7925558" cy="7831680"/>
          </a:xfrm>
          <a:prstGeom prst="rect">
            <a:avLst/>
          </a:prstGeom>
        </p:spPr>
      </p:pic>
      <p:pic>
        <p:nvPicPr>
          <p:cNvPr id="10" name="Picture 9">
            <a:extLst>
              <a:ext uri="{FF2B5EF4-FFF2-40B4-BE49-F238E27FC236}">
                <a16:creationId xmlns:a16="http://schemas.microsoft.com/office/drawing/2014/main" id="{A23458E8-62E7-44D2-B6E0-9598847D80DE}"/>
              </a:ext>
            </a:extLst>
          </p:cNvPr>
          <p:cNvPicPr>
            <a:picLocks noChangeAspect="1"/>
          </p:cNvPicPr>
          <p:nvPr/>
        </p:nvPicPr>
        <p:blipFill rotWithShape="1">
          <a:blip r:embed="rId3">
            <a:extLst>
              <a:ext uri="{28A0092B-C50C-407E-A947-70E740481C1C}">
                <a14:useLocalDpi xmlns:a14="http://schemas.microsoft.com/office/drawing/2010/main" val="0"/>
              </a:ext>
            </a:extLst>
          </a:blip>
          <a:srcRect t="3333" r="2799" b="8949"/>
          <a:stretch/>
        </p:blipFill>
        <p:spPr>
          <a:xfrm>
            <a:off x="420131" y="1349390"/>
            <a:ext cx="9003269" cy="7831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2"/>
          <p:cNvSpPr txBox="1">
            <a:spLocks noGrp="1"/>
          </p:cNvSpPr>
          <p:nvPr>
            <p:ph type="title"/>
          </p:nvPr>
        </p:nvSpPr>
        <p:spPr>
          <a:xfrm>
            <a:off x="1188027" y="342900"/>
            <a:ext cx="9384088" cy="897490"/>
          </a:xfrm>
          <a:prstGeom prst="rect">
            <a:avLst/>
          </a:prstGeom>
        </p:spPr>
        <p:txBody>
          <a:bodyPr vert="horz" wrap="square" lIns="0" tIns="12065" rIns="0" bIns="0" rtlCol="0" anchor="t">
            <a:spAutoFit/>
          </a:bodyPr>
          <a:lstStyle/>
          <a:p>
            <a:pPr marL="12700" marR="5080">
              <a:lnSpc>
                <a:spcPct val="115999"/>
              </a:lnSpc>
              <a:spcBef>
                <a:spcPts val="95"/>
              </a:spcBef>
            </a:pPr>
            <a:r>
              <a:rPr lang="en-US" sz="5400" dirty="0">
                <a:latin typeface="Times New Roman"/>
              </a:rPr>
              <a:t>LOCAL AI MODEL</a:t>
            </a: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pic>
        <p:nvPicPr>
          <p:cNvPr id="11" name="Picture 10">
            <a:extLst>
              <a:ext uri="{FF2B5EF4-FFF2-40B4-BE49-F238E27FC236}">
                <a16:creationId xmlns:a16="http://schemas.microsoft.com/office/drawing/2014/main" id="{BBCD8D99-CAA4-4CE9-97BE-7C84CC9429D8}"/>
              </a:ext>
            </a:extLst>
          </p:cNvPr>
          <p:cNvPicPr>
            <a:picLocks noChangeAspect="1"/>
          </p:cNvPicPr>
          <p:nvPr/>
        </p:nvPicPr>
        <p:blipFill rotWithShape="1">
          <a:blip r:embed="rId2">
            <a:extLst>
              <a:ext uri="{28A0092B-C50C-407E-A947-70E740481C1C}">
                <a14:useLocalDpi xmlns:a14="http://schemas.microsoft.com/office/drawing/2010/main" val="0"/>
              </a:ext>
            </a:extLst>
          </a:blip>
          <a:srcRect l="37286" t="42349" r="31689" b="53300"/>
          <a:stretch/>
        </p:blipFill>
        <p:spPr>
          <a:xfrm>
            <a:off x="3015364" y="1971214"/>
            <a:ext cx="4357755" cy="1935367"/>
          </a:xfrm>
          <a:prstGeom prst="rect">
            <a:avLst/>
          </a:prstGeom>
        </p:spPr>
      </p:pic>
      <p:pic>
        <p:nvPicPr>
          <p:cNvPr id="18" name="Picture 17">
            <a:extLst>
              <a:ext uri="{FF2B5EF4-FFF2-40B4-BE49-F238E27FC236}">
                <a16:creationId xmlns:a16="http://schemas.microsoft.com/office/drawing/2014/main" id="{E7E9B9B5-7AE6-4C57-8D4D-507943F23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374" y="1446144"/>
            <a:ext cx="9384088" cy="5865055"/>
          </a:xfrm>
          <a:prstGeom prst="rect">
            <a:avLst/>
          </a:prstGeom>
        </p:spPr>
      </p:pic>
      <p:pic>
        <p:nvPicPr>
          <p:cNvPr id="20" name="Picture 19">
            <a:extLst>
              <a:ext uri="{FF2B5EF4-FFF2-40B4-BE49-F238E27FC236}">
                <a16:creationId xmlns:a16="http://schemas.microsoft.com/office/drawing/2014/main" id="{CF7DDFCF-ECBE-4DAC-BAE8-296234CB9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572" y="2658489"/>
            <a:ext cx="5231704" cy="4141767"/>
          </a:xfrm>
          <a:prstGeom prst="rect">
            <a:avLst/>
          </a:prstGeom>
        </p:spPr>
      </p:pic>
      <p:sp>
        <p:nvSpPr>
          <p:cNvPr id="7" name="object 4">
            <a:extLst>
              <a:ext uri="{FF2B5EF4-FFF2-40B4-BE49-F238E27FC236}">
                <a16:creationId xmlns:a16="http://schemas.microsoft.com/office/drawing/2014/main" id="{73840C72-BEC0-4688-B804-F8F29CF3247C}"/>
              </a:ext>
            </a:extLst>
          </p:cNvPr>
          <p:cNvSpPr txBox="1"/>
          <p:nvPr/>
        </p:nvSpPr>
        <p:spPr>
          <a:xfrm>
            <a:off x="12212799" y="1971214"/>
            <a:ext cx="5208394" cy="7948330"/>
          </a:xfrm>
          <a:prstGeom prst="rect">
            <a:avLst/>
          </a:prstGeom>
        </p:spPr>
        <p:txBody>
          <a:bodyPr vert="horz" wrap="square" lIns="0" tIns="12700" rIns="0" bIns="0" rtlCol="0" anchor="t">
            <a:spAutoFit/>
          </a:bodyPr>
          <a:lstStyle/>
          <a:p>
            <a:pPr>
              <a:spcBef>
                <a:spcPts val="50"/>
              </a:spcBef>
            </a:pPr>
            <a:r>
              <a:rPr lang="en-GB" sz="2400" b="1" spc="110" dirty="0">
                <a:solidFill>
                  <a:srgbClr val="1736B1"/>
                </a:solidFill>
                <a:latin typeface="Times New Roman"/>
                <a:cs typeface="Trebuchet MS" panose="020B0603020202020204"/>
              </a:rPr>
              <a:t>FEATURES</a:t>
            </a:r>
            <a:endParaRPr lang="en-GB" sz="2400" dirty="0">
              <a:latin typeface="Times New Roman"/>
              <a:cs typeface="Trebuchet MS" panose="020B0603020202020204"/>
            </a:endParaRP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URL Breakdown and classification on local Machine</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Threat based Incident response to the Global AI</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Predictions based on more than 12 Independent variables and 1 target value.</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Predictions based on best of the 2 AI prediction models (Linear Regression and Random Forest)</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No data is sent out just the trained models and exfiltrated.</a:t>
            </a: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p:txBody>
      </p:sp>
      <p:sp>
        <p:nvSpPr>
          <p:cNvPr id="9" name="object 4">
            <a:extLst>
              <a:ext uri="{FF2B5EF4-FFF2-40B4-BE49-F238E27FC236}">
                <a16:creationId xmlns:a16="http://schemas.microsoft.com/office/drawing/2014/main" id="{0EC86787-9D91-4A4B-941E-823983771545}"/>
              </a:ext>
            </a:extLst>
          </p:cNvPr>
          <p:cNvSpPr txBox="1"/>
          <p:nvPr/>
        </p:nvSpPr>
        <p:spPr>
          <a:xfrm>
            <a:off x="1072981" y="7663487"/>
            <a:ext cx="10122794" cy="1528624"/>
          </a:xfrm>
          <a:prstGeom prst="rect">
            <a:avLst/>
          </a:prstGeom>
        </p:spPr>
        <p:txBody>
          <a:bodyPr vert="horz" wrap="square" lIns="0" tIns="12700" rIns="0" bIns="0" rtlCol="0" anchor="t">
            <a:spAutoFit/>
          </a:bodyPr>
          <a:lstStyle/>
          <a:p>
            <a:pPr>
              <a:spcBef>
                <a:spcPts val="50"/>
              </a:spcBef>
            </a:pPr>
            <a:r>
              <a:rPr lang="en-GB" sz="2400" b="1" spc="110" dirty="0">
                <a:solidFill>
                  <a:srgbClr val="1736B1"/>
                </a:solidFill>
                <a:latin typeface="Times New Roman"/>
                <a:cs typeface="Trebuchet MS" panose="020B0603020202020204"/>
              </a:rPr>
              <a:t>TECHNOLOGY USED</a:t>
            </a:r>
            <a:endParaRPr lang="en-GB" sz="2400" dirty="0">
              <a:latin typeface="Times New Roman"/>
              <a:cs typeface="Trebuchet MS" panose="020B0603020202020204"/>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p:txBody>
      </p:sp>
      <p:pic>
        <p:nvPicPr>
          <p:cNvPr id="10" name="Picture 9" descr="download (1)">
            <a:extLst>
              <a:ext uri="{FF2B5EF4-FFF2-40B4-BE49-F238E27FC236}">
                <a16:creationId xmlns:a16="http://schemas.microsoft.com/office/drawing/2014/main" id="{2A7C62D0-278D-4E96-8306-0CB281B500AD}"/>
              </a:ext>
            </a:extLst>
          </p:cNvPr>
          <p:cNvPicPr>
            <a:picLocks noChangeAspect="1"/>
          </p:cNvPicPr>
          <p:nvPr/>
        </p:nvPicPr>
        <p:blipFill>
          <a:blip r:embed="rId4"/>
          <a:stretch>
            <a:fillRect/>
          </a:stretch>
        </p:blipFill>
        <p:spPr>
          <a:xfrm>
            <a:off x="1306935" y="8235166"/>
            <a:ext cx="871220" cy="956945"/>
          </a:xfrm>
          <a:prstGeom prst="rect">
            <a:avLst/>
          </a:prstGeom>
        </p:spPr>
      </p:pic>
      <p:pic>
        <p:nvPicPr>
          <p:cNvPr id="12" name="Google Shape;331;p3" descr="download (2)">
            <a:extLst>
              <a:ext uri="{FF2B5EF4-FFF2-40B4-BE49-F238E27FC236}">
                <a16:creationId xmlns:a16="http://schemas.microsoft.com/office/drawing/2014/main" id="{C93FC6D3-D206-4D92-AB80-996ABED11BD8}"/>
              </a:ext>
            </a:extLst>
          </p:cNvPr>
          <p:cNvPicPr preferRelativeResize="0"/>
          <p:nvPr/>
        </p:nvPicPr>
        <p:blipFill rotWithShape="1">
          <a:blip r:embed="rId5"/>
          <a:srcRect/>
          <a:stretch>
            <a:fillRect/>
          </a:stretch>
        </p:blipFill>
        <p:spPr>
          <a:xfrm>
            <a:off x="2739410" y="8203316"/>
            <a:ext cx="796925" cy="859790"/>
          </a:xfrm>
          <a:prstGeom prst="rect">
            <a:avLst/>
          </a:prstGeom>
          <a:noFill/>
          <a:ln>
            <a:noFill/>
          </a:ln>
        </p:spPr>
      </p:pic>
      <p:pic>
        <p:nvPicPr>
          <p:cNvPr id="13" name="Picture 12">
            <a:extLst>
              <a:ext uri="{FF2B5EF4-FFF2-40B4-BE49-F238E27FC236}">
                <a16:creationId xmlns:a16="http://schemas.microsoft.com/office/drawing/2014/main" id="{B12D4B2D-488C-4773-92E4-07EB062F1E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110" y="8117390"/>
            <a:ext cx="1044893" cy="981839"/>
          </a:xfrm>
          <a:prstGeom prst="rect">
            <a:avLst/>
          </a:prstGeom>
        </p:spPr>
      </p:pic>
      <p:pic>
        <p:nvPicPr>
          <p:cNvPr id="14" name="Picture 13">
            <a:extLst>
              <a:ext uri="{FF2B5EF4-FFF2-40B4-BE49-F238E27FC236}">
                <a16:creationId xmlns:a16="http://schemas.microsoft.com/office/drawing/2014/main" id="{6D938BC6-3708-41DD-B17B-BE4ED5FBE62F}"/>
              </a:ext>
            </a:extLst>
          </p:cNvPr>
          <p:cNvPicPr>
            <a:picLocks noChangeAspect="1"/>
          </p:cNvPicPr>
          <p:nvPr/>
        </p:nvPicPr>
        <p:blipFill rotWithShape="1">
          <a:blip r:embed="rId7">
            <a:extLst>
              <a:ext uri="{28A0092B-C50C-407E-A947-70E740481C1C}">
                <a14:useLocalDpi xmlns:a14="http://schemas.microsoft.com/office/drawing/2010/main" val="0"/>
              </a:ext>
            </a:extLst>
          </a:blip>
          <a:srcRect l="27729" t="25205" r="22735" b="21014"/>
          <a:stretch/>
        </p:blipFill>
        <p:spPr>
          <a:xfrm>
            <a:off x="5514818" y="8249274"/>
            <a:ext cx="1391919" cy="875983"/>
          </a:xfrm>
          <a:prstGeom prst="rect">
            <a:avLst/>
          </a:prstGeom>
        </p:spPr>
      </p:pic>
      <p:sp>
        <p:nvSpPr>
          <p:cNvPr id="15" name="object 5">
            <a:extLst>
              <a:ext uri="{FF2B5EF4-FFF2-40B4-BE49-F238E27FC236}">
                <a16:creationId xmlns:a16="http://schemas.microsoft.com/office/drawing/2014/main" id="{7DB53925-4EFE-4825-9986-2DBC3EC3A0DC}"/>
              </a:ext>
            </a:extLst>
          </p:cNvPr>
          <p:cNvSpPr/>
          <p:nvPr/>
        </p:nvSpPr>
        <p:spPr>
          <a:xfrm>
            <a:off x="11484245" y="2868378"/>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6" name="object 5">
            <a:extLst>
              <a:ext uri="{FF2B5EF4-FFF2-40B4-BE49-F238E27FC236}">
                <a16:creationId xmlns:a16="http://schemas.microsoft.com/office/drawing/2014/main" id="{DC787B7D-86CD-4030-8048-784ED1179349}"/>
              </a:ext>
            </a:extLst>
          </p:cNvPr>
          <p:cNvSpPr/>
          <p:nvPr/>
        </p:nvSpPr>
        <p:spPr>
          <a:xfrm>
            <a:off x="11484245" y="4048720"/>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7" name="object 5">
            <a:extLst>
              <a:ext uri="{FF2B5EF4-FFF2-40B4-BE49-F238E27FC236}">
                <a16:creationId xmlns:a16="http://schemas.microsoft.com/office/drawing/2014/main" id="{9D82C03E-8DEA-40C8-AE0D-45CA9FB7E385}"/>
              </a:ext>
            </a:extLst>
          </p:cNvPr>
          <p:cNvSpPr/>
          <p:nvPr/>
        </p:nvSpPr>
        <p:spPr>
          <a:xfrm>
            <a:off x="11484245" y="5062057"/>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21" name="object 5">
            <a:extLst>
              <a:ext uri="{FF2B5EF4-FFF2-40B4-BE49-F238E27FC236}">
                <a16:creationId xmlns:a16="http://schemas.microsoft.com/office/drawing/2014/main" id="{20B43CBF-AD8A-45DE-AB60-BEA538EE1A04}"/>
              </a:ext>
            </a:extLst>
          </p:cNvPr>
          <p:cNvSpPr/>
          <p:nvPr/>
        </p:nvSpPr>
        <p:spPr>
          <a:xfrm>
            <a:off x="11484245" y="6192126"/>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22" name="object 5">
            <a:extLst>
              <a:ext uri="{FF2B5EF4-FFF2-40B4-BE49-F238E27FC236}">
                <a16:creationId xmlns:a16="http://schemas.microsoft.com/office/drawing/2014/main" id="{096AC5A0-40EB-4396-863D-DED457DBA4DE}"/>
              </a:ext>
            </a:extLst>
          </p:cNvPr>
          <p:cNvSpPr/>
          <p:nvPr/>
        </p:nvSpPr>
        <p:spPr>
          <a:xfrm>
            <a:off x="11484245" y="7653255"/>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Tree>
    <p:extLst>
      <p:ext uri="{BB962C8B-B14F-4D97-AF65-F5344CB8AC3E}">
        <p14:creationId xmlns:p14="http://schemas.microsoft.com/office/powerpoint/2010/main" val="2905008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F6D504-3B24-C028-01CD-BDFDA589D72F}"/>
              </a:ext>
            </a:extLst>
          </p:cNvPr>
          <p:cNvSpPr/>
          <p:nvPr/>
        </p:nvSpPr>
        <p:spPr>
          <a:xfrm>
            <a:off x="7707663" y="1046907"/>
            <a:ext cx="10337575" cy="64938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Times New Roman"/>
              <a:cs typeface="Times New Roman"/>
            </a:endParaRPr>
          </a:p>
        </p:txBody>
      </p:sp>
      <p:sp>
        <p:nvSpPr>
          <p:cNvPr id="2" name="object 2"/>
          <p:cNvSpPr txBox="1">
            <a:spLocks noGrp="1"/>
          </p:cNvSpPr>
          <p:nvPr>
            <p:ph type="title"/>
          </p:nvPr>
        </p:nvSpPr>
        <p:spPr>
          <a:xfrm>
            <a:off x="10553999" y="6657878"/>
            <a:ext cx="5255895" cy="1120820"/>
          </a:xfrm>
          <a:prstGeom prst="rect">
            <a:avLst/>
          </a:prstGeom>
        </p:spPr>
        <p:txBody>
          <a:bodyPr vert="horz" wrap="square" lIns="0" tIns="12700" rIns="0" bIns="0" rtlCol="0" anchor="t">
            <a:spAutoFit/>
          </a:bodyPr>
          <a:lstStyle/>
          <a:p>
            <a:pPr marL="12700" algn="ctr">
              <a:lnSpc>
                <a:spcPct val="100000"/>
              </a:lnSpc>
              <a:spcBef>
                <a:spcPts val="100"/>
              </a:spcBef>
            </a:pPr>
            <a:r>
              <a:rPr lang="en-GB" sz="7200" spc="-200" dirty="0">
                <a:latin typeface="Times New Roman"/>
              </a:rPr>
              <a:t>Traction</a:t>
            </a:r>
            <a:endParaRPr lang="en-GB" sz="7200" dirty="0">
              <a:latin typeface="Times New Roman"/>
            </a:endParaRPr>
          </a:p>
        </p:txBody>
      </p:sp>
      <p:pic>
        <p:nvPicPr>
          <p:cNvPr id="4" name="Picture 3">
            <a:extLst>
              <a:ext uri="{FF2B5EF4-FFF2-40B4-BE49-F238E27FC236}">
                <a16:creationId xmlns:a16="http://schemas.microsoft.com/office/drawing/2014/main" id="{E8D049EE-F110-4A44-B26D-4962B7A1F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296" y="490399"/>
            <a:ext cx="5410669" cy="4328535"/>
          </a:xfrm>
          <a:prstGeom prst="rect">
            <a:avLst/>
          </a:prstGeom>
        </p:spPr>
      </p:pic>
      <p:pic>
        <p:nvPicPr>
          <p:cNvPr id="6" name="Picture 5">
            <a:extLst>
              <a:ext uri="{FF2B5EF4-FFF2-40B4-BE49-F238E27FC236}">
                <a16:creationId xmlns:a16="http://schemas.microsoft.com/office/drawing/2014/main" id="{550AF737-4108-48B6-ABC9-8E35C5823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365" y="5057831"/>
            <a:ext cx="5418290" cy="4320914"/>
          </a:xfrm>
          <a:prstGeom prst="rect">
            <a:avLst/>
          </a:prstGeom>
        </p:spPr>
      </p:pic>
      <p:pic>
        <p:nvPicPr>
          <p:cNvPr id="9" name="Picture 8">
            <a:extLst>
              <a:ext uri="{FF2B5EF4-FFF2-40B4-BE49-F238E27FC236}">
                <a16:creationId xmlns:a16="http://schemas.microsoft.com/office/drawing/2014/main" id="{4923F9A9-3BB7-4D14-A67C-A0623B4C6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62" y="497199"/>
            <a:ext cx="5585944" cy="4305673"/>
          </a:xfrm>
          <a:prstGeom prst="rect">
            <a:avLst/>
          </a:prstGeom>
        </p:spPr>
      </p:pic>
      <p:pic>
        <p:nvPicPr>
          <p:cNvPr id="11" name="Picture 10">
            <a:extLst>
              <a:ext uri="{FF2B5EF4-FFF2-40B4-BE49-F238E27FC236}">
                <a16:creationId xmlns:a16="http://schemas.microsoft.com/office/drawing/2014/main" id="{4F50E3A5-2B2A-4700-9391-947965908E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7056" y="497199"/>
            <a:ext cx="5441152" cy="43285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6895" y="1180010"/>
            <a:ext cx="8150859" cy="936154"/>
          </a:xfrm>
          <a:prstGeom prst="rect">
            <a:avLst/>
          </a:prstGeom>
        </p:spPr>
        <p:txBody>
          <a:bodyPr vert="horz" wrap="square" lIns="0" tIns="12700" rIns="0" bIns="0" rtlCol="0" anchor="t">
            <a:spAutoFit/>
          </a:bodyPr>
          <a:lstStyle/>
          <a:p>
            <a:pPr marL="12700">
              <a:spcBef>
                <a:spcPts val="100"/>
              </a:spcBef>
            </a:pPr>
            <a:r>
              <a:rPr lang="en-GB" sz="6000" spc="-785" dirty="0">
                <a:latin typeface="Times New Roman"/>
              </a:rPr>
              <a:t>T</a:t>
            </a:r>
            <a:r>
              <a:rPr lang="en-GB" sz="6000" spc="135" dirty="0">
                <a:latin typeface="Times New Roman"/>
              </a:rPr>
              <a:t>a</a:t>
            </a:r>
            <a:r>
              <a:rPr lang="en-GB" sz="6000" spc="-310" dirty="0">
                <a:latin typeface="Times New Roman"/>
              </a:rPr>
              <a:t>r</a:t>
            </a:r>
            <a:r>
              <a:rPr lang="en-GB" sz="6000" spc="415" dirty="0">
                <a:latin typeface="Times New Roman"/>
              </a:rPr>
              <a:t>g</a:t>
            </a:r>
            <a:r>
              <a:rPr lang="en-GB" sz="6000" spc="-245" dirty="0">
                <a:latin typeface="Times New Roman"/>
              </a:rPr>
              <a:t>e</a:t>
            </a:r>
            <a:r>
              <a:rPr lang="en-GB" sz="6000" spc="-165" dirty="0">
                <a:latin typeface="Times New Roman"/>
              </a:rPr>
              <a:t>t </a:t>
            </a:r>
            <a:r>
              <a:rPr lang="en-GB" sz="6000" spc="380" dirty="0">
                <a:latin typeface="Times New Roman"/>
              </a:rPr>
              <a:t>M</a:t>
            </a:r>
            <a:r>
              <a:rPr lang="en-GB" sz="6000" spc="135" dirty="0">
                <a:latin typeface="Times New Roman"/>
              </a:rPr>
              <a:t>a</a:t>
            </a:r>
            <a:r>
              <a:rPr lang="en-GB" sz="6000" spc="-310" dirty="0">
                <a:latin typeface="Times New Roman"/>
              </a:rPr>
              <a:t>r</a:t>
            </a:r>
            <a:r>
              <a:rPr lang="en-GB" sz="6000" spc="-65" dirty="0">
                <a:latin typeface="Times New Roman"/>
              </a:rPr>
              <a:t>k</a:t>
            </a:r>
            <a:r>
              <a:rPr lang="en-GB" sz="6000" spc="-245" dirty="0">
                <a:latin typeface="Times New Roman"/>
              </a:rPr>
              <a:t>e</a:t>
            </a:r>
            <a:r>
              <a:rPr lang="en-GB" sz="6000" spc="-165" dirty="0">
                <a:latin typeface="Times New Roman"/>
              </a:rPr>
              <a:t>t</a:t>
            </a:r>
            <a:endParaRPr lang="en-GB" sz="6000">
              <a:latin typeface="Times New Roman"/>
              <a:cs typeface="Trebuchet MS" panose="020B0603020202020204"/>
            </a:endParaRPr>
          </a:p>
        </p:txBody>
      </p:sp>
      <p:sp>
        <p:nvSpPr>
          <p:cNvPr id="4" name="object 4"/>
          <p:cNvSpPr txBox="1"/>
          <p:nvPr/>
        </p:nvSpPr>
        <p:spPr>
          <a:xfrm>
            <a:off x="2108834" y="3631674"/>
            <a:ext cx="5090795" cy="474345"/>
          </a:xfrm>
          <a:prstGeom prst="rect">
            <a:avLst/>
          </a:prstGeom>
        </p:spPr>
        <p:txBody>
          <a:bodyPr vert="horz" wrap="square" lIns="0" tIns="12700" rIns="0" bIns="0" rtlCol="0" anchor="t">
            <a:spAutoFit/>
          </a:bodyPr>
          <a:lstStyle/>
          <a:p>
            <a:pPr marL="12700">
              <a:lnSpc>
                <a:spcPct val="100000"/>
              </a:lnSpc>
              <a:spcBef>
                <a:spcPts val="100"/>
              </a:spcBef>
              <a:tabLst>
                <a:tab pos="2595880" algn="l"/>
                <a:tab pos="4741545" algn="l"/>
              </a:tabLst>
            </a:pPr>
            <a:r>
              <a:rPr lang="en-GB" sz="3000" spc="185">
                <a:latin typeface="Times New Roman"/>
                <a:cs typeface="Times New Roman"/>
              </a:rPr>
              <a:t>G</a:t>
            </a:r>
            <a:r>
              <a:rPr lang="en-GB" sz="3000" spc="90">
                <a:latin typeface="Times New Roman"/>
                <a:cs typeface="Times New Roman"/>
              </a:rPr>
              <a:t>o</a:t>
            </a:r>
            <a:r>
              <a:rPr lang="en-GB" sz="3000" spc="50">
                <a:latin typeface="Times New Roman"/>
                <a:cs typeface="Times New Roman"/>
              </a:rPr>
              <a:t>v</a:t>
            </a:r>
            <a:r>
              <a:rPr lang="en-GB" sz="3000" spc="65">
                <a:latin typeface="Times New Roman"/>
                <a:cs typeface="Times New Roman"/>
              </a:rPr>
              <a:t>e</a:t>
            </a:r>
            <a:r>
              <a:rPr lang="en-GB" sz="3000" spc="10">
                <a:latin typeface="Times New Roman"/>
                <a:cs typeface="Times New Roman"/>
              </a:rPr>
              <a:t>r</a:t>
            </a:r>
            <a:r>
              <a:rPr lang="en-GB" sz="3000" spc="105">
                <a:latin typeface="Times New Roman"/>
                <a:cs typeface="Times New Roman"/>
              </a:rPr>
              <a:t>n</a:t>
            </a:r>
            <a:r>
              <a:rPr lang="en-GB" sz="3000" spc="114">
                <a:latin typeface="Times New Roman"/>
                <a:cs typeface="Times New Roman"/>
              </a:rPr>
              <a:t>m</a:t>
            </a:r>
            <a:r>
              <a:rPr lang="en-GB" sz="3000" spc="65">
                <a:latin typeface="Times New Roman"/>
                <a:cs typeface="Times New Roman"/>
              </a:rPr>
              <a:t>e</a:t>
            </a:r>
            <a:r>
              <a:rPr lang="en-GB" sz="3000" spc="105">
                <a:latin typeface="Times New Roman"/>
                <a:cs typeface="Times New Roman"/>
              </a:rPr>
              <a:t>n</a:t>
            </a:r>
            <a:r>
              <a:rPr lang="en-GB" sz="3000" spc="15">
                <a:latin typeface="Times New Roman"/>
                <a:cs typeface="Times New Roman"/>
              </a:rPr>
              <a:t>t </a:t>
            </a:r>
            <a:r>
              <a:rPr lang="en-GB" sz="3000" spc="375">
                <a:latin typeface="Times New Roman"/>
                <a:cs typeface="Times New Roman"/>
              </a:rPr>
              <a:t>A</a:t>
            </a:r>
            <a:r>
              <a:rPr lang="en-GB" sz="3000" spc="370">
                <a:latin typeface="Times New Roman"/>
                <a:cs typeface="Times New Roman"/>
              </a:rPr>
              <a:t>g</a:t>
            </a:r>
            <a:r>
              <a:rPr lang="en-GB" sz="3000" spc="65">
                <a:latin typeface="Times New Roman"/>
                <a:cs typeface="Times New Roman"/>
              </a:rPr>
              <a:t>e</a:t>
            </a:r>
            <a:r>
              <a:rPr lang="en-GB" sz="3000" spc="105">
                <a:latin typeface="Times New Roman"/>
                <a:cs typeface="Times New Roman"/>
              </a:rPr>
              <a:t>n</a:t>
            </a:r>
            <a:r>
              <a:rPr lang="en-GB" sz="3000" spc="145">
                <a:latin typeface="Times New Roman"/>
                <a:cs typeface="Times New Roman"/>
              </a:rPr>
              <a:t>c</a:t>
            </a:r>
            <a:r>
              <a:rPr lang="en-GB" sz="3000" spc="-55">
                <a:latin typeface="Times New Roman"/>
                <a:cs typeface="Times New Roman"/>
              </a:rPr>
              <a:t>i</a:t>
            </a:r>
            <a:r>
              <a:rPr lang="en-GB" sz="3000" spc="65">
                <a:latin typeface="Times New Roman"/>
                <a:cs typeface="Times New Roman"/>
              </a:rPr>
              <a:t>es</a:t>
            </a:r>
          </a:p>
        </p:txBody>
      </p:sp>
      <p:sp>
        <p:nvSpPr>
          <p:cNvPr id="5" name="object 5"/>
          <p:cNvSpPr txBox="1"/>
          <p:nvPr/>
        </p:nvSpPr>
        <p:spPr>
          <a:xfrm>
            <a:off x="2103754" y="4469874"/>
            <a:ext cx="5095875" cy="507447"/>
          </a:xfrm>
          <a:prstGeom prst="rect">
            <a:avLst/>
          </a:prstGeom>
        </p:spPr>
        <p:txBody>
          <a:bodyPr vert="horz" wrap="square" lIns="0" tIns="12065" rIns="0" bIns="0" rtlCol="0" anchor="t">
            <a:spAutoFit/>
          </a:bodyPr>
          <a:lstStyle/>
          <a:p>
            <a:pPr marL="12700" marR="5080">
              <a:lnSpc>
                <a:spcPct val="117000"/>
              </a:lnSpc>
              <a:spcBef>
                <a:spcPts val="95"/>
              </a:spcBef>
            </a:pPr>
            <a:r>
              <a:rPr lang="en-GB" sz="3000" spc="80">
                <a:latin typeface="Times New Roman"/>
                <a:cs typeface="Times New Roman"/>
              </a:rPr>
              <a:t>Companies /</a:t>
            </a:r>
            <a:r>
              <a:rPr lang="en-GB" sz="3000" spc="65">
                <a:latin typeface="Times New Roman"/>
                <a:cs typeface="Times New Roman"/>
              </a:rPr>
              <a:t> </a:t>
            </a:r>
            <a:r>
              <a:rPr lang="en-GB" sz="3000" spc="114">
                <a:latin typeface="Times New Roman"/>
                <a:cs typeface="Times New Roman"/>
              </a:rPr>
              <a:t>Enterprises</a:t>
            </a:r>
            <a:endParaRPr lang="en-GB" sz="3000">
              <a:latin typeface="Times New Roman"/>
              <a:cs typeface="Times New Roman"/>
            </a:endParaRPr>
          </a:p>
        </p:txBody>
      </p:sp>
      <p:grpSp>
        <p:nvGrpSpPr>
          <p:cNvPr id="7" name="object 7"/>
          <p:cNvGrpSpPr/>
          <p:nvPr/>
        </p:nvGrpSpPr>
        <p:grpSpPr>
          <a:xfrm>
            <a:off x="12041184" y="0"/>
            <a:ext cx="6247130" cy="2392045"/>
            <a:chOff x="12041184" y="0"/>
            <a:chExt cx="6247130" cy="2392045"/>
          </a:xfrm>
        </p:grpSpPr>
        <p:sp>
          <p:nvSpPr>
            <p:cNvPr id="8" name="object 8"/>
            <p:cNvSpPr/>
            <p:nvPr/>
          </p:nvSpPr>
          <p:spPr>
            <a:xfrm>
              <a:off x="12041184" y="0"/>
              <a:ext cx="2790190" cy="2392045"/>
            </a:xfrm>
            <a:custGeom>
              <a:avLst/>
              <a:gdLst/>
              <a:ahLst/>
              <a:cxnLst/>
              <a:rect l="l" t="t" r="r" b="b"/>
              <a:pathLst>
                <a:path w="2790190" h="2392045">
                  <a:moveTo>
                    <a:pt x="2092932" y="2391936"/>
                  </a:moveTo>
                  <a:lnTo>
                    <a:pt x="697032" y="2391936"/>
                  </a:lnTo>
                  <a:lnTo>
                    <a:pt x="0" y="1186689"/>
                  </a:lnTo>
                  <a:lnTo>
                    <a:pt x="684863" y="0"/>
                  </a:lnTo>
                  <a:lnTo>
                    <a:pt x="2105100" y="0"/>
                  </a:lnTo>
                  <a:lnTo>
                    <a:pt x="2789864" y="1186690"/>
                  </a:lnTo>
                  <a:lnTo>
                    <a:pt x="2092932" y="2391936"/>
                  </a:lnTo>
                  <a:close/>
                </a:path>
              </a:pathLst>
            </a:custGeom>
            <a:solidFill>
              <a:srgbClr val="86C7EC"/>
            </a:solidFill>
          </p:spPr>
          <p:txBody>
            <a:bodyPr wrap="square" lIns="0" tIns="0" rIns="0" bIns="0" rtlCol="0" anchor="t"/>
            <a:lstStyle/>
            <a:p>
              <a:endParaRPr lang="en-US" dirty="0">
                <a:latin typeface="Times New Roman"/>
                <a:cs typeface="Times New Roman"/>
              </a:endParaRPr>
            </a:p>
          </p:txBody>
        </p:sp>
        <p:sp>
          <p:nvSpPr>
            <p:cNvPr id="9" name="object 9"/>
            <p:cNvSpPr/>
            <p:nvPr/>
          </p:nvSpPr>
          <p:spPr>
            <a:xfrm>
              <a:off x="14145684" y="0"/>
              <a:ext cx="3472815" cy="2392045"/>
            </a:xfrm>
            <a:custGeom>
              <a:avLst/>
              <a:gdLst/>
              <a:ahLst/>
              <a:cxnLst/>
              <a:rect l="l" t="t" r="r" b="b"/>
              <a:pathLst>
                <a:path w="3472815" h="2392045">
                  <a:moveTo>
                    <a:pt x="2778292" y="2391936"/>
                  </a:moveTo>
                  <a:lnTo>
                    <a:pt x="1379765" y="2391936"/>
                  </a:lnTo>
                  <a:lnTo>
                    <a:pt x="244393" y="423455"/>
                  </a:lnTo>
                  <a:lnTo>
                    <a:pt x="0" y="0"/>
                  </a:lnTo>
                  <a:lnTo>
                    <a:pt x="2790412" y="0"/>
                  </a:lnTo>
                  <a:lnTo>
                    <a:pt x="3034040" y="423455"/>
                  </a:lnTo>
                  <a:lnTo>
                    <a:pt x="3033837" y="423556"/>
                  </a:lnTo>
                  <a:lnTo>
                    <a:pt x="3472592" y="1186690"/>
                  </a:lnTo>
                  <a:lnTo>
                    <a:pt x="2778292" y="2391936"/>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0" name="object 10"/>
            <p:cNvSpPr/>
            <p:nvPr/>
          </p:nvSpPr>
          <p:spPr>
            <a:xfrm>
              <a:off x="16936576" y="0"/>
              <a:ext cx="1351915" cy="2345055"/>
            </a:xfrm>
            <a:custGeom>
              <a:avLst/>
              <a:gdLst/>
              <a:ahLst/>
              <a:cxnLst/>
              <a:rect l="l" t="t" r="r" b="b"/>
              <a:pathLst>
                <a:path w="1351915" h="2345055">
                  <a:moveTo>
                    <a:pt x="1351423" y="2344714"/>
                  </a:moveTo>
                  <a:lnTo>
                    <a:pt x="681701" y="1186690"/>
                  </a:lnTo>
                  <a:lnTo>
                    <a:pt x="683829" y="1183141"/>
                  </a:lnTo>
                  <a:lnTo>
                    <a:pt x="0" y="0"/>
                  </a:lnTo>
                  <a:lnTo>
                    <a:pt x="1351423" y="0"/>
                  </a:lnTo>
                  <a:lnTo>
                    <a:pt x="1351423" y="2344714"/>
                  </a:lnTo>
                  <a:close/>
                </a:path>
              </a:pathLst>
            </a:custGeom>
            <a:solidFill>
              <a:srgbClr val="1736B1"/>
            </a:solidFill>
          </p:spPr>
          <p:txBody>
            <a:bodyPr wrap="square" lIns="0" tIns="0" rIns="0" bIns="0" rtlCol="0" anchor="t"/>
            <a:lstStyle/>
            <a:p>
              <a:endParaRPr lang="en-US" dirty="0">
                <a:latin typeface="Times New Roman"/>
                <a:cs typeface="Times New Roman"/>
              </a:endParaRPr>
            </a:p>
          </p:txBody>
        </p:sp>
      </p:grpSp>
      <p:sp>
        <p:nvSpPr>
          <p:cNvPr id="11"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3" name="object 4"/>
          <p:cNvSpPr txBox="1"/>
          <p:nvPr/>
        </p:nvSpPr>
        <p:spPr>
          <a:xfrm>
            <a:off x="2108834" y="2869674"/>
            <a:ext cx="5090795" cy="474345"/>
          </a:xfrm>
          <a:prstGeom prst="rect">
            <a:avLst/>
          </a:prstGeom>
        </p:spPr>
        <p:txBody>
          <a:bodyPr vert="horz" wrap="square" lIns="0" tIns="12700" rIns="0" bIns="0" rtlCol="0" anchor="t">
            <a:spAutoFit/>
          </a:bodyPr>
          <a:lstStyle/>
          <a:p>
            <a:pPr marL="12700">
              <a:lnSpc>
                <a:spcPct val="100000"/>
              </a:lnSpc>
              <a:spcBef>
                <a:spcPts val="100"/>
              </a:spcBef>
              <a:tabLst>
                <a:tab pos="2595880" algn="l"/>
                <a:tab pos="4741545" algn="l"/>
              </a:tabLst>
            </a:pPr>
            <a:r>
              <a:rPr lang="en-IN" sz="3000" dirty="0">
                <a:latin typeface="Times New Roman"/>
                <a:cs typeface="Times New Roman"/>
              </a:rPr>
              <a:t>General Public</a:t>
            </a:r>
          </a:p>
        </p:txBody>
      </p:sp>
      <p:sp>
        <p:nvSpPr>
          <p:cNvPr id="14" name="object 5"/>
          <p:cNvSpPr txBox="1"/>
          <p:nvPr/>
        </p:nvSpPr>
        <p:spPr>
          <a:xfrm>
            <a:off x="2103949" y="5225072"/>
            <a:ext cx="4048760" cy="507447"/>
          </a:xfrm>
          <a:prstGeom prst="rect">
            <a:avLst/>
          </a:prstGeom>
        </p:spPr>
        <p:txBody>
          <a:bodyPr vert="horz" wrap="square" lIns="0" tIns="12065" rIns="0" bIns="0" rtlCol="0" anchor="t">
            <a:spAutoFit/>
          </a:bodyPr>
          <a:lstStyle/>
          <a:p>
            <a:pPr marL="12700" marR="5080">
              <a:lnSpc>
                <a:spcPct val="117000"/>
              </a:lnSpc>
              <a:spcBef>
                <a:spcPts val="95"/>
              </a:spcBef>
            </a:pPr>
            <a:r>
              <a:rPr lang="en-IN" sz="3000" spc="80" dirty="0">
                <a:latin typeface="Times New Roman"/>
                <a:cs typeface="Times New Roman"/>
              </a:rPr>
              <a:t>Large Scale Industries</a:t>
            </a:r>
          </a:p>
        </p:txBody>
      </p:sp>
      <p:sp>
        <p:nvSpPr>
          <p:cNvPr id="15" name="object 5"/>
          <p:cNvSpPr txBox="1"/>
          <p:nvPr/>
        </p:nvSpPr>
        <p:spPr>
          <a:xfrm>
            <a:off x="2109029" y="6070257"/>
            <a:ext cx="4048760" cy="507447"/>
          </a:xfrm>
          <a:prstGeom prst="rect">
            <a:avLst/>
          </a:prstGeom>
        </p:spPr>
        <p:txBody>
          <a:bodyPr vert="horz" wrap="square" lIns="0" tIns="12065" rIns="0" bIns="0" rtlCol="0" anchor="t">
            <a:spAutoFit/>
          </a:bodyPr>
          <a:lstStyle/>
          <a:p>
            <a:pPr marL="12700" marR="5080">
              <a:lnSpc>
                <a:spcPct val="117000"/>
              </a:lnSpc>
              <a:spcBef>
                <a:spcPts val="95"/>
              </a:spcBef>
            </a:pPr>
            <a:r>
              <a:rPr lang="en-IN" sz="3000" spc="80" dirty="0">
                <a:latin typeface="Times New Roman"/>
                <a:cs typeface="Times New Roman"/>
              </a:rPr>
              <a:t>Small scale Industries</a:t>
            </a:r>
          </a:p>
        </p:txBody>
      </p:sp>
      <p:sp>
        <p:nvSpPr>
          <p:cNvPr id="16" name="object 4"/>
          <p:cNvSpPr/>
          <p:nvPr/>
        </p:nvSpPr>
        <p:spPr>
          <a:xfrm>
            <a:off x="1346895" y="2945991"/>
            <a:ext cx="340995" cy="295910"/>
          </a:xfrm>
          <a:custGeom>
            <a:avLst/>
            <a:gdLst/>
            <a:ahLst/>
            <a:cxnLst/>
            <a:rect l="l" t="t" r="r" b="b"/>
            <a:pathLst>
              <a:path w="340994" h="295910">
                <a:moveTo>
                  <a:pt x="85029" y="0"/>
                </a:moveTo>
                <a:lnTo>
                  <a:pt x="255647" y="0"/>
                </a:lnTo>
                <a:lnTo>
                  <a:pt x="340956" y="147771"/>
                </a:lnTo>
                <a:lnTo>
                  <a:pt x="255647"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7" name="object 4"/>
          <p:cNvSpPr/>
          <p:nvPr/>
        </p:nvSpPr>
        <p:spPr>
          <a:xfrm>
            <a:off x="1346895" y="3810226"/>
            <a:ext cx="340995" cy="295910"/>
          </a:xfrm>
          <a:custGeom>
            <a:avLst/>
            <a:gdLst/>
            <a:ahLst/>
            <a:cxnLst/>
            <a:rect l="l" t="t" r="r" b="b"/>
            <a:pathLst>
              <a:path w="340994" h="295910">
                <a:moveTo>
                  <a:pt x="85029" y="0"/>
                </a:moveTo>
                <a:lnTo>
                  <a:pt x="255647" y="0"/>
                </a:lnTo>
                <a:lnTo>
                  <a:pt x="340956" y="147771"/>
                </a:lnTo>
                <a:lnTo>
                  <a:pt x="255647"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8" name="object 4"/>
          <p:cNvSpPr/>
          <p:nvPr/>
        </p:nvSpPr>
        <p:spPr>
          <a:xfrm>
            <a:off x="1346895" y="4598261"/>
            <a:ext cx="340995" cy="295910"/>
          </a:xfrm>
          <a:custGeom>
            <a:avLst/>
            <a:gdLst/>
            <a:ahLst/>
            <a:cxnLst/>
            <a:rect l="l" t="t" r="r" b="b"/>
            <a:pathLst>
              <a:path w="340994" h="295910">
                <a:moveTo>
                  <a:pt x="85029" y="0"/>
                </a:moveTo>
                <a:lnTo>
                  <a:pt x="255647" y="0"/>
                </a:lnTo>
                <a:lnTo>
                  <a:pt x="340956" y="147771"/>
                </a:lnTo>
                <a:lnTo>
                  <a:pt x="255647"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9" name="object 4"/>
          <p:cNvSpPr/>
          <p:nvPr/>
        </p:nvSpPr>
        <p:spPr>
          <a:xfrm>
            <a:off x="1346895" y="5460591"/>
            <a:ext cx="340995" cy="295910"/>
          </a:xfrm>
          <a:custGeom>
            <a:avLst/>
            <a:gdLst/>
            <a:ahLst/>
            <a:cxnLst/>
            <a:rect l="l" t="t" r="r" b="b"/>
            <a:pathLst>
              <a:path w="340994" h="295910">
                <a:moveTo>
                  <a:pt x="85029" y="0"/>
                </a:moveTo>
                <a:lnTo>
                  <a:pt x="255647" y="0"/>
                </a:lnTo>
                <a:lnTo>
                  <a:pt x="340956" y="147771"/>
                </a:lnTo>
                <a:lnTo>
                  <a:pt x="255647"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20" name="object 4"/>
          <p:cNvSpPr/>
          <p:nvPr/>
        </p:nvSpPr>
        <p:spPr>
          <a:xfrm>
            <a:off x="1346895" y="6225766"/>
            <a:ext cx="340995" cy="295910"/>
          </a:xfrm>
          <a:custGeom>
            <a:avLst/>
            <a:gdLst/>
            <a:ahLst/>
            <a:cxnLst/>
            <a:rect l="l" t="t" r="r" b="b"/>
            <a:pathLst>
              <a:path w="340994" h="295910">
                <a:moveTo>
                  <a:pt x="85029" y="0"/>
                </a:moveTo>
                <a:lnTo>
                  <a:pt x="255647" y="0"/>
                </a:lnTo>
                <a:lnTo>
                  <a:pt x="340956" y="147771"/>
                </a:lnTo>
                <a:lnTo>
                  <a:pt x="255647"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0" y="7154436"/>
            <a:ext cx="6057900" cy="3133090"/>
            <a:chOff x="0" y="7154436"/>
            <a:chExt cx="6057900" cy="3133090"/>
          </a:xfrm>
        </p:grpSpPr>
        <p:sp>
          <p:nvSpPr>
            <p:cNvPr id="9" name="object 9"/>
            <p:cNvSpPr/>
            <p:nvPr/>
          </p:nvSpPr>
          <p:spPr>
            <a:xfrm>
              <a:off x="3779870" y="9520982"/>
              <a:ext cx="2277745" cy="766445"/>
            </a:xfrm>
            <a:custGeom>
              <a:avLst/>
              <a:gdLst/>
              <a:ahLst/>
              <a:cxnLst/>
              <a:rect l="l" t="t" r="r" b="b"/>
              <a:pathLst>
                <a:path w="2277745" h="766445">
                  <a:moveTo>
                    <a:pt x="0" y="766017"/>
                  </a:moveTo>
                  <a:lnTo>
                    <a:pt x="2277718" y="766017"/>
                  </a:lnTo>
                  <a:lnTo>
                    <a:pt x="1835634" y="0"/>
                  </a:lnTo>
                  <a:lnTo>
                    <a:pt x="442019" y="0"/>
                  </a:lnTo>
                  <a:lnTo>
                    <a:pt x="0" y="766017"/>
                  </a:lnTo>
                  <a:close/>
                </a:path>
              </a:pathLst>
            </a:custGeom>
            <a:solidFill>
              <a:srgbClr val="86C7EC"/>
            </a:solidFill>
          </p:spPr>
          <p:txBody>
            <a:bodyPr wrap="square" lIns="0" tIns="0" rIns="0" bIns="0" rtlCol="0" anchor="t"/>
            <a:lstStyle/>
            <a:p>
              <a:endParaRPr lang="en-US" dirty="0">
                <a:latin typeface="Times New Roman"/>
                <a:cs typeface="Times New Roman"/>
              </a:endParaRPr>
            </a:p>
          </p:txBody>
        </p:sp>
        <p:sp>
          <p:nvSpPr>
            <p:cNvPr id="10" name="object 10"/>
            <p:cNvSpPr/>
            <p:nvPr/>
          </p:nvSpPr>
          <p:spPr>
            <a:xfrm>
              <a:off x="991710" y="7154436"/>
              <a:ext cx="3928745" cy="3133090"/>
            </a:xfrm>
            <a:custGeom>
              <a:avLst/>
              <a:gdLst/>
              <a:ahLst/>
              <a:cxnLst/>
              <a:rect l="l" t="t" r="r" b="b"/>
              <a:pathLst>
                <a:path w="3928745" h="3133090">
                  <a:moveTo>
                    <a:pt x="0" y="3132563"/>
                  </a:moveTo>
                  <a:lnTo>
                    <a:pt x="2788681" y="3132563"/>
                  </a:lnTo>
                  <a:lnTo>
                    <a:pt x="3458579" y="1971846"/>
                  </a:lnTo>
                  <a:lnTo>
                    <a:pt x="3928355" y="1159324"/>
                  </a:lnTo>
                  <a:lnTo>
                    <a:pt x="3257880" y="0"/>
                  </a:lnTo>
                  <a:lnTo>
                    <a:pt x="1808867" y="0"/>
                  </a:lnTo>
                  <a:lnTo>
                    <a:pt x="1380069" y="741501"/>
                  </a:lnTo>
                  <a:lnTo>
                    <a:pt x="1379750" y="741501"/>
                  </a:lnTo>
                  <a:lnTo>
                    <a:pt x="441329" y="2366545"/>
                  </a:lnTo>
                  <a:lnTo>
                    <a:pt x="440315" y="2366545"/>
                  </a:lnTo>
                  <a:lnTo>
                    <a:pt x="183428" y="2813068"/>
                  </a:lnTo>
                  <a:lnTo>
                    <a:pt x="183631" y="2813169"/>
                  </a:lnTo>
                  <a:lnTo>
                    <a:pt x="0" y="3132563"/>
                  </a:lnTo>
                  <a:close/>
                </a:path>
                <a:path w="3928745" h="3133090">
                  <a:moveTo>
                    <a:pt x="1379750" y="741501"/>
                  </a:moveTo>
                  <a:lnTo>
                    <a:pt x="1380069" y="741501"/>
                  </a:lnTo>
                  <a:lnTo>
                    <a:pt x="1379867" y="741299"/>
                  </a:lnTo>
                  <a:lnTo>
                    <a:pt x="1379750" y="741501"/>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1" name="object 11"/>
            <p:cNvSpPr/>
            <p:nvPr/>
          </p:nvSpPr>
          <p:spPr>
            <a:xfrm>
              <a:off x="0" y="7154436"/>
              <a:ext cx="2130425" cy="3133090"/>
            </a:xfrm>
            <a:custGeom>
              <a:avLst/>
              <a:gdLst/>
              <a:ahLst/>
              <a:cxnLst/>
              <a:rect l="l" t="t" r="r" b="b"/>
              <a:pathLst>
                <a:path w="2130425" h="3133090">
                  <a:moveTo>
                    <a:pt x="0" y="3132563"/>
                  </a:moveTo>
                  <a:lnTo>
                    <a:pt x="988878" y="3132563"/>
                  </a:lnTo>
                  <a:lnTo>
                    <a:pt x="1431619" y="2366545"/>
                  </a:lnTo>
                  <a:lnTo>
                    <a:pt x="1432025" y="2366545"/>
                  </a:lnTo>
                  <a:lnTo>
                    <a:pt x="2130201" y="1159324"/>
                  </a:lnTo>
                  <a:lnTo>
                    <a:pt x="1459726" y="0"/>
                  </a:lnTo>
                  <a:lnTo>
                    <a:pt x="10712" y="0"/>
                  </a:lnTo>
                  <a:lnTo>
                    <a:pt x="0" y="18523"/>
                  </a:lnTo>
                  <a:lnTo>
                    <a:pt x="0" y="3132563"/>
                  </a:lnTo>
                  <a:close/>
                </a:path>
              </a:pathLst>
            </a:custGeom>
            <a:solidFill>
              <a:srgbClr val="1736B1"/>
            </a:solidFill>
          </p:spPr>
          <p:txBody>
            <a:bodyPr wrap="square" lIns="0" tIns="0" rIns="0" bIns="0" rtlCol="0" anchor="t"/>
            <a:lstStyle/>
            <a:p>
              <a:endParaRPr lang="en-US" dirty="0">
                <a:latin typeface="Times New Roman"/>
                <a:cs typeface="Times New Roman"/>
              </a:endParaRPr>
            </a:p>
          </p:txBody>
        </p:sp>
      </p:grpSp>
      <p:sp>
        <p:nvSpPr>
          <p:cNvPr id="13" name="Text Box 12"/>
          <p:cNvSpPr txBox="1"/>
          <p:nvPr/>
        </p:nvSpPr>
        <p:spPr>
          <a:xfrm>
            <a:off x="4745003" y="4117889"/>
            <a:ext cx="10211065" cy="1330685"/>
          </a:xfrm>
          <a:prstGeom prst="rect">
            <a:avLst/>
          </a:prstGeom>
          <a:noFill/>
        </p:spPr>
        <p:txBody>
          <a:bodyPr wrap="none" lIns="91440" tIns="45720" rIns="91440" bIns="45720" rtlCol="0" anchor="t">
            <a:spAutoFit/>
          </a:bodyPr>
          <a:lstStyle/>
          <a:p>
            <a:pPr marL="12700" marR="2195830" algn="ctr">
              <a:lnSpc>
                <a:spcPts val="10950"/>
              </a:lnSpc>
              <a:spcBef>
                <a:spcPts val="1340"/>
              </a:spcBef>
            </a:pPr>
            <a:r>
              <a:rPr lang="en-IN" sz="6000" b="1" spc="530" dirty="0">
                <a:solidFill>
                  <a:srgbClr val="1736B1"/>
                </a:solidFill>
                <a:latin typeface="Times New Roman"/>
                <a:cs typeface="Trebuchet MS" panose="020B0603020202020204"/>
                <a:sym typeface="+mn-ea"/>
              </a:rPr>
              <a:t>DEMONSTRATION</a:t>
            </a:r>
            <a:endParaRPr lang="en-US" sz="6000" dirty="0">
              <a:latin typeface="Times New Roman"/>
              <a:cs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25229" y="3580427"/>
            <a:ext cx="6570345" cy="936154"/>
          </a:xfrm>
          <a:prstGeom prst="rect">
            <a:avLst/>
          </a:prstGeom>
        </p:spPr>
        <p:txBody>
          <a:bodyPr vert="horz" wrap="square" lIns="0" tIns="12700" rIns="0" bIns="0" rtlCol="0" anchor="t">
            <a:spAutoFit/>
          </a:bodyPr>
          <a:lstStyle/>
          <a:p>
            <a:pPr marL="12700">
              <a:lnSpc>
                <a:spcPct val="100000"/>
              </a:lnSpc>
              <a:spcBef>
                <a:spcPts val="100"/>
              </a:spcBef>
            </a:pPr>
            <a:r>
              <a:rPr lang="en-US" sz="6000" b="1" spc="-400">
                <a:solidFill>
                  <a:srgbClr val="1736B1"/>
                </a:solidFill>
                <a:latin typeface="Times New Roman"/>
                <a:cs typeface="Trebuchet MS" panose="020B0603020202020204"/>
              </a:rPr>
              <a:t>F</a:t>
            </a:r>
            <a:r>
              <a:rPr lang="en-US" sz="6000" b="1" spc="65">
                <a:solidFill>
                  <a:srgbClr val="1736B1"/>
                </a:solidFill>
                <a:latin typeface="Times New Roman"/>
                <a:cs typeface="Trebuchet MS" panose="020B0603020202020204"/>
              </a:rPr>
              <a:t>u</a:t>
            </a:r>
            <a:r>
              <a:rPr lang="en-US" sz="6000" b="1" spc="-295">
                <a:solidFill>
                  <a:srgbClr val="1736B1"/>
                </a:solidFill>
                <a:latin typeface="Times New Roman"/>
                <a:cs typeface="Trebuchet MS" panose="020B0603020202020204"/>
              </a:rPr>
              <a:t>t</a:t>
            </a:r>
            <a:r>
              <a:rPr lang="en-US" sz="6000" b="1" spc="65">
                <a:solidFill>
                  <a:srgbClr val="1736B1"/>
                </a:solidFill>
                <a:latin typeface="Times New Roman"/>
                <a:cs typeface="Trebuchet MS" panose="020B0603020202020204"/>
              </a:rPr>
              <a:t>u</a:t>
            </a:r>
            <a:r>
              <a:rPr lang="en-US" sz="6000" b="1" spc="-110">
                <a:solidFill>
                  <a:srgbClr val="1736B1"/>
                </a:solidFill>
                <a:latin typeface="Times New Roman"/>
                <a:cs typeface="Trebuchet MS" panose="020B0603020202020204"/>
              </a:rPr>
              <a:t>r</a:t>
            </a:r>
            <a:r>
              <a:rPr lang="en-US" sz="6000" b="1" spc="25">
                <a:solidFill>
                  <a:srgbClr val="1736B1"/>
                </a:solidFill>
                <a:latin typeface="Times New Roman"/>
                <a:cs typeface="Trebuchet MS" panose="020B0603020202020204"/>
              </a:rPr>
              <a:t>e</a:t>
            </a:r>
            <a:r>
              <a:rPr lang="en-US" sz="6000" b="1" spc="-640">
                <a:solidFill>
                  <a:srgbClr val="1736B1"/>
                </a:solidFill>
                <a:latin typeface="Times New Roman"/>
                <a:cs typeface="Trebuchet MS" panose="020B0603020202020204"/>
              </a:rPr>
              <a:t> </a:t>
            </a:r>
            <a:r>
              <a:rPr lang="en-US" sz="6000" b="1" spc="55">
                <a:solidFill>
                  <a:srgbClr val="1736B1"/>
                </a:solidFill>
                <a:latin typeface="Times New Roman"/>
                <a:cs typeface="Trebuchet MS" panose="020B0603020202020204"/>
              </a:rPr>
              <a:t>R</a:t>
            </a:r>
            <a:r>
              <a:rPr lang="en-US" sz="6000" b="1" spc="185">
                <a:solidFill>
                  <a:srgbClr val="1736B1"/>
                </a:solidFill>
                <a:latin typeface="Times New Roman"/>
                <a:cs typeface="Trebuchet MS" panose="020B0603020202020204"/>
              </a:rPr>
              <a:t>o</a:t>
            </a:r>
            <a:r>
              <a:rPr lang="en-US" sz="6000" b="1" spc="-5">
                <a:solidFill>
                  <a:srgbClr val="1736B1"/>
                </a:solidFill>
                <a:latin typeface="Times New Roman"/>
                <a:cs typeface="Trebuchet MS" panose="020B0603020202020204"/>
              </a:rPr>
              <a:t>a</a:t>
            </a:r>
            <a:r>
              <a:rPr lang="en-US" sz="6000" b="1" spc="145">
                <a:solidFill>
                  <a:srgbClr val="1736B1"/>
                </a:solidFill>
                <a:latin typeface="Times New Roman"/>
                <a:cs typeface="Trebuchet MS" panose="020B0603020202020204"/>
              </a:rPr>
              <a:t>d</a:t>
            </a:r>
            <a:r>
              <a:rPr lang="en-US" sz="6000" b="1" spc="-10">
                <a:solidFill>
                  <a:srgbClr val="1736B1"/>
                </a:solidFill>
                <a:latin typeface="Times New Roman"/>
                <a:cs typeface="Trebuchet MS" panose="020B0603020202020204"/>
              </a:rPr>
              <a:t>m</a:t>
            </a:r>
            <a:r>
              <a:rPr lang="en-US" sz="6000" b="1" spc="-5">
                <a:solidFill>
                  <a:srgbClr val="1736B1"/>
                </a:solidFill>
                <a:latin typeface="Times New Roman"/>
                <a:cs typeface="Trebuchet MS" panose="020B0603020202020204"/>
              </a:rPr>
              <a:t>a</a:t>
            </a:r>
            <a:r>
              <a:rPr lang="en-US" sz="6000" b="1" spc="270">
                <a:solidFill>
                  <a:srgbClr val="1736B1"/>
                </a:solidFill>
                <a:latin typeface="Times New Roman"/>
                <a:cs typeface="Trebuchet MS" panose="020B0603020202020204"/>
              </a:rPr>
              <a:t>p</a:t>
            </a:r>
            <a:endParaRPr lang="en-US" sz="6000" b="1">
              <a:latin typeface="Times New Roman"/>
              <a:cs typeface="Trebuchet MS" panose="020B0603020202020204"/>
            </a:endParaRPr>
          </a:p>
        </p:txBody>
      </p:sp>
      <p:sp>
        <p:nvSpPr>
          <p:cNvPr id="3" name="object 3"/>
          <p:cNvSpPr txBox="1">
            <a:spLocks noGrp="1"/>
          </p:cNvSpPr>
          <p:nvPr>
            <p:ph type="title"/>
          </p:nvPr>
        </p:nvSpPr>
        <p:spPr>
          <a:xfrm>
            <a:off x="2709257" y="1583726"/>
            <a:ext cx="14898590" cy="1516249"/>
          </a:xfrm>
          <a:prstGeom prst="rect">
            <a:avLst/>
          </a:prstGeom>
        </p:spPr>
        <p:txBody>
          <a:bodyPr vert="horz" wrap="square" lIns="0" tIns="155575" rIns="0" bIns="0" rtlCol="0" anchor="t">
            <a:spAutoFit/>
          </a:bodyPr>
          <a:lstStyle/>
          <a:p>
            <a:pPr marL="9351010">
              <a:lnSpc>
                <a:spcPct val="100000"/>
              </a:lnSpc>
              <a:spcBef>
                <a:spcPts val="1225"/>
              </a:spcBef>
            </a:pPr>
            <a:r>
              <a:rPr lang="en-GB" sz="3200" spc="125" dirty="0">
                <a:latin typeface="Times New Roman"/>
              </a:rPr>
              <a:t>Step</a:t>
            </a:r>
            <a:r>
              <a:rPr lang="en-GB" sz="3200" spc="-90" dirty="0">
                <a:latin typeface="Times New Roman"/>
              </a:rPr>
              <a:t> </a:t>
            </a:r>
            <a:r>
              <a:rPr lang="en-GB" sz="3200" spc="-400" dirty="0">
                <a:latin typeface="Times New Roman"/>
              </a:rPr>
              <a:t>1</a:t>
            </a:r>
          </a:p>
          <a:p>
            <a:pPr marL="9335770" marR="5080">
              <a:lnSpc>
                <a:spcPct val="115000"/>
              </a:lnSpc>
              <a:spcBef>
                <a:spcPts val="350"/>
              </a:spcBef>
            </a:pPr>
            <a:r>
              <a:rPr lang="en-GB" sz="2400" b="0" spc="90" dirty="0">
                <a:solidFill>
                  <a:srgbClr val="000000"/>
                </a:solidFill>
                <a:latin typeface="Times New Roman"/>
                <a:cs typeface="Times New Roman"/>
              </a:rPr>
              <a:t>Increased</a:t>
            </a:r>
            <a:r>
              <a:rPr lang="en-GB" sz="2400" b="0" spc="-175" dirty="0">
                <a:solidFill>
                  <a:srgbClr val="000000"/>
                </a:solidFill>
                <a:latin typeface="Times New Roman"/>
                <a:cs typeface="Times New Roman"/>
              </a:rPr>
              <a:t> </a:t>
            </a:r>
            <a:r>
              <a:rPr lang="en-GB" sz="2400" b="0" spc="150" dirty="0">
                <a:solidFill>
                  <a:srgbClr val="000000"/>
                </a:solidFill>
                <a:latin typeface="Times New Roman"/>
                <a:cs typeface="Times New Roman"/>
              </a:rPr>
              <a:t>Use</a:t>
            </a:r>
            <a:r>
              <a:rPr lang="en-GB" sz="2400" b="0" spc="-170" dirty="0">
                <a:solidFill>
                  <a:srgbClr val="000000"/>
                </a:solidFill>
                <a:latin typeface="Times New Roman"/>
                <a:cs typeface="Times New Roman"/>
              </a:rPr>
              <a:t> </a:t>
            </a:r>
            <a:r>
              <a:rPr lang="en-GB" sz="2400" b="0" spc="80" dirty="0">
                <a:solidFill>
                  <a:srgbClr val="000000"/>
                </a:solidFill>
                <a:latin typeface="Times New Roman"/>
                <a:cs typeface="Times New Roman"/>
              </a:rPr>
              <a:t>of</a:t>
            </a:r>
            <a:r>
              <a:rPr lang="en-GB" sz="2400" b="0" spc="-170" dirty="0">
                <a:solidFill>
                  <a:srgbClr val="000000"/>
                </a:solidFill>
                <a:latin typeface="Times New Roman"/>
                <a:cs typeface="Times New Roman"/>
              </a:rPr>
              <a:t> </a:t>
            </a:r>
            <a:r>
              <a:rPr lang="en-GB" sz="2400" b="0" spc="160" dirty="0">
                <a:solidFill>
                  <a:srgbClr val="000000"/>
                </a:solidFill>
                <a:latin typeface="Times New Roman"/>
                <a:cs typeface="Times New Roman"/>
              </a:rPr>
              <a:t>AI</a:t>
            </a:r>
            <a:r>
              <a:rPr lang="en-GB" sz="2400" b="0" spc="-170" dirty="0">
                <a:solidFill>
                  <a:srgbClr val="000000"/>
                </a:solidFill>
                <a:latin typeface="Times New Roman"/>
                <a:cs typeface="Times New Roman"/>
              </a:rPr>
              <a:t> </a:t>
            </a:r>
            <a:r>
              <a:rPr lang="en-GB" sz="2400" b="0" spc="95" dirty="0">
                <a:solidFill>
                  <a:srgbClr val="000000"/>
                </a:solidFill>
                <a:latin typeface="Times New Roman"/>
                <a:cs typeface="Times New Roman"/>
              </a:rPr>
              <a:t>and </a:t>
            </a:r>
            <a:r>
              <a:rPr lang="en-GB" sz="2400" b="0" spc="-740" dirty="0">
                <a:solidFill>
                  <a:srgbClr val="000000"/>
                </a:solidFill>
                <a:latin typeface="Times New Roman"/>
                <a:cs typeface="Times New Roman"/>
              </a:rPr>
              <a:t> </a:t>
            </a:r>
            <a:r>
              <a:rPr lang="en-GB" sz="2400" b="0" spc="120" dirty="0">
                <a:solidFill>
                  <a:srgbClr val="000000"/>
                </a:solidFill>
                <a:latin typeface="Times New Roman"/>
                <a:cs typeface="Times New Roman"/>
              </a:rPr>
              <a:t>Machine</a:t>
            </a:r>
            <a:r>
              <a:rPr lang="en-GB" sz="2400" b="0" spc="-165" dirty="0">
                <a:solidFill>
                  <a:srgbClr val="000000"/>
                </a:solidFill>
                <a:latin typeface="Times New Roman"/>
                <a:cs typeface="Times New Roman"/>
              </a:rPr>
              <a:t> </a:t>
            </a:r>
            <a:r>
              <a:rPr lang="en-GB" sz="2400" b="0" spc="95" dirty="0">
                <a:solidFill>
                  <a:srgbClr val="000000"/>
                </a:solidFill>
                <a:latin typeface="Times New Roman"/>
                <a:cs typeface="Times New Roman"/>
              </a:rPr>
              <a:t>Learning</a:t>
            </a:r>
            <a:endParaRPr lang="en-GB" sz="2400" dirty="0">
              <a:latin typeface="Times New Roman"/>
              <a:cs typeface="Times New Roman"/>
            </a:endParaRPr>
          </a:p>
        </p:txBody>
      </p:sp>
      <p:sp>
        <p:nvSpPr>
          <p:cNvPr id="4" name="object 4"/>
          <p:cNvSpPr txBox="1"/>
          <p:nvPr/>
        </p:nvSpPr>
        <p:spPr>
          <a:xfrm>
            <a:off x="12032902" y="3509167"/>
            <a:ext cx="5574945" cy="4196470"/>
          </a:xfrm>
          <a:prstGeom prst="rect">
            <a:avLst/>
          </a:prstGeom>
        </p:spPr>
        <p:txBody>
          <a:bodyPr vert="horz" wrap="square" lIns="0" tIns="155575" rIns="0" bIns="0" rtlCol="0" anchor="t">
            <a:spAutoFit/>
          </a:bodyPr>
          <a:lstStyle/>
          <a:p>
            <a:pPr marL="27305">
              <a:lnSpc>
                <a:spcPct val="100000"/>
              </a:lnSpc>
              <a:spcBef>
                <a:spcPts val="1225"/>
              </a:spcBef>
            </a:pPr>
            <a:r>
              <a:rPr lang="en-GB" sz="3200" b="1" spc="125" dirty="0">
                <a:solidFill>
                  <a:srgbClr val="1736B1"/>
                </a:solidFill>
                <a:latin typeface="Times New Roman"/>
                <a:cs typeface="Trebuchet MS" panose="020B0603020202020204"/>
              </a:rPr>
              <a:t>Step</a:t>
            </a:r>
            <a:r>
              <a:rPr lang="en-GB" sz="3200" b="1" spc="-90" dirty="0">
                <a:solidFill>
                  <a:srgbClr val="1736B1"/>
                </a:solidFill>
                <a:latin typeface="Times New Roman"/>
                <a:cs typeface="Trebuchet MS" panose="020B0603020202020204"/>
              </a:rPr>
              <a:t> </a:t>
            </a:r>
            <a:r>
              <a:rPr lang="en-GB" sz="3200" b="1" spc="-225" dirty="0">
                <a:solidFill>
                  <a:srgbClr val="1736B1"/>
                </a:solidFill>
                <a:latin typeface="Times New Roman"/>
                <a:cs typeface="Trebuchet MS" panose="020B0603020202020204"/>
              </a:rPr>
              <a:t>2</a:t>
            </a:r>
            <a:endParaRPr lang="en-GB" sz="3200" dirty="0">
              <a:latin typeface="Times New Roman"/>
              <a:cs typeface="Trebuchet MS" panose="020B0603020202020204"/>
            </a:endParaRPr>
          </a:p>
          <a:p>
            <a:pPr marL="12700" marR="5080">
              <a:lnSpc>
                <a:spcPct val="115000"/>
              </a:lnSpc>
              <a:spcBef>
                <a:spcPts val="350"/>
              </a:spcBef>
            </a:pPr>
            <a:r>
              <a:rPr lang="en-US" sz="2400" spc="65" dirty="0">
                <a:latin typeface="Times New Roman"/>
                <a:cs typeface="Times New Roman"/>
              </a:rPr>
              <a:t>Integration</a:t>
            </a:r>
            <a:r>
              <a:rPr lang="en-US" sz="2400" spc="-180" dirty="0">
                <a:latin typeface="Times New Roman"/>
                <a:cs typeface="Times New Roman"/>
              </a:rPr>
              <a:t> </a:t>
            </a:r>
            <a:r>
              <a:rPr lang="en-US" sz="2400" spc="40" dirty="0">
                <a:latin typeface="Times New Roman"/>
                <a:cs typeface="Times New Roman"/>
              </a:rPr>
              <a:t>with</a:t>
            </a:r>
            <a:r>
              <a:rPr lang="en-US" sz="2400" spc="-180" dirty="0">
                <a:latin typeface="Times New Roman"/>
                <a:cs typeface="Times New Roman"/>
              </a:rPr>
              <a:t> </a:t>
            </a:r>
            <a:r>
              <a:rPr lang="en-US" sz="2400" spc="85" dirty="0">
                <a:latin typeface="Times New Roman"/>
                <a:cs typeface="Times New Roman"/>
              </a:rPr>
              <a:t>Cloud- </a:t>
            </a:r>
            <a:r>
              <a:rPr lang="en-US" sz="2400" spc="-735" dirty="0">
                <a:latin typeface="Times New Roman"/>
                <a:cs typeface="Times New Roman"/>
              </a:rPr>
              <a:t> </a:t>
            </a:r>
            <a:r>
              <a:rPr lang="en-US" sz="2400" spc="160" dirty="0">
                <a:latin typeface="Times New Roman"/>
                <a:cs typeface="Times New Roman"/>
              </a:rPr>
              <a:t>Based</a:t>
            </a:r>
            <a:r>
              <a:rPr lang="en-US" sz="2400" spc="-160" dirty="0">
                <a:latin typeface="Times New Roman"/>
                <a:cs typeface="Times New Roman"/>
              </a:rPr>
              <a:t> </a:t>
            </a:r>
            <a:r>
              <a:rPr lang="en-US" sz="2400" spc="100" dirty="0">
                <a:latin typeface="Times New Roman"/>
                <a:cs typeface="Times New Roman"/>
              </a:rPr>
              <a:t>Security</a:t>
            </a:r>
            <a:endParaRPr lang="en-US" sz="2400" dirty="0">
              <a:latin typeface="Times New Roman"/>
              <a:cs typeface="Times New Roman"/>
            </a:endParaRPr>
          </a:p>
          <a:p>
            <a:pPr>
              <a:lnSpc>
                <a:spcPct val="100000"/>
              </a:lnSpc>
              <a:spcBef>
                <a:spcPts val="50"/>
              </a:spcBef>
            </a:pPr>
            <a:endParaRPr lang="en-GB" sz="3150" dirty="0">
              <a:latin typeface="Times New Roman"/>
              <a:cs typeface="Trebuchet MS" panose="020B0603020202020204"/>
            </a:endParaRPr>
          </a:p>
          <a:p>
            <a:pPr marL="26670">
              <a:lnSpc>
                <a:spcPct val="100000"/>
              </a:lnSpc>
            </a:pPr>
            <a:r>
              <a:rPr lang="en-GB" sz="3200" b="1" spc="125" dirty="0">
                <a:solidFill>
                  <a:srgbClr val="1736B1"/>
                </a:solidFill>
                <a:latin typeface="Times New Roman"/>
                <a:cs typeface="Trebuchet MS" panose="020B0603020202020204"/>
              </a:rPr>
              <a:t>Step</a:t>
            </a:r>
            <a:r>
              <a:rPr lang="en-GB" sz="3200" b="1" spc="-90" dirty="0">
                <a:solidFill>
                  <a:srgbClr val="1736B1"/>
                </a:solidFill>
                <a:latin typeface="Times New Roman"/>
                <a:cs typeface="Trebuchet MS" panose="020B0603020202020204"/>
              </a:rPr>
              <a:t> </a:t>
            </a:r>
            <a:r>
              <a:rPr lang="en-GB" sz="3200" b="1" spc="-210" dirty="0">
                <a:solidFill>
                  <a:srgbClr val="1736B1"/>
                </a:solidFill>
                <a:latin typeface="Times New Roman"/>
                <a:cs typeface="Trebuchet MS" panose="020B0603020202020204"/>
              </a:rPr>
              <a:t>3</a:t>
            </a:r>
            <a:endParaRPr lang="en-GB" sz="3200" dirty="0">
              <a:latin typeface="Times New Roman"/>
              <a:cs typeface="Trebuchet MS" panose="020B0603020202020204"/>
            </a:endParaRPr>
          </a:p>
          <a:p>
            <a:pPr>
              <a:lnSpc>
                <a:spcPct val="100000"/>
              </a:lnSpc>
              <a:spcBef>
                <a:spcPts val="50"/>
              </a:spcBef>
            </a:pPr>
            <a:r>
              <a:rPr lang="en-GB" sz="2400" dirty="0">
                <a:latin typeface="Times New Roman"/>
                <a:cs typeface="Trebuchet MS" panose="020B0603020202020204"/>
              </a:rPr>
              <a:t>Windows Supported Web Browser</a:t>
            </a:r>
          </a:p>
          <a:p>
            <a:pPr>
              <a:lnSpc>
                <a:spcPct val="100000"/>
              </a:lnSpc>
              <a:spcBef>
                <a:spcPts val="50"/>
              </a:spcBef>
            </a:pPr>
            <a:endParaRPr lang="en-GB" sz="2400" dirty="0">
              <a:latin typeface="Times New Roman"/>
              <a:cs typeface="Trebuchet MS" panose="020B0603020202020204"/>
            </a:endParaRPr>
          </a:p>
          <a:p>
            <a:pPr>
              <a:lnSpc>
                <a:spcPct val="100000"/>
              </a:lnSpc>
              <a:spcBef>
                <a:spcPts val="50"/>
              </a:spcBef>
            </a:pPr>
            <a:endParaRPr lang="en-GB" sz="2400" dirty="0">
              <a:latin typeface="Times New Roman"/>
              <a:cs typeface="Trebuchet MS" panose="020B0603020202020204"/>
            </a:endParaRPr>
          </a:p>
          <a:p>
            <a:pPr marL="26670">
              <a:lnSpc>
                <a:spcPct val="100000"/>
              </a:lnSpc>
            </a:pPr>
            <a:r>
              <a:rPr lang="en-GB" sz="3200" b="1" spc="125" dirty="0">
                <a:solidFill>
                  <a:srgbClr val="1736B1"/>
                </a:solidFill>
                <a:latin typeface="Times New Roman"/>
                <a:cs typeface="Trebuchet MS" panose="020B0603020202020204"/>
              </a:rPr>
              <a:t>Step</a:t>
            </a:r>
            <a:r>
              <a:rPr lang="en-GB" sz="3200" b="1" spc="-90" dirty="0">
                <a:solidFill>
                  <a:srgbClr val="1736B1"/>
                </a:solidFill>
                <a:latin typeface="Times New Roman"/>
                <a:cs typeface="Trebuchet MS" panose="020B0603020202020204"/>
              </a:rPr>
              <a:t> </a:t>
            </a:r>
            <a:r>
              <a:rPr lang="en-GB" sz="3200" b="1" spc="-40" dirty="0">
                <a:solidFill>
                  <a:srgbClr val="1736B1"/>
                </a:solidFill>
                <a:latin typeface="Times New Roman"/>
                <a:cs typeface="Trebuchet MS" panose="020B0603020202020204"/>
              </a:rPr>
              <a:t>4</a:t>
            </a:r>
            <a:endParaRPr lang="en-GB" sz="3200" dirty="0">
              <a:latin typeface="Times New Roman"/>
              <a:cs typeface="Trebuchet MS" panose="020B0603020202020204"/>
            </a:endParaRPr>
          </a:p>
          <a:p>
            <a:pPr marL="12700" marR="436245">
              <a:lnSpc>
                <a:spcPct val="115000"/>
              </a:lnSpc>
              <a:spcBef>
                <a:spcPts val="355"/>
              </a:spcBef>
            </a:pPr>
            <a:r>
              <a:rPr lang="en-IN" sz="2400" spc="60" dirty="0">
                <a:latin typeface="Times New Roman"/>
                <a:cs typeface="Times New Roman"/>
              </a:rPr>
              <a:t>Embedded Browser AI Functionality</a:t>
            </a:r>
            <a:endParaRPr lang="en-IN" sz="2500" dirty="0">
              <a:latin typeface="Times New Roman" panose="02020603050405020304" charset="0"/>
              <a:cs typeface="Times New Roman" panose="02020603050405020304" charset="0"/>
            </a:endParaRPr>
          </a:p>
        </p:txBody>
      </p:sp>
      <p:sp>
        <p:nvSpPr>
          <p:cNvPr id="5" name="object 5"/>
          <p:cNvSpPr/>
          <p:nvPr/>
        </p:nvSpPr>
        <p:spPr>
          <a:xfrm>
            <a:off x="10705681" y="1871811"/>
            <a:ext cx="442595" cy="38354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2" name="object 12"/>
          <p:cNvSpPr/>
          <p:nvPr/>
        </p:nvSpPr>
        <p:spPr>
          <a:xfrm>
            <a:off x="10705681" y="3797248"/>
            <a:ext cx="442595" cy="383540"/>
          </a:xfrm>
          <a:custGeom>
            <a:avLst/>
            <a:gdLst/>
            <a:ahLst/>
            <a:cxnLst/>
            <a:rect l="l" t="t" r="r" b="b"/>
            <a:pathLst>
              <a:path w="442595" h="383539">
                <a:moveTo>
                  <a:pt x="110324" y="0"/>
                </a:moveTo>
                <a:lnTo>
                  <a:pt x="331696" y="0"/>
                </a:lnTo>
                <a:lnTo>
                  <a:pt x="442382" y="191728"/>
                </a:lnTo>
                <a:lnTo>
                  <a:pt x="331696" y="383458"/>
                </a:lnTo>
                <a:lnTo>
                  <a:pt x="110324" y="383458"/>
                </a:lnTo>
                <a:lnTo>
                  <a:pt x="0" y="192355"/>
                </a:lnTo>
                <a:lnTo>
                  <a:pt x="0" y="191103"/>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3" name="object 13"/>
          <p:cNvSpPr/>
          <p:nvPr/>
        </p:nvSpPr>
        <p:spPr>
          <a:xfrm>
            <a:off x="10705681" y="5722688"/>
            <a:ext cx="442595" cy="38354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4" name="object 14"/>
          <p:cNvSpPr/>
          <p:nvPr/>
        </p:nvSpPr>
        <p:spPr>
          <a:xfrm>
            <a:off x="10705681" y="7264588"/>
            <a:ext cx="442595" cy="383540"/>
          </a:xfrm>
          <a:custGeom>
            <a:avLst/>
            <a:gdLst/>
            <a:ahLst/>
            <a:cxnLst/>
            <a:rect l="l" t="t" r="r" b="b"/>
            <a:pathLst>
              <a:path w="442595" h="383540">
                <a:moveTo>
                  <a:pt x="110324" y="0"/>
                </a:moveTo>
                <a:lnTo>
                  <a:pt x="331696" y="0"/>
                </a:lnTo>
                <a:lnTo>
                  <a:pt x="442382" y="191727"/>
                </a:lnTo>
                <a:lnTo>
                  <a:pt x="331696" y="383457"/>
                </a:lnTo>
                <a:lnTo>
                  <a:pt x="110324" y="383457"/>
                </a:lnTo>
                <a:lnTo>
                  <a:pt x="0" y="192354"/>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5" name="object 15"/>
          <p:cNvSpPr/>
          <p:nvPr/>
        </p:nvSpPr>
        <p:spPr>
          <a:xfrm>
            <a:off x="680652" y="9515876"/>
            <a:ext cx="16927195" cy="771525"/>
          </a:xfrm>
          <a:custGeom>
            <a:avLst/>
            <a:gdLst/>
            <a:ahLst/>
            <a:cxnLst/>
            <a:rect l="l" t="t" r="r" b="b"/>
            <a:pathLst>
              <a:path w="16927195" h="771525">
                <a:moveTo>
                  <a:pt x="16926694" y="771123"/>
                </a:moveTo>
                <a:lnTo>
                  <a:pt x="0" y="771123"/>
                </a:lnTo>
                <a:lnTo>
                  <a:pt x="445173" y="0"/>
                </a:lnTo>
                <a:lnTo>
                  <a:pt x="16481520" y="0"/>
                </a:lnTo>
                <a:lnTo>
                  <a:pt x="16926694" y="771123"/>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grpSp>
        <p:nvGrpSpPr>
          <p:cNvPr id="16" name="object 16"/>
          <p:cNvGrpSpPr/>
          <p:nvPr/>
        </p:nvGrpSpPr>
        <p:grpSpPr>
          <a:xfrm>
            <a:off x="1338281" y="1028702"/>
            <a:ext cx="1094740" cy="629285"/>
            <a:chOff x="1338281" y="1028702"/>
            <a:chExt cx="1094740" cy="629285"/>
          </a:xfrm>
        </p:grpSpPr>
        <p:sp>
          <p:nvSpPr>
            <p:cNvPr id="17" name="object 17"/>
            <p:cNvSpPr/>
            <p:nvPr/>
          </p:nvSpPr>
          <p:spPr>
            <a:xfrm>
              <a:off x="1338281"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nchor="t"/>
            <a:lstStyle/>
            <a:p>
              <a:endParaRPr lang="en-US" dirty="0">
                <a:latin typeface="Times New Roman"/>
                <a:cs typeface="Times New Roman"/>
              </a:endParaRPr>
            </a:p>
          </p:txBody>
        </p:sp>
        <p:sp>
          <p:nvSpPr>
            <p:cNvPr id="18" name="object 18"/>
            <p:cNvSpPr/>
            <p:nvPr/>
          </p:nvSpPr>
          <p:spPr>
            <a:xfrm>
              <a:off x="1520610" y="1028702"/>
              <a:ext cx="547370" cy="628650"/>
            </a:xfrm>
            <a:custGeom>
              <a:avLst/>
              <a:gdLst/>
              <a:ahLst/>
              <a:cxnLst/>
              <a:rect l="l" t="t" r="r" b="b"/>
              <a:pathLst>
                <a:path w="547369" h="628650">
                  <a:moveTo>
                    <a:pt x="456548" y="628649"/>
                  </a:moveTo>
                  <a:lnTo>
                    <a:pt x="273471" y="628649"/>
                  </a:lnTo>
                  <a:lnTo>
                    <a:pt x="124980" y="370071"/>
                  </a:lnTo>
                  <a:lnTo>
                    <a:pt x="61461" y="259529"/>
                  </a:lnTo>
                  <a:lnTo>
                    <a:pt x="0" y="152759"/>
                  </a:lnTo>
                  <a:lnTo>
                    <a:pt x="87959" y="0"/>
                  </a:lnTo>
                  <a:lnTo>
                    <a:pt x="277056" y="0"/>
                  </a:lnTo>
                  <a:lnTo>
                    <a:pt x="333381" y="97828"/>
                  </a:lnTo>
                  <a:lnTo>
                    <a:pt x="456213" y="311395"/>
                  </a:lnTo>
                  <a:lnTo>
                    <a:pt x="456346" y="311395"/>
                  </a:lnTo>
                  <a:lnTo>
                    <a:pt x="489955" y="370071"/>
                  </a:lnTo>
                  <a:lnTo>
                    <a:pt x="547332" y="470365"/>
                  </a:lnTo>
                  <a:lnTo>
                    <a:pt x="456548" y="628649"/>
                  </a:lnTo>
                  <a:close/>
                </a:path>
                <a:path w="547369" h="628650">
                  <a:moveTo>
                    <a:pt x="333438" y="97854"/>
                  </a:moveTo>
                  <a:close/>
                </a:path>
              </a:pathLst>
            </a:custGeom>
            <a:solidFill>
              <a:srgbClr val="1736B1"/>
            </a:solidFill>
          </p:spPr>
          <p:txBody>
            <a:bodyPr wrap="square" lIns="0" tIns="0" rIns="0" bIns="0" rtlCol="0" anchor="t"/>
            <a:lstStyle/>
            <a:p>
              <a:endParaRPr lang="en-US" dirty="0">
                <a:latin typeface="Times New Roman"/>
                <a:cs typeface="Times New Roman"/>
              </a:endParaRPr>
            </a:p>
          </p:txBody>
        </p:sp>
        <p:sp>
          <p:nvSpPr>
            <p:cNvPr id="19" name="object 19"/>
            <p:cNvSpPr/>
            <p:nvPr/>
          </p:nvSpPr>
          <p:spPr>
            <a:xfrm>
              <a:off x="1885613" y="1028702"/>
              <a:ext cx="547370" cy="628650"/>
            </a:xfrm>
            <a:custGeom>
              <a:avLst/>
              <a:gdLst/>
              <a:ahLst/>
              <a:cxnLst/>
              <a:rect l="l" t="t" r="r" b="b"/>
              <a:pathLst>
                <a:path w="547369" h="628650">
                  <a:moveTo>
                    <a:pt x="456203" y="628649"/>
                  </a:moveTo>
                  <a:lnTo>
                    <a:pt x="273470" y="628649"/>
                  </a:lnTo>
                  <a:lnTo>
                    <a:pt x="182329" y="470365"/>
                  </a:lnTo>
                  <a:lnTo>
                    <a:pt x="182607" y="469898"/>
                  </a:lnTo>
                  <a:lnTo>
                    <a:pt x="91396" y="311395"/>
                  </a:lnTo>
                  <a:lnTo>
                    <a:pt x="0" y="152759"/>
                  </a:lnTo>
                  <a:lnTo>
                    <a:pt x="87959" y="0"/>
                  </a:lnTo>
                  <a:lnTo>
                    <a:pt x="277056" y="0"/>
                  </a:lnTo>
                  <a:lnTo>
                    <a:pt x="328993" y="90205"/>
                  </a:lnTo>
                  <a:lnTo>
                    <a:pt x="329481" y="90205"/>
                  </a:lnTo>
                  <a:lnTo>
                    <a:pt x="485538" y="362222"/>
                  </a:lnTo>
                  <a:lnTo>
                    <a:pt x="485286" y="362368"/>
                  </a:lnTo>
                  <a:lnTo>
                    <a:pt x="547332" y="470365"/>
                  </a:lnTo>
                  <a:lnTo>
                    <a:pt x="456203" y="628649"/>
                  </a:lnTo>
                  <a:close/>
                </a:path>
                <a:path w="547369" h="628650">
                  <a:moveTo>
                    <a:pt x="329481" y="90205"/>
                  </a:moveTo>
                  <a:lnTo>
                    <a:pt x="328993" y="90205"/>
                  </a:lnTo>
                  <a:lnTo>
                    <a:pt x="329351" y="89979"/>
                  </a:lnTo>
                  <a:lnTo>
                    <a:pt x="329481" y="9020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0" y="7154436"/>
            <a:ext cx="6057900" cy="3133090"/>
            <a:chOff x="0" y="7154436"/>
            <a:chExt cx="6057900" cy="3133090"/>
          </a:xfrm>
        </p:grpSpPr>
        <p:sp>
          <p:nvSpPr>
            <p:cNvPr id="9" name="object 9"/>
            <p:cNvSpPr/>
            <p:nvPr/>
          </p:nvSpPr>
          <p:spPr>
            <a:xfrm>
              <a:off x="3779870" y="9520982"/>
              <a:ext cx="2277745" cy="766445"/>
            </a:xfrm>
            <a:custGeom>
              <a:avLst/>
              <a:gdLst/>
              <a:ahLst/>
              <a:cxnLst/>
              <a:rect l="l" t="t" r="r" b="b"/>
              <a:pathLst>
                <a:path w="2277745" h="766445">
                  <a:moveTo>
                    <a:pt x="0" y="766017"/>
                  </a:moveTo>
                  <a:lnTo>
                    <a:pt x="2277718" y="766017"/>
                  </a:lnTo>
                  <a:lnTo>
                    <a:pt x="1835634" y="0"/>
                  </a:lnTo>
                  <a:lnTo>
                    <a:pt x="442019" y="0"/>
                  </a:lnTo>
                  <a:lnTo>
                    <a:pt x="0" y="766017"/>
                  </a:lnTo>
                  <a:close/>
                </a:path>
              </a:pathLst>
            </a:custGeom>
            <a:solidFill>
              <a:srgbClr val="86C7EC"/>
            </a:solidFill>
          </p:spPr>
          <p:txBody>
            <a:bodyPr wrap="square" lIns="0" tIns="0" rIns="0" bIns="0" rtlCol="0" anchor="t"/>
            <a:lstStyle/>
            <a:p>
              <a:endParaRPr lang="en-US" dirty="0">
                <a:latin typeface="Times New Roman"/>
                <a:cs typeface="Times New Roman"/>
              </a:endParaRPr>
            </a:p>
          </p:txBody>
        </p:sp>
        <p:sp>
          <p:nvSpPr>
            <p:cNvPr id="10" name="object 10"/>
            <p:cNvSpPr/>
            <p:nvPr/>
          </p:nvSpPr>
          <p:spPr>
            <a:xfrm>
              <a:off x="991710" y="7154436"/>
              <a:ext cx="3928745" cy="3133090"/>
            </a:xfrm>
            <a:custGeom>
              <a:avLst/>
              <a:gdLst/>
              <a:ahLst/>
              <a:cxnLst/>
              <a:rect l="l" t="t" r="r" b="b"/>
              <a:pathLst>
                <a:path w="3928745" h="3133090">
                  <a:moveTo>
                    <a:pt x="0" y="3132563"/>
                  </a:moveTo>
                  <a:lnTo>
                    <a:pt x="2788681" y="3132563"/>
                  </a:lnTo>
                  <a:lnTo>
                    <a:pt x="3458579" y="1971846"/>
                  </a:lnTo>
                  <a:lnTo>
                    <a:pt x="3928355" y="1159324"/>
                  </a:lnTo>
                  <a:lnTo>
                    <a:pt x="3257880" y="0"/>
                  </a:lnTo>
                  <a:lnTo>
                    <a:pt x="1808867" y="0"/>
                  </a:lnTo>
                  <a:lnTo>
                    <a:pt x="1380069" y="741501"/>
                  </a:lnTo>
                  <a:lnTo>
                    <a:pt x="1379750" y="741501"/>
                  </a:lnTo>
                  <a:lnTo>
                    <a:pt x="441329" y="2366545"/>
                  </a:lnTo>
                  <a:lnTo>
                    <a:pt x="440315" y="2366545"/>
                  </a:lnTo>
                  <a:lnTo>
                    <a:pt x="183428" y="2813068"/>
                  </a:lnTo>
                  <a:lnTo>
                    <a:pt x="183631" y="2813169"/>
                  </a:lnTo>
                  <a:lnTo>
                    <a:pt x="0" y="3132563"/>
                  </a:lnTo>
                  <a:close/>
                </a:path>
                <a:path w="3928745" h="3133090">
                  <a:moveTo>
                    <a:pt x="1379750" y="741501"/>
                  </a:moveTo>
                  <a:lnTo>
                    <a:pt x="1380069" y="741501"/>
                  </a:lnTo>
                  <a:lnTo>
                    <a:pt x="1379867" y="741299"/>
                  </a:lnTo>
                  <a:lnTo>
                    <a:pt x="1379750" y="741501"/>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1" name="object 11"/>
            <p:cNvSpPr/>
            <p:nvPr/>
          </p:nvSpPr>
          <p:spPr>
            <a:xfrm>
              <a:off x="0" y="7154436"/>
              <a:ext cx="2130425" cy="3133090"/>
            </a:xfrm>
            <a:custGeom>
              <a:avLst/>
              <a:gdLst/>
              <a:ahLst/>
              <a:cxnLst/>
              <a:rect l="l" t="t" r="r" b="b"/>
              <a:pathLst>
                <a:path w="2130425" h="3133090">
                  <a:moveTo>
                    <a:pt x="0" y="3132563"/>
                  </a:moveTo>
                  <a:lnTo>
                    <a:pt x="988878" y="3132563"/>
                  </a:lnTo>
                  <a:lnTo>
                    <a:pt x="1431619" y="2366545"/>
                  </a:lnTo>
                  <a:lnTo>
                    <a:pt x="1432025" y="2366545"/>
                  </a:lnTo>
                  <a:lnTo>
                    <a:pt x="2130201" y="1159324"/>
                  </a:lnTo>
                  <a:lnTo>
                    <a:pt x="1459726" y="0"/>
                  </a:lnTo>
                  <a:lnTo>
                    <a:pt x="10712" y="0"/>
                  </a:lnTo>
                  <a:lnTo>
                    <a:pt x="0" y="18523"/>
                  </a:lnTo>
                  <a:lnTo>
                    <a:pt x="0" y="3132563"/>
                  </a:lnTo>
                  <a:close/>
                </a:path>
              </a:pathLst>
            </a:custGeom>
            <a:solidFill>
              <a:srgbClr val="1736B1"/>
            </a:solidFill>
          </p:spPr>
          <p:txBody>
            <a:bodyPr wrap="square" lIns="0" tIns="0" rIns="0" bIns="0" rtlCol="0" anchor="t"/>
            <a:lstStyle/>
            <a:p>
              <a:endParaRPr lang="en-US" dirty="0">
                <a:latin typeface="Times New Roman"/>
                <a:cs typeface="Times New Roman"/>
              </a:endParaRPr>
            </a:p>
          </p:txBody>
        </p:sp>
      </p:grpSp>
      <p:sp>
        <p:nvSpPr>
          <p:cNvPr id="13" name="Text Box 12"/>
          <p:cNvSpPr txBox="1"/>
          <p:nvPr/>
        </p:nvSpPr>
        <p:spPr>
          <a:xfrm>
            <a:off x="5893583" y="3924300"/>
            <a:ext cx="9181660" cy="1388201"/>
          </a:xfrm>
          <a:prstGeom prst="rect">
            <a:avLst/>
          </a:prstGeom>
          <a:noFill/>
        </p:spPr>
        <p:txBody>
          <a:bodyPr wrap="square" lIns="91440" tIns="45720" rIns="91440" bIns="45720" rtlCol="0" anchor="t">
            <a:spAutoFit/>
          </a:bodyPr>
          <a:lstStyle/>
          <a:p>
            <a:pPr marL="12700" marR="2195830" algn="ctr">
              <a:lnSpc>
                <a:spcPts val="10950"/>
              </a:lnSpc>
              <a:spcBef>
                <a:spcPts val="1340"/>
              </a:spcBef>
            </a:pPr>
            <a:r>
              <a:rPr lang="en-IN" sz="6000" b="1" spc="530" dirty="0">
                <a:solidFill>
                  <a:srgbClr val="1736B1"/>
                </a:solidFill>
                <a:latin typeface="Times New Roman"/>
                <a:cs typeface="Times New Roman"/>
              </a:rPr>
              <a:t>QUESTIONS </a:t>
            </a:r>
            <a:r>
              <a:rPr lang="en-IN" sz="7200" b="1" spc="530" dirty="0">
                <a:solidFill>
                  <a:srgbClr val="1736B1"/>
                </a:solidFill>
                <a:latin typeface="Times New Roman"/>
                <a:cs typeface="Times New Roman"/>
              </a:rPr>
              <a:t>?</a:t>
            </a:r>
            <a:endParaRPr lang="en-US" sz="72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0" y="7154436"/>
            <a:ext cx="6057900" cy="3133090"/>
            <a:chOff x="0" y="7154436"/>
            <a:chExt cx="6057900" cy="3133090"/>
          </a:xfrm>
        </p:grpSpPr>
        <p:sp>
          <p:nvSpPr>
            <p:cNvPr id="9" name="object 9"/>
            <p:cNvSpPr/>
            <p:nvPr/>
          </p:nvSpPr>
          <p:spPr>
            <a:xfrm>
              <a:off x="3779870" y="9520982"/>
              <a:ext cx="2277745" cy="766445"/>
            </a:xfrm>
            <a:custGeom>
              <a:avLst/>
              <a:gdLst/>
              <a:ahLst/>
              <a:cxnLst/>
              <a:rect l="l" t="t" r="r" b="b"/>
              <a:pathLst>
                <a:path w="2277745" h="766445">
                  <a:moveTo>
                    <a:pt x="0" y="766017"/>
                  </a:moveTo>
                  <a:lnTo>
                    <a:pt x="2277718" y="766017"/>
                  </a:lnTo>
                  <a:lnTo>
                    <a:pt x="1835634" y="0"/>
                  </a:lnTo>
                  <a:lnTo>
                    <a:pt x="442019" y="0"/>
                  </a:lnTo>
                  <a:lnTo>
                    <a:pt x="0" y="766017"/>
                  </a:lnTo>
                  <a:close/>
                </a:path>
              </a:pathLst>
            </a:custGeom>
            <a:solidFill>
              <a:srgbClr val="86C7EC"/>
            </a:solidFill>
          </p:spPr>
          <p:txBody>
            <a:bodyPr wrap="square" lIns="0" tIns="0" rIns="0" bIns="0" rtlCol="0" anchor="t"/>
            <a:lstStyle/>
            <a:p>
              <a:endParaRPr lang="en-US" dirty="0">
                <a:latin typeface="Times New Roman"/>
                <a:cs typeface="Times New Roman"/>
              </a:endParaRPr>
            </a:p>
          </p:txBody>
        </p:sp>
        <p:sp>
          <p:nvSpPr>
            <p:cNvPr id="10" name="object 10"/>
            <p:cNvSpPr/>
            <p:nvPr/>
          </p:nvSpPr>
          <p:spPr>
            <a:xfrm>
              <a:off x="991710" y="7154436"/>
              <a:ext cx="3928745" cy="3133090"/>
            </a:xfrm>
            <a:custGeom>
              <a:avLst/>
              <a:gdLst/>
              <a:ahLst/>
              <a:cxnLst/>
              <a:rect l="l" t="t" r="r" b="b"/>
              <a:pathLst>
                <a:path w="3928745" h="3133090">
                  <a:moveTo>
                    <a:pt x="0" y="3132563"/>
                  </a:moveTo>
                  <a:lnTo>
                    <a:pt x="2788681" y="3132563"/>
                  </a:lnTo>
                  <a:lnTo>
                    <a:pt x="3458579" y="1971846"/>
                  </a:lnTo>
                  <a:lnTo>
                    <a:pt x="3928355" y="1159324"/>
                  </a:lnTo>
                  <a:lnTo>
                    <a:pt x="3257880" y="0"/>
                  </a:lnTo>
                  <a:lnTo>
                    <a:pt x="1808867" y="0"/>
                  </a:lnTo>
                  <a:lnTo>
                    <a:pt x="1380069" y="741501"/>
                  </a:lnTo>
                  <a:lnTo>
                    <a:pt x="1379750" y="741501"/>
                  </a:lnTo>
                  <a:lnTo>
                    <a:pt x="441329" y="2366545"/>
                  </a:lnTo>
                  <a:lnTo>
                    <a:pt x="440315" y="2366545"/>
                  </a:lnTo>
                  <a:lnTo>
                    <a:pt x="183428" y="2813068"/>
                  </a:lnTo>
                  <a:lnTo>
                    <a:pt x="183631" y="2813169"/>
                  </a:lnTo>
                  <a:lnTo>
                    <a:pt x="0" y="3132563"/>
                  </a:lnTo>
                  <a:close/>
                </a:path>
                <a:path w="3928745" h="3133090">
                  <a:moveTo>
                    <a:pt x="1379750" y="741501"/>
                  </a:moveTo>
                  <a:lnTo>
                    <a:pt x="1380069" y="741501"/>
                  </a:lnTo>
                  <a:lnTo>
                    <a:pt x="1379867" y="741299"/>
                  </a:lnTo>
                  <a:lnTo>
                    <a:pt x="1379750" y="741501"/>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1" name="object 11"/>
            <p:cNvSpPr/>
            <p:nvPr/>
          </p:nvSpPr>
          <p:spPr>
            <a:xfrm>
              <a:off x="0" y="7154436"/>
              <a:ext cx="2130425" cy="3133090"/>
            </a:xfrm>
            <a:custGeom>
              <a:avLst/>
              <a:gdLst/>
              <a:ahLst/>
              <a:cxnLst/>
              <a:rect l="l" t="t" r="r" b="b"/>
              <a:pathLst>
                <a:path w="2130425" h="3133090">
                  <a:moveTo>
                    <a:pt x="0" y="3132563"/>
                  </a:moveTo>
                  <a:lnTo>
                    <a:pt x="988878" y="3132563"/>
                  </a:lnTo>
                  <a:lnTo>
                    <a:pt x="1431619" y="2366545"/>
                  </a:lnTo>
                  <a:lnTo>
                    <a:pt x="1432025" y="2366545"/>
                  </a:lnTo>
                  <a:lnTo>
                    <a:pt x="2130201" y="1159324"/>
                  </a:lnTo>
                  <a:lnTo>
                    <a:pt x="1459726" y="0"/>
                  </a:lnTo>
                  <a:lnTo>
                    <a:pt x="10712" y="0"/>
                  </a:lnTo>
                  <a:lnTo>
                    <a:pt x="0" y="18523"/>
                  </a:lnTo>
                  <a:lnTo>
                    <a:pt x="0" y="3132563"/>
                  </a:lnTo>
                  <a:close/>
                </a:path>
              </a:pathLst>
            </a:custGeom>
            <a:solidFill>
              <a:srgbClr val="1736B1"/>
            </a:solidFill>
          </p:spPr>
          <p:txBody>
            <a:bodyPr wrap="square" lIns="0" tIns="0" rIns="0" bIns="0" rtlCol="0" anchor="t"/>
            <a:lstStyle/>
            <a:p>
              <a:endParaRPr lang="en-US" dirty="0">
                <a:latin typeface="Times New Roman"/>
                <a:cs typeface="Times New Roman"/>
              </a:endParaRPr>
            </a:p>
          </p:txBody>
        </p:sp>
      </p:grpSp>
      <p:sp>
        <p:nvSpPr>
          <p:cNvPr id="13" name="Text Box 12"/>
          <p:cNvSpPr txBox="1"/>
          <p:nvPr/>
        </p:nvSpPr>
        <p:spPr>
          <a:xfrm>
            <a:off x="5284491" y="3893127"/>
            <a:ext cx="7721986" cy="1330685"/>
          </a:xfrm>
          <a:prstGeom prst="rect">
            <a:avLst/>
          </a:prstGeom>
          <a:noFill/>
        </p:spPr>
        <p:txBody>
          <a:bodyPr wrap="none" lIns="91440" tIns="45720" rIns="91440" bIns="45720" rtlCol="0" anchor="t">
            <a:spAutoFit/>
          </a:bodyPr>
          <a:lstStyle/>
          <a:p>
            <a:pPr marL="12700" marR="2195830" algn="ctr">
              <a:lnSpc>
                <a:spcPts val="10950"/>
              </a:lnSpc>
              <a:spcBef>
                <a:spcPts val="1340"/>
              </a:spcBef>
            </a:pPr>
            <a:r>
              <a:rPr lang="en-IN" sz="6000" b="1" spc="530" dirty="0">
                <a:solidFill>
                  <a:srgbClr val="1736B1"/>
                </a:solidFill>
                <a:latin typeface="Times New Roman"/>
                <a:cs typeface="Trebuchet MS" panose="020B0603020202020204"/>
                <a:sym typeface="+mn-ea"/>
              </a:rPr>
              <a:t>THANK YOU</a:t>
            </a:r>
            <a:endParaRPr lang="en-US" sz="6000" dirty="0">
              <a:latin typeface="Times New Roman"/>
              <a:cs typeface="Times New Roman"/>
            </a:endParaRPr>
          </a:p>
        </p:txBody>
      </p:sp>
    </p:spTree>
    <p:extLst>
      <p:ext uri="{BB962C8B-B14F-4D97-AF65-F5344CB8AC3E}">
        <p14:creationId xmlns:p14="http://schemas.microsoft.com/office/powerpoint/2010/main" val="1674707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66800" y="266700"/>
            <a:ext cx="16340455" cy="936154"/>
          </a:xfrm>
          <a:prstGeom prst="rect">
            <a:avLst/>
          </a:prstGeom>
        </p:spPr>
        <p:txBody>
          <a:bodyPr vert="horz" wrap="square" lIns="0" tIns="12700" rIns="0" bIns="0" rtlCol="0" anchor="t">
            <a:spAutoFit/>
          </a:bodyPr>
          <a:lstStyle/>
          <a:p>
            <a:pPr marL="12700">
              <a:lnSpc>
                <a:spcPct val="100000"/>
              </a:lnSpc>
              <a:spcBef>
                <a:spcPts val="100"/>
              </a:spcBef>
            </a:pPr>
            <a:r>
              <a:rPr lang="en-US" sz="6000" spc="-40">
                <a:latin typeface="Times New Roman"/>
              </a:rPr>
              <a:t>Contents</a:t>
            </a:r>
            <a:endParaRPr lang="en-US" sz="6000" spc="-40">
              <a:latin typeface="Times New Roman"/>
              <a:cs typeface="Trebuchet MS" panose="020B0603020202020204"/>
            </a:endParaRPr>
          </a:p>
        </p:txBody>
      </p:sp>
      <p:sp>
        <p:nvSpPr>
          <p:cNvPr id="3" name="Text Box 2"/>
          <p:cNvSpPr txBox="1"/>
          <p:nvPr/>
        </p:nvSpPr>
        <p:spPr>
          <a:xfrm>
            <a:off x="2438400" y="1970405"/>
            <a:ext cx="3819410" cy="6555641"/>
          </a:xfrm>
          <a:prstGeom prst="rect">
            <a:avLst/>
          </a:prstGeom>
          <a:noFill/>
        </p:spPr>
        <p:txBody>
          <a:bodyPr wrap="square" lIns="91440" tIns="45720" rIns="91440" bIns="45720" rtlCol="0" anchor="t">
            <a:spAutoFit/>
          </a:bodyPr>
          <a:lstStyle/>
          <a:p>
            <a:r>
              <a:rPr lang="en-US" altLang="en-IN" sz="2800" b="1" spc="20" dirty="0">
                <a:solidFill>
                  <a:srgbClr val="000000"/>
                </a:solidFill>
                <a:latin typeface="Times New Roman"/>
                <a:cs typeface="Times New Roman"/>
                <a:sym typeface="+mn-ea"/>
              </a:rPr>
              <a:t>Problem Description</a:t>
            </a:r>
            <a:endParaRPr lang="en-US" altLang="en-IN" sz="2800" b="1" spc="20" dirty="0">
              <a:solidFill>
                <a:srgbClr val="000000"/>
              </a:solidFill>
              <a:latin typeface="Times New Roman"/>
              <a:cs typeface="Times New Roman"/>
            </a:endParaRPr>
          </a:p>
          <a:p>
            <a:endParaRPr lang="en-US" altLang="en-IN" sz="2800" b="1" spc="20" dirty="0">
              <a:solidFill>
                <a:srgbClr val="000000"/>
              </a:solidFill>
              <a:latin typeface="Times New Roman" panose="02020603050405020304" charset="0"/>
              <a:cs typeface="Times New Roman" panose="02020603050405020304" charset="0"/>
            </a:endParaRPr>
          </a:p>
          <a:p>
            <a:r>
              <a:rPr lang="en-US" altLang="en-IN" sz="2800" b="1" spc="20" dirty="0">
                <a:solidFill>
                  <a:srgbClr val="000000"/>
                </a:solidFill>
                <a:latin typeface="Times New Roman"/>
                <a:cs typeface="Times New Roman"/>
                <a:sym typeface="+mn-ea"/>
              </a:rPr>
              <a:t>Global Landscape</a:t>
            </a:r>
            <a:endParaRPr lang="en-US" altLang="en-IN" sz="2800" b="1" spc="20" dirty="0">
              <a:solidFill>
                <a:srgbClr val="000000"/>
              </a:solidFill>
              <a:latin typeface="Times New Roman"/>
              <a:cs typeface="Times New Roman"/>
            </a:endParaRPr>
          </a:p>
          <a:p>
            <a:endParaRPr lang="en-US" altLang="en-IN" sz="2800" b="1" spc="20" dirty="0">
              <a:solidFill>
                <a:srgbClr val="000000"/>
              </a:solidFill>
              <a:latin typeface="Times New Roman" panose="02020603050405020304" charset="0"/>
              <a:cs typeface="Times New Roman" panose="02020603050405020304" charset="0"/>
            </a:endParaRPr>
          </a:p>
          <a:p>
            <a:r>
              <a:rPr lang="en-US" altLang="en-IN" sz="2800" b="1" spc="20" dirty="0">
                <a:solidFill>
                  <a:srgbClr val="000000"/>
                </a:solidFill>
                <a:latin typeface="Times New Roman"/>
                <a:cs typeface="Times New Roman"/>
                <a:sym typeface="+mn-ea"/>
              </a:rPr>
              <a:t>Proposed Solution</a:t>
            </a:r>
            <a:endParaRPr lang="en-US" altLang="en-IN" sz="2800" b="1" spc="20" dirty="0">
              <a:solidFill>
                <a:srgbClr val="000000"/>
              </a:solidFill>
              <a:latin typeface="Times New Roman"/>
              <a:cs typeface="Times New Roman"/>
            </a:endParaRPr>
          </a:p>
          <a:p>
            <a:endParaRPr lang="en-US" altLang="en-IN" sz="2800" b="1" spc="20" dirty="0">
              <a:solidFill>
                <a:srgbClr val="000000"/>
              </a:solidFill>
              <a:latin typeface="Times New Roman" panose="02020603050405020304" charset="0"/>
              <a:cs typeface="Times New Roman" panose="02020603050405020304" charset="0"/>
            </a:endParaRPr>
          </a:p>
          <a:p>
            <a:r>
              <a:rPr lang="en-US" altLang="en-IN" sz="2800" b="1" spc="20" dirty="0">
                <a:solidFill>
                  <a:srgbClr val="000000"/>
                </a:solidFill>
                <a:latin typeface="Times New Roman"/>
                <a:cs typeface="Times New Roman"/>
                <a:sym typeface="+mn-ea"/>
              </a:rPr>
              <a:t>Technical Stack </a:t>
            </a:r>
            <a:endParaRPr lang="en-US" altLang="en-IN" sz="2800" b="1" spc="20" dirty="0">
              <a:solidFill>
                <a:srgbClr val="000000"/>
              </a:solidFill>
              <a:latin typeface="Times New Roman" panose="02020603050405020304" charset="0"/>
              <a:cs typeface="Times New Roman" panose="02020603050405020304" charset="0"/>
            </a:endParaRPr>
          </a:p>
          <a:p>
            <a:endParaRPr lang="en-US" altLang="en-IN" sz="2800" b="1" spc="20" dirty="0">
              <a:solidFill>
                <a:srgbClr val="000000"/>
              </a:solidFill>
              <a:latin typeface="Times New Roman" panose="02020603050405020304" charset="0"/>
              <a:cs typeface="Times New Roman" panose="02020603050405020304" charset="0"/>
            </a:endParaRPr>
          </a:p>
          <a:p>
            <a:r>
              <a:rPr lang="en-US" altLang="en-IN" sz="2800" b="1" spc="20" dirty="0">
                <a:solidFill>
                  <a:srgbClr val="000000"/>
                </a:solidFill>
                <a:latin typeface="Times New Roman"/>
                <a:cs typeface="Times New Roman"/>
                <a:sym typeface="+mn-ea"/>
              </a:rPr>
              <a:t>Framework</a:t>
            </a:r>
            <a:endParaRPr lang="en-US" altLang="en-IN" sz="2800" b="1" spc="20" dirty="0">
              <a:solidFill>
                <a:srgbClr val="000000"/>
              </a:solidFill>
              <a:latin typeface="Times New Roman"/>
              <a:cs typeface="Times New Roman"/>
            </a:endParaRPr>
          </a:p>
          <a:p>
            <a:endParaRPr lang="en-US" altLang="en-IN" sz="2800" b="1" spc="20" dirty="0">
              <a:solidFill>
                <a:srgbClr val="000000"/>
              </a:solidFill>
              <a:latin typeface="Times New Roman" panose="02020603050405020304" charset="0"/>
              <a:cs typeface="Times New Roman" panose="02020603050405020304" charset="0"/>
            </a:endParaRPr>
          </a:p>
          <a:p>
            <a:r>
              <a:rPr lang="en-US" altLang="en-IN" sz="2800" b="1" spc="20" dirty="0">
                <a:solidFill>
                  <a:srgbClr val="000000"/>
                </a:solidFill>
                <a:latin typeface="Times New Roman"/>
                <a:cs typeface="Times New Roman"/>
                <a:sym typeface="+mn-ea"/>
              </a:rPr>
              <a:t>Workflow</a:t>
            </a:r>
            <a:endParaRPr lang="en-US" altLang="en-IN" sz="2800" b="1" spc="20" dirty="0">
              <a:solidFill>
                <a:srgbClr val="000000"/>
              </a:solidFill>
              <a:latin typeface="Times New Roman"/>
              <a:cs typeface="Times New Roman"/>
            </a:endParaRPr>
          </a:p>
          <a:p>
            <a:endParaRPr lang="en-US" altLang="en-IN" sz="2800" b="1" spc="20" dirty="0">
              <a:solidFill>
                <a:srgbClr val="000000"/>
              </a:solidFill>
              <a:latin typeface="Times New Roman" panose="02020603050405020304" charset="0"/>
              <a:cs typeface="Times New Roman" panose="02020603050405020304" charset="0"/>
            </a:endParaRPr>
          </a:p>
          <a:p>
            <a:r>
              <a:rPr lang="en-US" altLang="en-IN" sz="2800" b="1" spc="20" dirty="0">
                <a:solidFill>
                  <a:srgbClr val="000000"/>
                </a:solidFill>
                <a:latin typeface="Times New Roman"/>
                <a:cs typeface="Times New Roman"/>
                <a:sym typeface="+mn-ea"/>
              </a:rPr>
              <a:t>Product / Modules</a:t>
            </a:r>
            <a:endParaRPr lang="en-US" altLang="en-IN" sz="2800" b="1" spc="20" dirty="0">
              <a:solidFill>
                <a:srgbClr val="000000"/>
              </a:solidFill>
              <a:latin typeface="Times New Roman"/>
              <a:cs typeface="Times New Roman"/>
            </a:endParaRPr>
          </a:p>
          <a:p>
            <a:endParaRPr lang="en-US" altLang="en-IN" sz="2800" b="1" spc="20" dirty="0">
              <a:solidFill>
                <a:srgbClr val="000000"/>
              </a:solidFill>
              <a:latin typeface="Times New Roman" panose="02020603050405020304" charset="0"/>
              <a:cs typeface="Times New Roman" panose="02020603050405020304" charset="0"/>
            </a:endParaRPr>
          </a:p>
          <a:p>
            <a:r>
              <a:rPr lang="en-US" altLang="en-IN" sz="2800" b="1" spc="20" dirty="0">
                <a:solidFill>
                  <a:srgbClr val="000000"/>
                </a:solidFill>
                <a:latin typeface="Times New Roman"/>
                <a:cs typeface="Times New Roman"/>
                <a:sym typeface="+mn-ea"/>
              </a:rPr>
              <a:t>Demonstration</a:t>
            </a:r>
            <a:endParaRPr lang="en-US" altLang="en-IN" sz="2800" b="1" spc="20" dirty="0">
              <a:solidFill>
                <a:srgbClr val="000000"/>
              </a:solidFill>
              <a:latin typeface="Times New Roman"/>
              <a:cs typeface="Times New Roman"/>
            </a:endParaRPr>
          </a:p>
        </p:txBody>
      </p:sp>
      <p:grpSp>
        <p:nvGrpSpPr>
          <p:cNvPr id="8" name="object 3"/>
          <p:cNvGrpSpPr/>
          <p:nvPr/>
        </p:nvGrpSpPr>
        <p:grpSpPr>
          <a:xfrm>
            <a:off x="11509874" y="1"/>
            <a:ext cx="6778625" cy="10287000"/>
            <a:chOff x="11509874" y="1"/>
            <a:chExt cx="6778625" cy="10287000"/>
          </a:xfrm>
        </p:grpSpPr>
        <p:sp>
          <p:nvSpPr>
            <p:cNvPr id="28" name="object 4"/>
            <p:cNvSpPr/>
            <p:nvPr/>
          </p:nvSpPr>
          <p:spPr>
            <a:xfrm>
              <a:off x="11509874" y="7759003"/>
              <a:ext cx="3090545" cy="2528570"/>
            </a:xfrm>
            <a:custGeom>
              <a:avLst/>
              <a:gdLst/>
              <a:ahLst/>
              <a:cxnLst/>
              <a:rect l="l" t="t" r="r" b="b"/>
              <a:pathLst>
                <a:path w="3090544" h="2528570">
                  <a:moveTo>
                    <a:pt x="2403559" y="2527996"/>
                  </a:moveTo>
                  <a:lnTo>
                    <a:pt x="686997" y="2527996"/>
                  </a:lnTo>
                  <a:lnTo>
                    <a:pt x="0" y="1340102"/>
                  </a:lnTo>
                  <a:lnTo>
                    <a:pt x="773400" y="0"/>
                  </a:lnTo>
                  <a:lnTo>
                    <a:pt x="2317169" y="0"/>
                  </a:lnTo>
                  <a:lnTo>
                    <a:pt x="3090457" y="1340102"/>
                  </a:lnTo>
                  <a:lnTo>
                    <a:pt x="2403559" y="2527996"/>
                  </a:lnTo>
                  <a:close/>
                </a:path>
              </a:pathLst>
            </a:custGeom>
            <a:solidFill>
              <a:srgbClr val="86C7EC"/>
            </a:solidFill>
          </p:spPr>
          <p:txBody>
            <a:bodyPr wrap="square" lIns="0" tIns="0" rIns="0" bIns="0" rtlCol="0"/>
            <a:lstStyle/>
            <a:p>
              <a:endParaRPr/>
            </a:p>
          </p:txBody>
        </p:sp>
        <p:sp>
          <p:nvSpPr>
            <p:cNvPr id="29" name="object 5"/>
            <p:cNvSpPr/>
            <p:nvPr/>
          </p:nvSpPr>
          <p:spPr>
            <a:xfrm>
              <a:off x="13053643" y="5137474"/>
              <a:ext cx="4634230" cy="5149850"/>
            </a:xfrm>
            <a:custGeom>
              <a:avLst/>
              <a:gdLst/>
              <a:ahLst/>
              <a:cxnLst/>
              <a:rect l="l" t="t" r="r" b="b"/>
              <a:pathLst>
                <a:path w="4634230" h="5149850">
                  <a:moveTo>
                    <a:pt x="3949922" y="5149525"/>
                  </a:moveTo>
                  <a:lnTo>
                    <a:pt x="2231076" y="5149525"/>
                  </a:lnTo>
                  <a:lnTo>
                    <a:pt x="1058206" y="3116161"/>
                  </a:lnTo>
                  <a:lnTo>
                    <a:pt x="520391" y="2184302"/>
                  </a:lnTo>
                  <a:lnTo>
                    <a:pt x="0" y="1284235"/>
                  </a:lnTo>
                  <a:lnTo>
                    <a:pt x="742715" y="0"/>
                  </a:lnTo>
                  <a:lnTo>
                    <a:pt x="2347852" y="0"/>
                  </a:lnTo>
                  <a:lnTo>
                    <a:pt x="2822850" y="821394"/>
                  </a:lnTo>
                  <a:lnTo>
                    <a:pt x="2823204" y="821394"/>
                  </a:lnTo>
                  <a:lnTo>
                    <a:pt x="3862735" y="2621528"/>
                  </a:lnTo>
                  <a:lnTo>
                    <a:pt x="3863858" y="2621528"/>
                  </a:lnTo>
                  <a:lnTo>
                    <a:pt x="4148422" y="3116161"/>
                  </a:lnTo>
                  <a:lnTo>
                    <a:pt x="4148198" y="3116273"/>
                  </a:lnTo>
                  <a:lnTo>
                    <a:pt x="4634226" y="3961631"/>
                  </a:lnTo>
                  <a:lnTo>
                    <a:pt x="3949922" y="5149525"/>
                  </a:lnTo>
                  <a:close/>
                </a:path>
                <a:path w="4634230" h="5149850">
                  <a:moveTo>
                    <a:pt x="2823204" y="821394"/>
                  </a:moveTo>
                  <a:lnTo>
                    <a:pt x="2822850" y="821394"/>
                  </a:lnTo>
                  <a:lnTo>
                    <a:pt x="2823074" y="821170"/>
                  </a:lnTo>
                  <a:lnTo>
                    <a:pt x="2823204" y="821394"/>
                  </a:lnTo>
                  <a:close/>
                </a:path>
              </a:pathLst>
            </a:custGeom>
            <a:solidFill>
              <a:srgbClr val="A066CB"/>
            </a:solidFill>
          </p:spPr>
          <p:txBody>
            <a:bodyPr wrap="square" lIns="0" tIns="0" rIns="0" bIns="0" rtlCol="0"/>
            <a:lstStyle/>
            <a:p>
              <a:endParaRPr/>
            </a:p>
          </p:txBody>
        </p:sp>
        <p:sp>
          <p:nvSpPr>
            <p:cNvPr id="30" name="object 6"/>
            <p:cNvSpPr/>
            <p:nvPr/>
          </p:nvSpPr>
          <p:spPr>
            <a:xfrm>
              <a:off x="16144101" y="5137474"/>
              <a:ext cx="2144395" cy="4999355"/>
            </a:xfrm>
            <a:custGeom>
              <a:avLst/>
              <a:gdLst/>
              <a:ahLst/>
              <a:cxnLst/>
              <a:rect l="l" t="t" r="r" b="b"/>
              <a:pathLst>
                <a:path w="2144394" h="4999355">
                  <a:moveTo>
                    <a:pt x="2143898" y="4999320"/>
                  </a:moveTo>
                  <a:lnTo>
                    <a:pt x="1543769" y="3961631"/>
                  </a:lnTo>
                  <a:lnTo>
                    <a:pt x="1546127" y="3957699"/>
                  </a:lnTo>
                  <a:lnTo>
                    <a:pt x="773849" y="2621528"/>
                  </a:lnTo>
                  <a:lnTo>
                    <a:pt x="773400" y="2621528"/>
                  </a:lnTo>
                  <a:lnTo>
                    <a:pt x="0" y="1284235"/>
                  </a:lnTo>
                  <a:lnTo>
                    <a:pt x="742714" y="0"/>
                  </a:lnTo>
                  <a:lnTo>
                    <a:pt x="2143898" y="0"/>
                  </a:lnTo>
                  <a:lnTo>
                    <a:pt x="2143898" y="4999320"/>
                  </a:lnTo>
                  <a:close/>
                </a:path>
              </a:pathLst>
            </a:custGeom>
            <a:solidFill>
              <a:srgbClr val="095C78"/>
            </a:solidFill>
          </p:spPr>
          <p:txBody>
            <a:bodyPr wrap="square" lIns="0" tIns="0" rIns="0" bIns="0" rtlCol="0"/>
            <a:lstStyle/>
            <a:p>
              <a:endParaRPr/>
            </a:p>
          </p:txBody>
        </p:sp>
        <p:sp>
          <p:nvSpPr>
            <p:cNvPr id="31" name="object 7"/>
            <p:cNvSpPr/>
            <p:nvPr/>
          </p:nvSpPr>
          <p:spPr>
            <a:xfrm>
              <a:off x="13023826" y="2476892"/>
              <a:ext cx="3090545" cy="2677795"/>
            </a:xfrm>
            <a:custGeom>
              <a:avLst/>
              <a:gdLst/>
              <a:ahLst/>
              <a:cxnLst/>
              <a:rect l="l" t="t" r="r" b="b"/>
              <a:pathLst>
                <a:path w="3090544" h="2677795">
                  <a:moveTo>
                    <a:pt x="2317169" y="2677396"/>
                  </a:moveTo>
                  <a:lnTo>
                    <a:pt x="773400" y="2677396"/>
                  </a:lnTo>
                  <a:lnTo>
                    <a:pt x="0" y="1340102"/>
                  </a:lnTo>
                  <a:lnTo>
                    <a:pt x="773400" y="0"/>
                  </a:lnTo>
                  <a:lnTo>
                    <a:pt x="2317169" y="0"/>
                  </a:lnTo>
                  <a:lnTo>
                    <a:pt x="3090457" y="1340102"/>
                  </a:lnTo>
                  <a:lnTo>
                    <a:pt x="2317169" y="2677396"/>
                  </a:lnTo>
                  <a:close/>
                </a:path>
              </a:pathLst>
            </a:custGeom>
            <a:solidFill>
              <a:srgbClr val="86C7EC"/>
            </a:solidFill>
          </p:spPr>
          <p:txBody>
            <a:bodyPr wrap="square" lIns="0" tIns="0" rIns="0" bIns="0" rtlCol="0"/>
            <a:lstStyle/>
            <a:p>
              <a:endParaRPr/>
            </a:p>
          </p:txBody>
        </p:sp>
        <p:sp>
          <p:nvSpPr>
            <p:cNvPr id="32" name="object 8"/>
            <p:cNvSpPr/>
            <p:nvPr/>
          </p:nvSpPr>
          <p:spPr>
            <a:xfrm>
              <a:off x="14567595" y="1"/>
              <a:ext cx="3720465" cy="5152390"/>
            </a:xfrm>
            <a:custGeom>
              <a:avLst/>
              <a:gdLst/>
              <a:ahLst/>
              <a:cxnLst/>
              <a:rect l="l" t="t" r="r" b="b"/>
              <a:pathLst>
                <a:path w="3720465" h="5152390">
                  <a:moveTo>
                    <a:pt x="3720404" y="5152099"/>
                  </a:moveTo>
                  <a:lnTo>
                    <a:pt x="2315908" y="5152099"/>
                  </a:lnTo>
                  <a:lnTo>
                    <a:pt x="520391" y="2039665"/>
                  </a:lnTo>
                  <a:lnTo>
                    <a:pt x="0" y="1139598"/>
                  </a:lnTo>
                  <a:lnTo>
                    <a:pt x="659066" y="0"/>
                  </a:lnTo>
                  <a:lnTo>
                    <a:pt x="2431493" y="0"/>
                  </a:lnTo>
                  <a:lnTo>
                    <a:pt x="2822850" y="676757"/>
                  </a:lnTo>
                  <a:lnTo>
                    <a:pt x="2823204" y="676757"/>
                  </a:lnTo>
                  <a:lnTo>
                    <a:pt x="3720404" y="2230419"/>
                  </a:lnTo>
                  <a:lnTo>
                    <a:pt x="3720404" y="5152099"/>
                  </a:lnTo>
                  <a:close/>
                </a:path>
                <a:path w="3720465" h="5152390">
                  <a:moveTo>
                    <a:pt x="2823204" y="676757"/>
                  </a:moveTo>
                  <a:lnTo>
                    <a:pt x="2822850" y="676757"/>
                  </a:lnTo>
                  <a:lnTo>
                    <a:pt x="2823074" y="676533"/>
                  </a:lnTo>
                  <a:lnTo>
                    <a:pt x="2823204" y="676757"/>
                  </a:lnTo>
                  <a:close/>
                </a:path>
              </a:pathLst>
            </a:custGeom>
            <a:solidFill>
              <a:srgbClr val="A066CB"/>
            </a:solidFill>
          </p:spPr>
          <p:txBody>
            <a:bodyPr wrap="square" lIns="0" tIns="0" rIns="0" bIns="0" rtlCol="0"/>
            <a:lstStyle/>
            <a:p>
              <a:endParaRPr/>
            </a:p>
          </p:txBody>
        </p:sp>
        <p:sp>
          <p:nvSpPr>
            <p:cNvPr id="33" name="object 9"/>
            <p:cNvSpPr/>
            <p:nvPr/>
          </p:nvSpPr>
          <p:spPr>
            <a:xfrm>
              <a:off x="17658053" y="50353"/>
              <a:ext cx="630555" cy="2178685"/>
            </a:xfrm>
            <a:custGeom>
              <a:avLst/>
              <a:gdLst/>
              <a:ahLst/>
              <a:cxnLst/>
              <a:rect l="l" t="t" r="r" b="b"/>
              <a:pathLst>
                <a:path w="630555" h="2178685">
                  <a:moveTo>
                    <a:pt x="629946" y="2178491"/>
                  </a:moveTo>
                  <a:lnTo>
                    <a:pt x="0" y="1089245"/>
                  </a:lnTo>
                  <a:lnTo>
                    <a:pt x="629946" y="0"/>
                  </a:lnTo>
                  <a:lnTo>
                    <a:pt x="629946" y="2178491"/>
                  </a:lnTo>
                  <a:close/>
                </a:path>
              </a:pathLst>
            </a:custGeom>
            <a:solidFill>
              <a:srgbClr val="095C78"/>
            </a:solidFill>
          </p:spPr>
          <p:txBody>
            <a:bodyPr wrap="square" lIns="0" tIns="0" rIns="0" bIns="0" rtlCol="0"/>
            <a:lstStyle/>
            <a:p>
              <a:endParaRPr/>
            </a:p>
          </p:txBody>
        </p:sp>
      </p:grpSp>
      <p:grpSp>
        <p:nvGrpSpPr>
          <p:cNvPr id="12" name="Group 11">
            <a:extLst>
              <a:ext uri="{FF2B5EF4-FFF2-40B4-BE49-F238E27FC236}">
                <a16:creationId xmlns:a16="http://schemas.microsoft.com/office/drawing/2014/main" id="{61BA00B2-17F5-BE89-184F-0914442B118C}"/>
              </a:ext>
            </a:extLst>
          </p:cNvPr>
          <p:cNvGrpSpPr/>
          <p:nvPr/>
        </p:nvGrpSpPr>
        <p:grpSpPr>
          <a:xfrm>
            <a:off x="1195170" y="2092560"/>
            <a:ext cx="338687" cy="2804623"/>
            <a:chOff x="1195170" y="2092560"/>
            <a:chExt cx="338687" cy="2804623"/>
          </a:xfrm>
        </p:grpSpPr>
        <p:sp>
          <p:nvSpPr>
            <p:cNvPr id="9" name="object 5"/>
            <p:cNvSpPr/>
            <p:nvPr/>
          </p:nvSpPr>
          <p:spPr>
            <a:xfrm>
              <a:off x="1195171" y="2092560"/>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sp>
          <p:nvSpPr>
            <p:cNvPr id="2" name="object 5">
              <a:extLst>
                <a:ext uri="{FF2B5EF4-FFF2-40B4-BE49-F238E27FC236}">
                  <a16:creationId xmlns:a16="http://schemas.microsoft.com/office/drawing/2014/main" id="{3330C34E-F7E9-8F9C-B9B8-951B453D5441}"/>
                </a:ext>
              </a:extLst>
            </p:cNvPr>
            <p:cNvSpPr/>
            <p:nvPr/>
          </p:nvSpPr>
          <p:spPr>
            <a:xfrm>
              <a:off x="1195170" y="2944614"/>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sp>
          <p:nvSpPr>
            <p:cNvPr id="10" name="object 5">
              <a:extLst>
                <a:ext uri="{FF2B5EF4-FFF2-40B4-BE49-F238E27FC236}">
                  <a16:creationId xmlns:a16="http://schemas.microsoft.com/office/drawing/2014/main" id="{76F83FE7-3754-5AC6-2EB4-D0E2F1B0E369}"/>
                </a:ext>
              </a:extLst>
            </p:cNvPr>
            <p:cNvSpPr/>
            <p:nvPr/>
          </p:nvSpPr>
          <p:spPr>
            <a:xfrm>
              <a:off x="1195171" y="3786278"/>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sp>
          <p:nvSpPr>
            <p:cNvPr id="11" name="object 5">
              <a:extLst>
                <a:ext uri="{FF2B5EF4-FFF2-40B4-BE49-F238E27FC236}">
                  <a16:creationId xmlns:a16="http://schemas.microsoft.com/office/drawing/2014/main" id="{2C9AA5FF-8CB0-0142-5FF0-9A1945C30188}"/>
                </a:ext>
              </a:extLst>
            </p:cNvPr>
            <p:cNvSpPr/>
            <p:nvPr/>
          </p:nvSpPr>
          <p:spPr>
            <a:xfrm>
              <a:off x="1195171" y="4638333"/>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grpSp>
      <p:sp>
        <p:nvSpPr>
          <p:cNvPr id="6" name="object 5">
            <a:extLst>
              <a:ext uri="{FF2B5EF4-FFF2-40B4-BE49-F238E27FC236}">
                <a16:creationId xmlns:a16="http://schemas.microsoft.com/office/drawing/2014/main" id="{8687997A-3B09-8B8F-3014-001ACE2FD6CF}"/>
              </a:ext>
            </a:extLst>
          </p:cNvPr>
          <p:cNvSpPr/>
          <p:nvPr/>
        </p:nvSpPr>
        <p:spPr>
          <a:xfrm>
            <a:off x="1186836" y="5540827"/>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sp>
        <p:nvSpPr>
          <p:cNvPr id="13" name="object 5">
            <a:extLst>
              <a:ext uri="{FF2B5EF4-FFF2-40B4-BE49-F238E27FC236}">
                <a16:creationId xmlns:a16="http://schemas.microsoft.com/office/drawing/2014/main" id="{777B750A-5A44-B401-2860-B502A8B37F51}"/>
              </a:ext>
            </a:extLst>
          </p:cNvPr>
          <p:cNvSpPr/>
          <p:nvPr/>
        </p:nvSpPr>
        <p:spPr>
          <a:xfrm>
            <a:off x="1186836" y="6362357"/>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sp>
        <p:nvSpPr>
          <p:cNvPr id="15" name="object 5">
            <a:extLst>
              <a:ext uri="{FF2B5EF4-FFF2-40B4-BE49-F238E27FC236}">
                <a16:creationId xmlns:a16="http://schemas.microsoft.com/office/drawing/2014/main" id="{75A1B62E-18B7-0A1D-2A1B-691F86AF8FB7}"/>
              </a:ext>
            </a:extLst>
          </p:cNvPr>
          <p:cNvSpPr/>
          <p:nvPr/>
        </p:nvSpPr>
        <p:spPr>
          <a:xfrm>
            <a:off x="1186837" y="7219608"/>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sp>
        <p:nvSpPr>
          <p:cNvPr id="17" name="object 5">
            <a:extLst>
              <a:ext uri="{FF2B5EF4-FFF2-40B4-BE49-F238E27FC236}">
                <a16:creationId xmlns:a16="http://schemas.microsoft.com/office/drawing/2014/main" id="{2BC1BFB1-74B7-5BFA-DC91-B900F1A2FC3E}"/>
              </a:ext>
            </a:extLst>
          </p:cNvPr>
          <p:cNvSpPr/>
          <p:nvPr/>
        </p:nvSpPr>
        <p:spPr>
          <a:xfrm>
            <a:off x="1186837" y="8023280"/>
            <a:ext cx="338686" cy="25885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2326" y="5684049"/>
            <a:ext cx="4142444" cy="2498761"/>
          </a:xfrm>
          <a:prstGeom prst="rect">
            <a:avLst/>
          </a:prstGeom>
        </p:spPr>
        <p:txBody>
          <a:bodyPr vert="horz" wrap="square" lIns="0" tIns="307975" rIns="0" bIns="0" rtlCol="0" anchor="t">
            <a:spAutoFit/>
          </a:bodyPr>
          <a:lstStyle/>
          <a:p>
            <a:pPr marL="12700">
              <a:lnSpc>
                <a:spcPct val="100000"/>
              </a:lnSpc>
              <a:spcBef>
                <a:spcPts val="2425"/>
              </a:spcBef>
            </a:pPr>
            <a:r>
              <a:rPr lang="en-GB" sz="3200" b="1" spc="100" dirty="0">
                <a:solidFill>
                  <a:srgbClr val="1736B1"/>
                </a:solidFill>
                <a:latin typeface="Times New Roman"/>
                <a:cs typeface="Trebuchet MS" panose="020B0603020202020204"/>
              </a:rPr>
              <a:t>Problem</a:t>
            </a:r>
            <a:r>
              <a:rPr lang="en-GB" sz="3200" b="1" spc="-60" dirty="0">
                <a:solidFill>
                  <a:srgbClr val="1736B1"/>
                </a:solidFill>
                <a:latin typeface="Times New Roman"/>
                <a:cs typeface="Trebuchet MS" panose="020B0603020202020204"/>
              </a:rPr>
              <a:t> </a:t>
            </a:r>
            <a:r>
              <a:rPr lang="en-GB" sz="3200" b="1" spc="-400" dirty="0">
                <a:solidFill>
                  <a:srgbClr val="1736B1"/>
                </a:solidFill>
                <a:latin typeface="Times New Roman"/>
                <a:cs typeface="Trebuchet MS" panose="020B0603020202020204"/>
              </a:rPr>
              <a:t>1</a:t>
            </a:r>
            <a:endParaRPr lang="en-GB" sz="3200" dirty="0">
              <a:latin typeface="Times New Roman"/>
              <a:cs typeface="Trebuchet MS" panose="020B0603020202020204"/>
            </a:endParaRPr>
          </a:p>
          <a:p>
            <a:pPr marL="12700" marR="5080" algn="just">
              <a:spcBef>
                <a:spcPts val="1685"/>
              </a:spcBef>
              <a:tabLst>
                <a:tab pos="1889125" algn="l"/>
                <a:tab pos="3961765" algn="l"/>
              </a:tabLst>
            </a:pPr>
            <a:r>
              <a:rPr lang="en-IN" sz="2400" dirty="0">
                <a:latin typeface="Times New Roman"/>
                <a:cs typeface="Times New Roman"/>
              </a:rPr>
              <a:t>People don't really care about their online activities and the cyber-crimes until they encounter one.</a:t>
            </a:r>
          </a:p>
        </p:txBody>
      </p:sp>
      <p:sp>
        <p:nvSpPr>
          <p:cNvPr id="3" name="object 3"/>
          <p:cNvSpPr txBox="1"/>
          <p:nvPr/>
        </p:nvSpPr>
        <p:spPr>
          <a:xfrm>
            <a:off x="6414827" y="5682625"/>
            <a:ext cx="4280686" cy="2148024"/>
          </a:xfrm>
          <a:prstGeom prst="rect">
            <a:avLst/>
          </a:prstGeom>
        </p:spPr>
        <p:txBody>
          <a:bodyPr vert="horz" wrap="square" lIns="0" tIns="275590" rIns="0" bIns="0" rtlCol="0" anchor="t">
            <a:spAutoFit/>
          </a:bodyPr>
          <a:lstStyle/>
          <a:p>
            <a:pPr marL="12700">
              <a:lnSpc>
                <a:spcPct val="100000"/>
              </a:lnSpc>
              <a:spcBef>
                <a:spcPts val="2130"/>
              </a:spcBef>
            </a:pPr>
            <a:r>
              <a:rPr lang="en-GB" sz="3200" b="1" spc="80" dirty="0">
                <a:solidFill>
                  <a:srgbClr val="1736B1"/>
                </a:solidFill>
                <a:latin typeface="Times New Roman"/>
                <a:cs typeface="Trebuchet MS" panose="020B0603020202020204"/>
                <a:sym typeface="+mn-ea"/>
              </a:rPr>
              <a:t>Problem</a:t>
            </a:r>
            <a:r>
              <a:rPr lang="en-GB" sz="3200" b="1" spc="-85" dirty="0">
                <a:solidFill>
                  <a:srgbClr val="1736B1"/>
                </a:solidFill>
                <a:latin typeface="Times New Roman"/>
                <a:cs typeface="Trebuchet MS" panose="020B0603020202020204"/>
                <a:sym typeface="+mn-ea"/>
              </a:rPr>
              <a:t> </a:t>
            </a:r>
            <a:r>
              <a:rPr lang="en-GB" sz="3200" b="1" spc="-225" dirty="0">
                <a:solidFill>
                  <a:srgbClr val="1736B1"/>
                </a:solidFill>
                <a:latin typeface="Times New Roman"/>
                <a:cs typeface="Trebuchet MS" panose="020B0603020202020204"/>
                <a:sym typeface="+mn-ea"/>
              </a:rPr>
              <a:t>2</a:t>
            </a:r>
          </a:p>
          <a:p>
            <a:pPr marL="12700" algn="just">
              <a:spcBef>
                <a:spcPts val="2130"/>
              </a:spcBef>
            </a:pPr>
            <a:r>
              <a:rPr lang="en-IN" sz="2400" dirty="0">
                <a:latin typeface="Times New Roman"/>
                <a:cs typeface="Times New Roman"/>
              </a:rPr>
              <a:t>Industry grade software solutions are good but cost a lot and are very complex to implement.</a:t>
            </a:r>
            <a:endParaRPr lang="en-IN" sz="2400" dirty="0">
              <a:latin typeface="Times New Roman"/>
              <a:ea typeface="Calibri"/>
              <a:cs typeface="Times New Roman"/>
            </a:endParaRPr>
          </a:p>
        </p:txBody>
      </p:sp>
      <p:sp>
        <p:nvSpPr>
          <p:cNvPr id="5" name="object 5"/>
          <p:cNvSpPr txBox="1">
            <a:spLocks noGrp="1"/>
          </p:cNvSpPr>
          <p:nvPr>
            <p:ph type="title"/>
          </p:nvPr>
        </p:nvSpPr>
        <p:spPr>
          <a:xfrm>
            <a:off x="1066800" y="419100"/>
            <a:ext cx="16340455" cy="3213700"/>
          </a:xfrm>
          <a:prstGeom prst="rect">
            <a:avLst/>
          </a:prstGeom>
        </p:spPr>
        <p:txBody>
          <a:bodyPr vert="horz" wrap="square" lIns="0" tIns="12700" rIns="0" bIns="0" rtlCol="0" anchor="t">
            <a:spAutoFit/>
          </a:bodyPr>
          <a:lstStyle/>
          <a:p>
            <a:pPr marL="12700" algn="l">
              <a:spcBef>
                <a:spcPts val="100"/>
              </a:spcBef>
            </a:pPr>
            <a:r>
              <a:rPr lang="en-GB" sz="6000" spc="-40" dirty="0">
                <a:latin typeface="Times New Roman"/>
              </a:rPr>
              <a:t>Problem Description</a:t>
            </a:r>
            <a:br>
              <a:rPr lang="en-US" sz="6600" spc="-40" dirty="0">
                <a:latin typeface="Times New Roman"/>
              </a:rPr>
            </a:br>
            <a:endParaRPr lang="en-US" sz="3200">
              <a:latin typeface="Times New Roman"/>
            </a:endParaRPr>
          </a:p>
          <a:p>
            <a:pPr marL="12700" algn="just">
              <a:spcBef>
                <a:spcPts val="2375"/>
              </a:spcBef>
            </a:pPr>
            <a:r>
              <a:rPr lang="en-IN" sz="2400" b="0" spc="20" dirty="0">
                <a:solidFill>
                  <a:srgbClr val="000000"/>
                </a:solidFill>
                <a:latin typeface="Times New Roman"/>
                <a:cs typeface="Times New Roman"/>
              </a:rPr>
              <a:t>Cyber-crime now a days is booming at an alarming rate. The naiveness and the lack of awareness among the users has increased the rate of cyber-crime by a large number. The most common attacks to which the users are most susceptible are the phishing and the MITM(Man In The Middle Attacks) that are usually carried out on the free public WIFI's and </a:t>
            </a:r>
            <a:r>
              <a:rPr lang="en-US" altLang="en-IN" sz="2400" b="0" spc="20" dirty="0">
                <a:solidFill>
                  <a:srgbClr val="000000"/>
                </a:solidFill>
                <a:latin typeface="Times New Roman"/>
                <a:cs typeface="Times New Roman"/>
              </a:rPr>
              <a:t>home gateways</a:t>
            </a:r>
            <a:r>
              <a:rPr lang="en-IN" sz="2400" b="0" spc="20" dirty="0">
                <a:solidFill>
                  <a:srgbClr val="000000"/>
                </a:solidFill>
                <a:latin typeface="Times New Roman"/>
                <a:cs typeface="Times New Roman"/>
              </a:rPr>
              <a:t>. An estimate of about </a:t>
            </a:r>
            <a:r>
              <a:rPr lang="en-IN" sz="2400" u="sng" spc="20" dirty="0">
                <a:solidFill>
                  <a:srgbClr val="000000"/>
                </a:solidFill>
                <a:latin typeface="Times New Roman"/>
                <a:cs typeface="Times New Roman"/>
              </a:rPr>
              <a:t>10.</a:t>
            </a:r>
            <a:r>
              <a:rPr lang="en-US" sz="2400" u="sng" spc="20" dirty="0">
                <a:solidFill>
                  <a:srgbClr val="000000"/>
                </a:solidFill>
                <a:latin typeface="Times New Roman"/>
                <a:cs typeface="Times New Roman"/>
              </a:rPr>
              <a:t>5</a:t>
            </a:r>
            <a:r>
              <a:rPr lang="en-IN" sz="2400" u="sng" spc="20" dirty="0">
                <a:solidFill>
                  <a:srgbClr val="000000"/>
                </a:solidFill>
                <a:latin typeface="Times New Roman"/>
                <a:cs typeface="Times New Roman"/>
              </a:rPr>
              <a:t> Trillion Dollars</a:t>
            </a:r>
            <a:r>
              <a:rPr lang="en-IN" sz="2400" b="0" spc="20" dirty="0">
                <a:solidFill>
                  <a:srgbClr val="000000"/>
                </a:solidFill>
                <a:latin typeface="Times New Roman"/>
                <a:cs typeface="Times New Roman"/>
              </a:rPr>
              <a:t> is the round figure that cyber frauds are going to cost the world in the coming years.</a:t>
            </a:r>
            <a:endParaRPr lang="en-US" sz="2400" b="0" dirty="0">
              <a:latin typeface="Times New Roman"/>
              <a:cs typeface="Times New Roman"/>
            </a:endParaRPr>
          </a:p>
        </p:txBody>
      </p:sp>
      <p:sp>
        <p:nvSpPr>
          <p:cNvPr id="6" name="object 6"/>
          <p:cNvSpPr/>
          <p:nvPr/>
        </p:nvSpPr>
        <p:spPr>
          <a:xfrm>
            <a:off x="6412723" y="4989117"/>
            <a:ext cx="781050" cy="781050"/>
          </a:xfrm>
          <a:custGeom>
            <a:avLst/>
            <a:gdLst/>
            <a:ahLst/>
            <a:cxnLst/>
            <a:rect l="l" t="t" r="r" b="b"/>
            <a:pathLst>
              <a:path w="781050" h="781050">
                <a:moveTo>
                  <a:pt x="390524" y="781049"/>
                </a:moveTo>
                <a:lnTo>
                  <a:pt x="341560" y="778008"/>
                </a:lnTo>
                <a:lnTo>
                  <a:pt x="294404" y="769128"/>
                </a:lnTo>
                <a:lnTo>
                  <a:pt x="249424" y="754773"/>
                </a:lnTo>
                <a:lnTo>
                  <a:pt x="206986" y="735310"/>
                </a:lnTo>
                <a:lnTo>
                  <a:pt x="167458" y="711103"/>
                </a:lnTo>
                <a:lnTo>
                  <a:pt x="131206" y="682519"/>
                </a:lnTo>
                <a:lnTo>
                  <a:pt x="98597" y="649921"/>
                </a:lnTo>
                <a:lnTo>
                  <a:pt x="69999" y="613677"/>
                </a:lnTo>
                <a:lnTo>
                  <a:pt x="45777" y="574149"/>
                </a:lnTo>
                <a:lnTo>
                  <a:pt x="26300" y="531705"/>
                </a:lnTo>
                <a:lnTo>
                  <a:pt x="11933" y="486710"/>
                </a:lnTo>
                <a:lnTo>
                  <a:pt x="3044" y="439528"/>
                </a:lnTo>
                <a:lnTo>
                  <a:pt x="0" y="390524"/>
                </a:lnTo>
                <a:lnTo>
                  <a:pt x="3044" y="341521"/>
                </a:lnTo>
                <a:lnTo>
                  <a:pt x="11933" y="294339"/>
                </a:lnTo>
                <a:lnTo>
                  <a:pt x="26300" y="249344"/>
                </a:lnTo>
                <a:lnTo>
                  <a:pt x="45777" y="206900"/>
                </a:lnTo>
                <a:lnTo>
                  <a:pt x="69999" y="167372"/>
                </a:lnTo>
                <a:lnTo>
                  <a:pt x="98597" y="131128"/>
                </a:lnTo>
                <a:lnTo>
                  <a:pt x="131206" y="98530"/>
                </a:lnTo>
                <a:lnTo>
                  <a:pt x="167458" y="69946"/>
                </a:lnTo>
                <a:lnTo>
                  <a:pt x="206986" y="45739"/>
                </a:lnTo>
                <a:lnTo>
                  <a:pt x="249424" y="26276"/>
                </a:lnTo>
                <a:lnTo>
                  <a:pt x="294404" y="11921"/>
                </a:lnTo>
                <a:lnTo>
                  <a:pt x="341560" y="3041"/>
                </a:lnTo>
                <a:lnTo>
                  <a:pt x="390524" y="0"/>
                </a:lnTo>
                <a:lnTo>
                  <a:pt x="439489" y="3041"/>
                </a:lnTo>
                <a:lnTo>
                  <a:pt x="486645" y="11921"/>
                </a:lnTo>
                <a:lnTo>
                  <a:pt x="531625" y="26276"/>
                </a:lnTo>
                <a:lnTo>
                  <a:pt x="574063" y="45739"/>
                </a:lnTo>
                <a:lnTo>
                  <a:pt x="613591" y="69946"/>
                </a:lnTo>
                <a:lnTo>
                  <a:pt x="649843" y="98530"/>
                </a:lnTo>
                <a:lnTo>
                  <a:pt x="682452" y="131128"/>
                </a:lnTo>
                <a:lnTo>
                  <a:pt x="711050" y="167372"/>
                </a:lnTo>
                <a:lnTo>
                  <a:pt x="728140" y="195262"/>
                </a:lnTo>
                <a:lnTo>
                  <a:pt x="351472" y="195262"/>
                </a:lnTo>
                <a:lnTo>
                  <a:pt x="351472" y="429577"/>
                </a:lnTo>
                <a:lnTo>
                  <a:pt x="778623" y="429577"/>
                </a:lnTo>
                <a:lnTo>
                  <a:pt x="778005" y="439528"/>
                </a:lnTo>
                <a:lnTo>
                  <a:pt x="769116" y="486710"/>
                </a:lnTo>
                <a:lnTo>
                  <a:pt x="762419" y="507682"/>
                </a:lnTo>
                <a:lnTo>
                  <a:pt x="351472" y="507682"/>
                </a:lnTo>
                <a:lnTo>
                  <a:pt x="351472" y="585787"/>
                </a:lnTo>
                <a:lnTo>
                  <a:pt x="728140" y="585787"/>
                </a:lnTo>
                <a:lnTo>
                  <a:pt x="711050" y="613677"/>
                </a:lnTo>
                <a:lnTo>
                  <a:pt x="682452" y="649921"/>
                </a:lnTo>
                <a:lnTo>
                  <a:pt x="649843" y="682519"/>
                </a:lnTo>
                <a:lnTo>
                  <a:pt x="613591" y="711103"/>
                </a:lnTo>
                <a:lnTo>
                  <a:pt x="574063" y="735310"/>
                </a:lnTo>
                <a:lnTo>
                  <a:pt x="531625" y="754773"/>
                </a:lnTo>
                <a:lnTo>
                  <a:pt x="486645" y="769128"/>
                </a:lnTo>
                <a:lnTo>
                  <a:pt x="439489" y="778008"/>
                </a:lnTo>
                <a:lnTo>
                  <a:pt x="390524" y="781049"/>
                </a:lnTo>
                <a:close/>
              </a:path>
              <a:path w="781050" h="781050">
                <a:moveTo>
                  <a:pt x="778623" y="429577"/>
                </a:moveTo>
                <a:lnTo>
                  <a:pt x="429577" y="429577"/>
                </a:lnTo>
                <a:lnTo>
                  <a:pt x="429577" y="195262"/>
                </a:lnTo>
                <a:lnTo>
                  <a:pt x="728140" y="195262"/>
                </a:lnTo>
                <a:lnTo>
                  <a:pt x="735271" y="206900"/>
                </a:lnTo>
                <a:lnTo>
                  <a:pt x="754749" y="249344"/>
                </a:lnTo>
                <a:lnTo>
                  <a:pt x="769116" y="294339"/>
                </a:lnTo>
                <a:lnTo>
                  <a:pt x="778005" y="341521"/>
                </a:lnTo>
                <a:lnTo>
                  <a:pt x="781049" y="390524"/>
                </a:lnTo>
                <a:lnTo>
                  <a:pt x="778623" y="429577"/>
                </a:lnTo>
                <a:close/>
              </a:path>
              <a:path w="781050" h="781050">
                <a:moveTo>
                  <a:pt x="728140" y="585787"/>
                </a:moveTo>
                <a:lnTo>
                  <a:pt x="429577" y="585787"/>
                </a:lnTo>
                <a:lnTo>
                  <a:pt x="429577" y="507682"/>
                </a:lnTo>
                <a:lnTo>
                  <a:pt x="762419" y="507682"/>
                </a:lnTo>
                <a:lnTo>
                  <a:pt x="754749" y="531705"/>
                </a:lnTo>
                <a:lnTo>
                  <a:pt x="735271" y="574149"/>
                </a:lnTo>
                <a:lnTo>
                  <a:pt x="728140" y="585787"/>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7" name="object 7"/>
          <p:cNvSpPr/>
          <p:nvPr/>
        </p:nvSpPr>
        <p:spPr>
          <a:xfrm>
            <a:off x="1189474" y="4992032"/>
            <a:ext cx="685165" cy="781050"/>
          </a:xfrm>
          <a:custGeom>
            <a:avLst/>
            <a:gdLst/>
            <a:ahLst/>
            <a:cxnLst/>
            <a:rect l="l" t="t" r="r" b="b"/>
            <a:pathLst>
              <a:path w="685164" h="781050">
                <a:moveTo>
                  <a:pt x="91320" y="781049"/>
                </a:moveTo>
                <a:lnTo>
                  <a:pt x="0" y="781049"/>
                </a:lnTo>
                <a:lnTo>
                  <a:pt x="0" y="0"/>
                </a:lnTo>
                <a:lnTo>
                  <a:pt x="410941" y="0"/>
                </a:lnTo>
                <a:lnTo>
                  <a:pt x="429206" y="91888"/>
                </a:lnTo>
                <a:lnTo>
                  <a:pt x="684903" y="91888"/>
                </a:lnTo>
                <a:lnTo>
                  <a:pt x="684903" y="551329"/>
                </a:lnTo>
                <a:lnTo>
                  <a:pt x="365281" y="551329"/>
                </a:lnTo>
                <a:lnTo>
                  <a:pt x="347017" y="459441"/>
                </a:lnTo>
                <a:lnTo>
                  <a:pt x="91320" y="459441"/>
                </a:lnTo>
                <a:lnTo>
                  <a:pt x="91320" y="781049"/>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8" name="object 8"/>
          <p:cNvSpPr/>
          <p:nvPr/>
        </p:nvSpPr>
        <p:spPr>
          <a:xfrm>
            <a:off x="11743511" y="5041933"/>
            <a:ext cx="598805" cy="781050"/>
          </a:xfrm>
          <a:custGeom>
            <a:avLst/>
            <a:gdLst/>
            <a:ahLst/>
            <a:cxnLst/>
            <a:rect l="l" t="t" r="r" b="b"/>
            <a:pathLst>
              <a:path w="598805" h="781050">
                <a:moveTo>
                  <a:pt x="183368" y="260349"/>
                </a:moveTo>
                <a:lnTo>
                  <a:pt x="112266" y="260349"/>
                </a:lnTo>
                <a:lnTo>
                  <a:pt x="112266" y="185964"/>
                </a:lnTo>
                <a:lnTo>
                  <a:pt x="118954" y="136545"/>
                </a:lnTo>
                <a:lnTo>
                  <a:pt x="137824" y="92128"/>
                </a:lnTo>
                <a:lnTo>
                  <a:pt x="167090" y="54487"/>
                </a:lnTo>
                <a:lnTo>
                  <a:pt x="204962" y="25401"/>
                </a:lnTo>
                <a:lnTo>
                  <a:pt x="249654" y="6646"/>
                </a:lnTo>
                <a:lnTo>
                  <a:pt x="299377" y="0"/>
                </a:lnTo>
                <a:lnTo>
                  <a:pt x="349100" y="6646"/>
                </a:lnTo>
                <a:lnTo>
                  <a:pt x="393792" y="25401"/>
                </a:lnTo>
                <a:lnTo>
                  <a:pt x="431664" y="54487"/>
                </a:lnTo>
                <a:lnTo>
                  <a:pt x="444244" y="70666"/>
                </a:lnTo>
                <a:lnTo>
                  <a:pt x="299377" y="70666"/>
                </a:lnTo>
                <a:lnTo>
                  <a:pt x="254254" y="79737"/>
                </a:lnTo>
                <a:lnTo>
                  <a:pt x="217376" y="104465"/>
                </a:lnTo>
                <a:lnTo>
                  <a:pt x="192496" y="141117"/>
                </a:lnTo>
                <a:lnTo>
                  <a:pt x="183368" y="185964"/>
                </a:lnTo>
                <a:lnTo>
                  <a:pt x="183368" y="260349"/>
                </a:lnTo>
                <a:close/>
              </a:path>
              <a:path w="598805" h="781050">
                <a:moveTo>
                  <a:pt x="486488" y="260349"/>
                </a:moveTo>
                <a:lnTo>
                  <a:pt x="415386" y="260349"/>
                </a:lnTo>
                <a:lnTo>
                  <a:pt x="415386" y="185964"/>
                </a:lnTo>
                <a:lnTo>
                  <a:pt x="406258" y="141117"/>
                </a:lnTo>
                <a:lnTo>
                  <a:pt x="381378" y="104465"/>
                </a:lnTo>
                <a:lnTo>
                  <a:pt x="344500" y="79737"/>
                </a:lnTo>
                <a:lnTo>
                  <a:pt x="299377" y="70666"/>
                </a:lnTo>
                <a:lnTo>
                  <a:pt x="444244" y="70666"/>
                </a:lnTo>
                <a:lnTo>
                  <a:pt x="460930" y="92128"/>
                </a:lnTo>
                <a:lnTo>
                  <a:pt x="479800" y="136545"/>
                </a:lnTo>
                <a:lnTo>
                  <a:pt x="486488" y="185964"/>
                </a:lnTo>
                <a:lnTo>
                  <a:pt x="486488" y="260349"/>
                </a:lnTo>
                <a:close/>
              </a:path>
              <a:path w="598805" h="781050">
                <a:moveTo>
                  <a:pt x="523910" y="781049"/>
                </a:moveTo>
                <a:lnTo>
                  <a:pt x="74844" y="781049"/>
                </a:lnTo>
                <a:lnTo>
                  <a:pt x="45704" y="775206"/>
                </a:lnTo>
                <a:lnTo>
                  <a:pt x="21915" y="759268"/>
                </a:lnTo>
                <a:lnTo>
                  <a:pt x="5879" y="735625"/>
                </a:lnTo>
                <a:lnTo>
                  <a:pt x="0" y="706664"/>
                </a:lnTo>
                <a:lnTo>
                  <a:pt x="0" y="334735"/>
                </a:lnTo>
                <a:lnTo>
                  <a:pt x="5879" y="305774"/>
                </a:lnTo>
                <a:lnTo>
                  <a:pt x="21915" y="282131"/>
                </a:lnTo>
                <a:lnTo>
                  <a:pt x="45704" y="266193"/>
                </a:lnTo>
                <a:lnTo>
                  <a:pt x="74844" y="260349"/>
                </a:lnTo>
                <a:lnTo>
                  <a:pt x="523910" y="260349"/>
                </a:lnTo>
                <a:lnTo>
                  <a:pt x="553050" y="266193"/>
                </a:lnTo>
                <a:lnTo>
                  <a:pt x="576839" y="282131"/>
                </a:lnTo>
                <a:lnTo>
                  <a:pt x="592875" y="305774"/>
                </a:lnTo>
                <a:lnTo>
                  <a:pt x="598755" y="334735"/>
                </a:lnTo>
                <a:lnTo>
                  <a:pt x="598755" y="446314"/>
                </a:lnTo>
                <a:lnTo>
                  <a:pt x="299377" y="446314"/>
                </a:lnTo>
                <a:lnTo>
                  <a:pt x="270237" y="452157"/>
                </a:lnTo>
                <a:lnTo>
                  <a:pt x="246448" y="468095"/>
                </a:lnTo>
                <a:lnTo>
                  <a:pt x="230412" y="491738"/>
                </a:lnTo>
                <a:lnTo>
                  <a:pt x="224533" y="520699"/>
                </a:lnTo>
                <a:lnTo>
                  <a:pt x="230412" y="549660"/>
                </a:lnTo>
                <a:lnTo>
                  <a:pt x="246448" y="573304"/>
                </a:lnTo>
                <a:lnTo>
                  <a:pt x="270237" y="589242"/>
                </a:lnTo>
                <a:lnTo>
                  <a:pt x="299377" y="595085"/>
                </a:lnTo>
                <a:lnTo>
                  <a:pt x="598755" y="595085"/>
                </a:lnTo>
                <a:lnTo>
                  <a:pt x="598755" y="706664"/>
                </a:lnTo>
                <a:lnTo>
                  <a:pt x="592875" y="735625"/>
                </a:lnTo>
                <a:lnTo>
                  <a:pt x="576839" y="759268"/>
                </a:lnTo>
                <a:lnTo>
                  <a:pt x="553050" y="775206"/>
                </a:lnTo>
                <a:lnTo>
                  <a:pt x="523910" y="781049"/>
                </a:lnTo>
                <a:close/>
              </a:path>
              <a:path w="598805" h="781050">
                <a:moveTo>
                  <a:pt x="598755" y="595085"/>
                </a:moveTo>
                <a:lnTo>
                  <a:pt x="299377" y="595085"/>
                </a:lnTo>
                <a:lnTo>
                  <a:pt x="328517" y="589242"/>
                </a:lnTo>
                <a:lnTo>
                  <a:pt x="352306" y="573304"/>
                </a:lnTo>
                <a:lnTo>
                  <a:pt x="368342" y="549660"/>
                </a:lnTo>
                <a:lnTo>
                  <a:pt x="374221" y="520699"/>
                </a:lnTo>
                <a:lnTo>
                  <a:pt x="368342" y="491738"/>
                </a:lnTo>
                <a:lnTo>
                  <a:pt x="352306" y="468095"/>
                </a:lnTo>
                <a:lnTo>
                  <a:pt x="328517" y="452157"/>
                </a:lnTo>
                <a:lnTo>
                  <a:pt x="299377" y="446314"/>
                </a:lnTo>
                <a:lnTo>
                  <a:pt x="598755" y="446314"/>
                </a:lnTo>
                <a:lnTo>
                  <a:pt x="598755" y="59508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9" name="object 3">
            <a:extLst>
              <a:ext uri="{FF2B5EF4-FFF2-40B4-BE49-F238E27FC236}">
                <a16:creationId xmlns:a16="http://schemas.microsoft.com/office/drawing/2014/main" id="{5606077E-5507-B343-11E5-570B0C1709D5}"/>
              </a:ext>
            </a:extLst>
          </p:cNvPr>
          <p:cNvSpPr txBox="1"/>
          <p:nvPr/>
        </p:nvSpPr>
        <p:spPr>
          <a:xfrm>
            <a:off x="11737620" y="5682624"/>
            <a:ext cx="5423685" cy="2148024"/>
          </a:xfrm>
          <a:prstGeom prst="rect">
            <a:avLst/>
          </a:prstGeom>
        </p:spPr>
        <p:txBody>
          <a:bodyPr vert="horz" wrap="square" lIns="0" tIns="275590" rIns="0" bIns="0" rtlCol="0" anchor="t">
            <a:spAutoFit/>
          </a:bodyPr>
          <a:lstStyle/>
          <a:p>
            <a:pPr marL="12700">
              <a:spcBef>
                <a:spcPts val="2130"/>
              </a:spcBef>
            </a:pPr>
            <a:r>
              <a:rPr lang="en-GB" sz="3200" b="1" spc="80" dirty="0">
                <a:solidFill>
                  <a:srgbClr val="1736B1"/>
                </a:solidFill>
                <a:latin typeface="Times New Roman"/>
                <a:cs typeface="Trebuchet MS" panose="020B0603020202020204"/>
                <a:sym typeface="+mn-ea"/>
              </a:rPr>
              <a:t>Problem</a:t>
            </a:r>
            <a:r>
              <a:rPr lang="en-GB" sz="3200" b="1" spc="-85" dirty="0">
                <a:solidFill>
                  <a:srgbClr val="1736B1"/>
                </a:solidFill>
                <a:latin typeface="Times New Roman"/>
                <a:cs typeface="Trebuchet MS" panose="020B0603020202020204"/>
                <a:sym typeface="+mn-ea"/>
              </a:rPr>
              <a:t> 3</a:t>
            </a:r>
            <a:endParaRPr lang="en-GB" sz="3200" b="1" spc="-225" dirty="0">
              <a:solidFill>
                <a:srgbClr val="1736B1"/>
              </a:solidFill>
              <a:latin typeface="Times New Roman"/>
              <a:cs typeface="Trebuchet MS" panose="020B0603020202020204"/>
            </a:endParaRPr>
          </a:p>
          <a:p>
            <a:pPr marL="12700" algn="just">
              <a:spcBef>
                <a:spcPts val="2130"/>
              </a:spcBef>
            </a:pPr>
            <a:r>
              <a:rPr lang="en-IN" sz="2400" dirty="0">
                <a:latin typeface="Times New Roman"/>
                <a:cs typeface="Times New Roman"/>
              </a:rPr>
              <a:t>There are different types of cyber-attacks and physical intrusions but no one stop solution currently available.</a:t>
            </a:r>
          </a:p>
        </p:txBody>
      </p:sp>
    </p:spTree>
    <p:extLst>
      <p:ext uri="{BB962C8B-B14F-4D97-AF65-F5344CB8AC3E}">
        <p14:creationId xmlns:p14="http://schemas.microsoft.com/office/powerpoint/2010/main" val="3633339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62892" y="614922"/>
            <a:ext cx="6770370" cy="2059090"/>
          </a:xfrm>
          <a:prstGeom prst="rect">
            <a:avLst/>
          </a:prstGeom>
        </p:spPr>
        <p:txBody>
          <a:bodyPr vert="horz" wrap="square" lIns="0" tIns="16510" rIns="0" bIns="0" rtlCol="0" anchor="t">
            <a:spAutoFit/>
          </a:bodyPr>
          <a:lstStyle/>
          <a:p>
            <a:pPr marL="12700" algn="just">
              <a:lnSpc>
                <a:spcPct val="100000"/>
              </a:lnSpc>
              <a:spcBef>
                <a:spcPts val="130"/>
              </a:spcBef>
            </a:pPr>
            <a:r>
              <a:rPr lang="en-GB" sz="3500" b="1" spc="125" dirty="0">
                <a:solidFill>
                  <a:srgbClr val="1736B1"/>
                </a:solidFill>
                <a:latin typeface="Times New Roman"/>
                <a:cs typeface="Trebuchet MS" panose="020B0603020202020204"/>
              </a:rPr>
              <a:t>Solution</a:t>
            </a:r>
            <a:r>
              <a:rPr lang="en-GB" sz="3500" b="1" spc="-90" dirty="0">
                <a:solidFill>
                  <a:srgbClr val="1736B1"/>
                </a:solidFill>
                <a:latin typeface="Times New Roman"/>
                <a:cs typeface="Trebuchet MS" panose="020B0603020202020204"/>
              </a:rPr>
              <a:t> </a:t>
            </a:r>
            <a:r>
              <a:rPr lang="en-GB" sz="3500" b="1" spc="-365" dirty="0">
                <a:solidFill>
                  <a:srgbClr val="1736B1"/>
                </a:solidFill>
                <a:latin typeface="Times New Roman"/>
                <a:cs typeface="Trebuchet MS" panose="020B0603020202020204"/>
              </a:rPr>
              <a:t>1</a:t>
            </a:r>
            <a:endParaRPr lang="en-GB" sz="3600" dirty="0">
              <a:latin typeface="Times New Roman"/>
              <a:cs typeface="Trebuchet MS" panose="020B0603020202020204"/>
            </a:endParaRPr>
          </a:p>
          <a:p>
            <a:pPr marL="12700" marR="5080" algn="just">
              <a:lnSpc>
                <a:spcPct val="115000"/>
              </a:lnSpc>
              <a:spcBef>
                <a:spcPts val="1965"/>
              </a:spcBef>
            </a:pPr>
            <a:r>
              <a:rPr lang="en-US" sz="2400" dirty="0"/>
              <a:t>An AI based agent that deeply classifies the web </a:t>
            </a:r>
            <a:r>
              <a:rPr lang="en-US" sz="2400" dirty="0" err="1"/>
              <a:t>urls</a:t>
            </a:r>
            <a:r>
              <a:rPr lang="en-US" sz="2400" dirty="0"/>
              <a:t> and classifies them for a user level security advisory system.</a:t>
            </a:r>
            <a:endParaRPr lang="en-US" sz="2400" dirty="0">
              <a:latin typeface="Times New Roman" panose="02020603050405020304" charset="0"/>
              <a:cs typeface="Times New Roman" panose="02020603050405020304" charset="0"/>
            </a:endParaRPr>
          </a:p>
        </p:txBody>
      </p:sp>
      <p:sp>
        <p:nvSpPr>
          <p:cNvPr id="3" name="object 3"/>
          <p:cNvSpPr txBox="1"/>
          <p:nvPr/>
        </p:nvSpPr>
        <p:spPr>
          <a:xfrm>
            <a:off x="9524792" y="2880571"/>
            <a:ext cx="7000875" cy="1630511"/>
          </a:xfrm>
          <a:prstGeom prst="rect">
            <a:avLst/>
          </a:prstGeom>
        </p:spPr>
        <p:txBody>
          <a:bodyPr vert="horz" wrap="square" lIns="0" tIns="12700" rIns="0" bIns="0" rtlCol="0" anchor="t">
            <a:spAutoFit/>
          </a:bodyPr>
          <a:lstStyle/>
          <a:p>
            <a:pPr marL="12700" algn="just">
              <a:lnSpc>
                <a:spcPct val="100000"/>
              </a:lnSpc>
              <a:spcBef>
                <a:spcPts val="100"/>
              </a:spcBef>
            </a:pPr>
            <a:r>
              <a:rPr lang="en-GB" sz="3500" b="1" spc="110" dirty="0">
                <a:solidFill>
                  <a:srgbClr val="1736B1"/>
                </a:solidFill>
                <a:latin typeface="Times New Roman"/>
                <a:cs typeface="Trebuchet MS" panose="020B0603020202020204"/>
              </a:rPr>
              <a:t>Solution</a:t>
            </a:r>
            <a:r>
              <a:rPr lang="en-GB" sz="3500" b="1" spc="-95" dirty="0">
                <a:solidFill>
                  <a:srgbClr val="1736B1"/>
                </a:solidFill>
                <a:latin typeface="Times New Roman"/>
                <a:cs typeface="Trebuchet MS" panose="020B0603020202020204"/>
              </a:rPr>
              <a:t> </a:t>
            </a:r>
            <a:r>
              <a:rPr lang="en-GB" sz="3500" b="1" spc="-225" dirty="0">
                <a:solidFill>
                  <a:srgbClr val="1736B1"/>
                </a:solidFill>
                <a:latin typeface="Times New Roman"/>
                <a:cs typeface="Trebuchet MS" panose="020B0603020202020204"/>
              </a:rPr>
              <a:t>2</a:t>
            </a:r>
            <a:endParaRPr lang="en-GB" sz="3500" dirty="0">
              <a:latin typeface="Times New Roman"/>
              <a:cs typeface="Trebuchet MS" panose="020B0603020202020204"/>
            </a:endParaRPr>
          </a:p>
          <a:p>
            <a:pPr marL="12700" marR="5080" algn="just">
              <a:lnSpc>
                <a:spcPct val="115000"/>
              </a:lnSpc>
              <a:spcBef>
                <a:spcPts val="2040"/>
              </a:spcBef>
            </a:pPr>
            <a:r>
              <a:rPr lang="en-US" sz="2400" dirty="0"/>
              <a:t>A Global Sandboxed Environment to check for malformed or malicious data propagation.</a:t>
            </a:r>
            <a:endParaRPr lang="en-GB" sz="2600" dirty="0">
              <a:latin typeface="Times New Roman"/>
              <a:cs typeface="Times New Roman"/>
            </a:endParaRPr>
          </a:p>
        </p:txBody>
      </p:sp>
      <p:sp>
        <p:nvSpPr>
          <p:cNvPr id="4" name="object 4"/>
          <p:cNvSpPr txBox="1"/>
          <p:nvPr/>
        </p:nvSpPr>
        <p:spPr>
          <a:xfrm>
            <a:off x="9588292" y="4901692"/>
            <a:ext cx="6995795" cy="2479974"/>
          </a:xfrm>
          <a:prstGeom prst="rect">
            <a:avLst/>
          </a:prstGeom>
        </p:spPr>
        <p:txBody>
          <a:bodyPr vert="horz" wrap="square" lIns="0" tIns="12700" rIns="0" bIns="0" rtlCol="0" anchor="t">
            <a:spAutoFit/>
          </a:bodyPr>
          <a:lstStyle/>
          <a:p>
            <a:pPr>
              <a:lnSpc>
                <a:spcPct val="100000"/>
              </a:lnSpc>
              <a:spcBef>
                <a:spcPts val="50"/>
              </a:spcBef>
            </a:pPr>
            <a:r>
              <a:rPr lang="en-GB" sz="3500" b="1" spc="110" dirty="0">
                <a:solidFill>
                  <a:srgbClr val="1736B1"/>
                </a:solidFill>
                <a:latin typeface="Times New Roman"/>
                <a:cs typeface="Trebuchet MS" panose="020B0603020202020204"/>
              </a:rPr>
              <a:t>Solution</a:t>
            </a:r>
            <a:r>
              <a:rPr lang="en-GB" sz="3500" b="1" spc="-100" dirty="0">
                <a:solidFill>
                  <a:srgbClr val="1736B1"/>
                </a:solidFill>
                <a:latin typeface="Times New Roman"/>
                <a:cs typeface="Trebuchet MS" panose="020B0603020202020204"/>
              </a:rPr>
              <a:t> </a:t>
            </a:r>
            <a:r>
              <a:rPr lang="en-GB" sz="3500" b="1" spc="-210" dirty="0">
                <a:solidFill>
                  <a:srgbClr val="1736B1"/>
                </a:solidFill>
                <a:latin typeface="Times New Roman"/>
                <a:cs typeface="Trebuchet MS" panose="020B0603020202020204"/>
              </a:rPr>
              <a:t>3</a:t>
            </a:r>
            <a:endParaRPr lang="en-GB" sz="3500" dirty="0">
              <a:latin typeface="Times New Roman"/>
              <a:cs typeface="Trebuchet MS" panose="020B0603020202020204"/>
            </a:endParaRPr>
          </a:p>
          <a:p>
            <a:pPr marL="12700" marR="67945" algn="just">
              <a:lnSpc>
                <a:spcPct val="115000"/>
              </a:lnSpc>
              <a:spcBef>
                <a:spcPts val="2040"/>
              </a:spcBef>
            </a:pPr>
            <a:r>
              <a:rPr lang="en-US" sz="2400" dirty="0"/>
              <a:t>A feedback mechanism which helps improve accuracy and effectiveness of the advisories , issued by the AI based agent on individual computers , against new emerging threats.</a:t>
            </a:r>
            <a:endParaRPr sz="2400" dirty="0">
              <a:latin typeface="Times New Roman"/>
              <a:cs typeface="Times New Roman"/>
            </a:endParaRPr>
          </a:p>
        </p:txBody>
      </p:sp>
      <p:sp>
        <p:nvSpPr>
          <p:cNvPr id="5" name="object 5"/>
          <p:cNvSpPr txBox="1"/>
          <p:nvPr/>
        </p:nvSpPr>
        <p:spPr>
          <a:xfrm>
            <a:off x="1676553" y="3971487"/>
            <a:ext cx="4272915" cy="936154"/>
          </a:xfrm>
          <a:prstGeom prst="rect">
            <a:avLst/>
          </a:prstGeom>
        </p:spPr>
        <p:txBody>
          <a:bodyPr vert="horz" wrap="square" lIns="0" tIns="12700" rIns="0" bIns="0" rtlCol="0" anchor="t">
            <a:spAutoFit/>
          </a:bodyPr>
          <a:lstStyle/>
          <a:p>
            <a:pPr marL="12700" algn="ctr">
              <a:lnSpc>
                <a:spcPct val="100000"/>
              </a:lnSpc>
              <a:spcBef>
                <a:spcPts val="100"/>
              </a:spcBef>
            </a:pPr>
            <a:r>
              <a:rPr lang="en-GB" sz="6000" b="1" spc="465">
                <a:solidFill>
                  <a:srgbClr val="1736B1"/>
                </a:solidFill>
                <a:latin typeface="Times New Roman"/>
                <a:cs typeface="Trebuchet MS" panose="020B0603020202020204"/>
              </a:rPr>
              <a:t>S</a:t>
            </a:r>
            <a:r>
              <a:rPr lang="en-GB" sz="6000" b="1" spc="155">
                <a:solidFill>
                  <a:srgbClr val="1736B1"/>
                </a:solidFill>
                <a:latin typeface="Times New Roman"/>
                <a:cs typeface="Trebuchet MS" panose="020B0603020202020204"/>
              </a:rPr>
              <a:t>o</a:t>
            </a:r>
            <a:r>
              <a:rPr lang="en-GB" sz="6000" b="1" spc="5">
                <a:solidFill>
                  <a:srgbClr val="1736B1"/>
                </a:solidFill>
                <a:latin typeface="Times New Roman"/>
                <a:cs typeface="Trebuchet MS" panose="020B0603020202020204"/>
              </a:rPr>
              <a:t>l</a:t>
            </a:r>
            <a:r>
              <a:rPr lang="en-GB" sz="6000" b="1" spc="-150">
                <a:solidFill>
                  <a:srgbClr val="1736B1"/>
                </a:solidFill>
                <a:latin typeface="Times New Roman"/>
                <a:cs typeface="Trebuchet MS" panose="020B0603020202020204"/>
              </a:rPr>
              <a:t>u</a:t>
            </a:r>
            <a:r>
              <a:rPr lang="en-GB" sz="6000" b="1" spc="-145">
                <a:solidFill>
                  <a:srgbClr val="1736B1"/>
                </a:solidFill>
                <a:latin typeface="Times New Roman"/>
                <a:cs typeface="Trebuchet MS" panose="020B0603020202020204"/>
              </a:rPr>
              <a:t>ti</a:t>
            </a:r>
            <a:r>
              <a:rPr lang="en-GB" sz="6000" b="1" spc="155">
                <a:solidFill>
                  <a:srgbClr val="1736B1"/>
                </a:solidFill>
                <a:latin typeface="Times New Roman"/>
                <a:cs typeface="Trebuchet MS" panose="020B0603020202020204"/>
              </a:rPr>
              <a:t>o</a:t>
            </a:r>
            <a:r>
              <a:rPr lang="en-GB" sz="6000" b="1" spc="-100">
                <a:solidFill>
                  <a:srgbClr val="1736B1"/>
                </a:solidFill>
                <a:latin typeface="Times New Roman"/>
                <a:cs typeface="Trebuchet MS" panose="020B0603020202020204"/>
              </a:rPr>
              <a:t>n</a:t>
            </a:r>
            <a:endParaRPr lang="en-GB" sz="6000" spc="130">
              <a:latin typeface="Times New Roman"/>
              <a:cs typeface="Times New Roman" panose="02020603050405020304" charset="0"/>
            </a:endParaRPr>
          </a:p>
        </p:txBody>
      </p:sp>
      <p:sp>
        <p:nvSpPr>
          <p:cNvPr id="13" name="Text Box 12"/>
          <p:cNvSpPr txBox="1"/>
          <p:nvPr/>
        </p:nvSpPr>
        <p:spPr>
          <a:xfrm>
            <a:off x="578485" y="5322570"/>
            <a:ext cx="6979285" cy="546432"/>
          </a:xfrm>
          <a:prstGeom prst="rect">
            <a:avLst/>
          </a:prstGeom>
          <a:noFill/>
        </p:spPr>
        <p:txBody>
          <a:bodyPr wrap="square" lIns="91440" tIns="45720" rIns="91440" bIns="45720" rtlCol="0" anchor="t">
            <a:spAutoFit/>
          </a:bodyPr>
          <a:lstStyle/>
          <a:p>
            <a:pPr marL="12700" marR="5080" algn="just">
              <a:lnSpc>
                <a:spcPct val="115000"/>
              </a:lnSpc>
              <a:spcBef>
                <a:spcPts val="1965"/>
              </a:spcBef>
            </a:pPr>
            <a:r>
              <a:rPr lang="en-US" altLang="en-IN" sz="2800" spc="105" dirty="0">
                <a:latin typeface="Times New Roman"/>
                <a:cs typeface="Trebuchet MS" panose="020B0603020202020204"/>
                <a:sym typeface="+mn-ea"/>
              </a:rPr>
              <a:t>    O</a:t>
            </a:r>
            <a:r>
              <a:rPr lang="en-IN" sz="2800" spc="105" dirty="0">
                <a:latin typeface="Times New Roman"/>
                <a:cs typeface="Trebuchet MS" panose="020B0603020202020204"/>
                <a:sym typeface="+mn-ea"/>
              </a:rPr>
              <a:t>ne Stop Cyber Security Solution</a:t>
            </a:r>
            <a:endParaRPr lang="en-IN" sz="2800" spc="105" dirty="0">
              <a:latin typeface="Times New Roman"/>
              <a:cs typeface="Trebuchet MS" panose="020B0603020202020204"/>
            </a:endParaRPr>
          </a:p>
        </p:txBody>
      </p:sp>
      <p:sp>
        <p:nvSpPr>
          <p:cNvPr id="16" name="object 10"/>
          <p:cNvSpPr/>
          <p:nvPr/>
        </p:nvSpPr>
        <p:spPr>
          <a:xfrm>
            <a:off x="8458200" y="678180"/>
            <a:ext cx="459740" cy="409575"/>
          </a:xfrm>
          <a:custGeom>
            <a:avLst/>
            <a:gdLst/>
            <a:ahLst/>
            <a:cxnLst/>
            <a:rect l="l" t="t" r="r" b="b"/>
            <a:pathLst>
              <a:path w="340995" h="295910">
                <a:moveTo>
                  <a:pt x="85029" y="0"/>
                </a:moveTo>
                <a:lnTo>
                  <a:pt x="255647" y="0"/>
                </a:lnTo>
                <a:lnTo>
                  <a:pt x="340956" y="147771"/>
                </a:lnTo>
                <a:lnTo>
                  <a:pt x="255648"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7" name="object 10"/>
          <p:cNvSpPr/>
          <p:nvPr/>
        </p:nvSpPr>
        <p:spPr>
          <a:xfrm>
            <a:off x="8458200" y="3002618"/>
            <a:ext cx="459740" cy="409575"/>
          </a:xfrm>
          <a:custGeom>
            <a:avLst/>
            <a:gdLst/>
            <a:ahLst/>
            <a:cxnLst/>
            <a:rect l="l" t="t" r="r" b="b"/>
            <a:pathLst>
              <a:path w="340995" h="295910">
                <a:moveTo>
                  <a:pt x="85029" y="0"/>
                </a:moveTo>
                <a:lnTo>
                  <a:pt x="255647" y="0"/>
                </a:lnTo>
                <a:lnTo>
                  <a:pt x="340956" y="147771"/>
                </a:lnTo>
                <a:lnTo>
                  <a:pt x="255648"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8" name="object 10"/>
          <p:cNvSpPr/>
          <p:nvPr/>
        </p:nvSpPr>
        <p:spPr>
          <a:xfrm>
            <a:off x="8458200" y="5082229"/>
            <a:ext cx="459740" cy="409575"/>
          </a:xfrm>
          <a:custGeom>
            <a:avLst/>
            <a:gdLst/>
            <a:ahLst/>
            <a:cxnLst/>
            <a:rect l="l" t="t" r="r" b="b"/>
            <a:pathLst>
              <a:path w="340995" h="295910">
                <a:moveTo>
                  <a:pt x="85029" y="0"/>
                </a:moveTo>
                <a:lnTo>
                  <a:pt x="255647" y="0"/>
                </a:lnTo>
                <a:lnTo>
                  <a:pt x="340956" y="147771"/>
                </a:lnTo>
                <a:lnTo>
                  <a:pt x="255648"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9" name="object 10"/>
          <p:cNvSpPr/>
          <p:nvPr/>
        </p:nvSpPr>
        <p:spPr>
          <a:xfrm>
            <a:off x="8433666" y="7647940"/>
            <a:ext cx="459740" cy="409575"/>
          </a:xfrm>
          <a:custGeom>
            <a:avLst/>
            <a:gdLst/>
            <a:ahLst/>
            <a:cxnLst/>
            <a:rect l="l" t="t" r="r" b="b"/>
            <a:pathLst>
              <a:path w="340995" h="295910">
                <a:moveTo>
                  <a:pt x="85029" y="0"/>
                </a:moveTo>
                <a:lnTo>
                  <a:pt x="255647" y="0"/>
                </a:lnTo>
                <a:lnTo>
                  <a:pt x="340956" y="147771"/>
                </a:lnTo>
                <a:lnTo>
                  <a:pt x="255648" y="295542"/>
                </a:lnTo>
                <a:lnTo>
                  <a:pt x="85029" y="295542"/>
                </a:lnTo>
                <a:lnTo>
                  <a:pt x="0" y="148255"/>
                </a:lnTo>
                <a:lnTo>
                  <a:pt x="0" y="147287"/>
                </a:lnTo>
                <a:lnTo>
                  <a:pt x="85029"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6" name="object 4">
            <a:extLst>
              <a:ext uri="{FF2B5EF4-FFF2-40B4-BE49-F238E27FC236}">
                <a16:creationId xmlns:a16="http://schemas.microsoft.com/office/drawing/2014/main" id="{E8B5E66E-17B7-DBC0-BE27-C65B5CA9EBB5}"/>
              </a:ext>
            </a:extLst>
          </p:cNvPr>
          <p:cNvSpPr txBox="1"/>
          <p:nvPr/>
        </p:nvSpPr>
        <p:spPr>
          <a:xfrm>
            <a:off x="9524792" y="7649763"/>
            <a:ext cx="6995795" cy="2055243"/>
          </a:xfrm>
          <a:prstGeom prst="rect">
            <a:avLst/>
          </a:prstGeom>
        </p:spPr>
        <p:txBody>
          <a:bodyPr vert="horz" wrap="square" lIns="0" tIns="12700" rIns="0" bIns="0" rtlCol="0" anchor="t">
            <a:spAutoFit/>
          </a:bodyPr>
          <a:lstStyle/>
          <a:p>
            <a:pPr>
              <a:spcBef>
                <a:spcPts val="50"/>
              </a:spcBef>
            </a:pPr>
            <a:r>
              <a:rPr lang="en-GB" sz="3500" b="1" spc="110" dirty="0">
                <a:solidFill>
                  <a:srgbClr val="1736B1"/>
                </a:solidFill>
                <a:latin typeface="Times New Roman"/>
                <a:cs typeface="Trebuchet MS" panose="020B0603020202020204"/>
              </a:rPr>
              <a:t>Solution</a:t>
            </a:r>
            <a:r>
              <a:rPr lang="en-GB" sz="3500" b="1" spc="-100" dirty="0">
                <a:solidFill>
                  <a:srgbClr val="1736B1"/>
                </a:solidFill>
                <a:latin typeface="Times New Roman"/>
                <a:cs typeface="Trebuchet MS" panose="020B0603020202020204"/>
              </a:rPr>
              <a:t> 4</a:t>
            </a:r>
            <a:endParaRPr lang="en-GB" sz="3500" b="1" spc="-210" dirty="0">
              <a:solidFill>
                <a:srgbClr val="1736B1"/>
              </a:solidFill>
              <a:latin typeface="Times New Roman"/>
              <a:cs typeface="Trebuchet MS" panose="020B0603020202020204"/>
            </a:endParaRPr>
          </a:p>
          <a:p>
            <a:pPr marL="12700" marR="67945" algn="just">
              <a:lnSpc>
                <a:spcPct val="115000"/>
              </a:lnSpc>
              <a:spcBef>
                <a:spcPts val="2040"/>
              </a:spcBef>
            </a:pPr>
            <a:r>
              <a:rPr lang="en-US" sz="2400" dirty="0"/>
              <a:t>An advisory/recommendation system for the genuine web portal / sources for downloading commonly-used software/content</a:t>
            </a:r>
            <a:endParaRPr sz="2400" dirty="0">
              <a:latin typeface="Times New Roman"/>
              <a:cs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322;p3"/>
          <p:cNvSpPr/>
          <p:nvPr/>
        </p:nvSpPr>
        <p:spPr>
          <a:xfrm>
            <a:off x="4518025" y="3164205"/>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11" name="object 2"/>
          <p:cNvSpPr txBox="1">
            <a:spLocks noGrp="1"/>
          </p:cNvSpPr>
          <p:nvPr>
            <p:ph type="title"/>
          </p:nvPr>
        </p:nvSpPr>
        <p:spPr>
          <a:xfrm>
            <a:off x="1142712" y="571536"/>
            <a:ext cx="12869485" cy="894156"/>
          </a:xfrm>
          <a:prstGeom prst="rect">
            <a:avLst/>
          </a:prstGeom>
        </p:spPr>
        <p:txBody>
          <a:bodyPr vert="horz" wrap="square" lIns="0" tIns="12065" rIns="0" bIns="0" rtlCol="0" anchor="t">
            <a:spAutoFit/>
          </a:bodyPr>
          <a:lstStyle/>
          <a:p>
            <a:pPr marL="12700" marR="5080">
              <a:lnSpc>
                <a:spcPct val="116000"/>
              </a:lnSpc>
              <a:spcBef>
                <a:spcPts val="95"/>
              </a:spcBef>
            </a:pPr>
            <a:r>
              <a:rPr lang="en-IN" sz="5400" spc="195" dirty="0">
                <a:latin typeface="Times New Roman"/>
                <a:cs typeface="Trebuchet MS" panose="020B0603020202020204"/>
              </a:rPr>
              <a:t>TECH STACK</a:t>
            </a:r>
          </a:p>
        </p:txBody>
      </p:sp>
      <p:sp>
        <p:nvSpPr>
          <p:cNvPr id="118" name="Google Shape;289;p3"/>
          <p:cNvSpPr/>
          <p:nvPr/>
        </p:nvSpPr>
        <p:spPr>
          <a:xfrm>
            <a:off x="8049895" y="2382520"/>
            <a:ext cx="1880100" cy="4878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dirty="0">
                <a:latin typeface="Times New Roman"/>
                <a:ea typeface="Arial" panose="020B0604020202020204"/>
                <a:cs typeface="Arial" panose="020B0604020202020204"/>
                <a:sym typeface="Arial" panose="020B0604020202020204"/>
              </a:rPr>
              <a:t>Backend</a:t>
            </a:r>
            <a:endParaRPr lang="en-IN" sz="1400" b="0" i="0" u="none" strike="noStrike" cap="none" dirty="0">
              <a:latin typeface="Times New Roman"/>
              <a:ea typeface="Arial" panose="020B0604020202020204"/>
              <a:cs typeface="Arial" panose="020B0604020202020204"/>
            </a:endParaRPr>
          </a:p>
        </p:txBody>
      </p:sp>
      <p:sp>
        <p:nvSpPr>
          <p:cNvPr id="120" name="Google Shape;291;p3"/>
          <p:cNvSpPr/>
          <p:nvPr/>
        </p:nvSpPr>
        <p:spPr>
          <a:xfrm>
            <a:off x="11859888" y="2377698"/>
            <a:ext cx="2000100" cy="4878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25" name="Google Shape;344;p3"/>
          <p:cNvSpPr/>
          <p:nvPr/>
        </p:nvSpPr>
        <p:spPr>
          <a:xfrm>
            <a:off x="6333490" y="2377440"/>
            <a:ext cx="1919605" cy="48768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600" b="0" i="0" u="none" strike="noStrike" cap="none" dirty="0">
                <a:latin typeface="Times New Roman"/>
                <a:ea typeface="Arial" panose="020B0604020202020204"/>
                <a:cs typeface="Times New Roman"/>
                <a:sym typeface="Arial" panose="020B0604020202020204"/>
              </a:rPr>
              <a:t>Frontend / Interface</a:t>
            </a:r>
            <a:endParaRPr lang="en-IN" sz="1600" b="0" i="0" u="none" strike="noStrike" cap="none" dirty="0">
              <a:latin typeface="Times New Roman"/>
              <a:ea typeface="Arial" panose="020B0604020202020204"/>
              <a:cs typeface="Times New Roman"/>
            </a:endParaRPr>
          </a:p>
        </p:txBody>
      </p:sp>
      <p:sp>
        <p:nvSpPr>
          <p:cNvPr id="126" name="Google Shape;289;p3"/>
          <p:cNvSpPr/>
          <p:nvPr/>
        </p:nvSpPr>
        <p:spPr>
          <a:xfrm>
            <a:off x="9952990" y="2377440"/>
            <a:ext cx="1880100" cy="4878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dirty="0">
                <a:latin typeface="Times New Roman"/>
                <a:ea typeface="Arial" panose="020B0604020202020204"/>
                <a:cs typeface="Arial" panose="020B0604020202020204"/>
                <a:sym typeface="Arial" panose="020B0604020202020204"/>
              </a:rPr>
              <a:t>Cloud</a:t>
            </a:r>
            <a:endParaRPr lang="en-IN" sz="1400" b="0" i="0" u="none" strike="noStrike" cap="none" dirty="0">
              <a:latin typeface="Times New Roman"/>
              <a:ea typeface="Arial" panose="020B0604020202020204"/>
              <a:cs typeface="Arial" panose="020B0604020202020204"/>
            </a:endParaRPr>
          </a:p>
        </p:txBody>
      </p:sp>
      <p:sp>
        <p:nvSpPr>
          <p:cNvPr id="127" name="Google Shape;291;p3"/>
          <p:cNvSpPr/>
          <p:nvPr/>
        </p:nvSpPr>
        <p:spPr>
          <a:xfrm>
            <a:off x="13884268" y="2384683"/>
            <a:ext cx="2000100" cy="4878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28" name="Google Shape;294;p3"/>
          <p:cNvSpPr txBox="1"/>
          <p:nvPr/>
        </p:nvSpPr>
        <p:spPr>
          <a:xfrm>
            <a:off x="11857614" y="2473715"/>
            <a:ext cx="2000100" cy="3054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sz="1400" b="0" i="0" u="none" strike="noStrike" cap="none" dirty="0">
                <a:solidFill>
                  <a:srgbClr val="000000"/>
                </a:solidFill>
                <a:latin typeface="Times New Roman"/>
                <a:ea typeface="Arial" panose="020B0604020202020204"/>
                <a:cs typeface="Arial" panose="020B0604020202020204"/>
                <a:sym typeface="Arial" panose="020B0604020202020204"/>
              </a:rPr>
              <a:t>Hosting</a:t>
            </a:r>
            <a:endParaRPr lang="en-IN" altLang="en-GB" sz="1400" b="0" i="0" u="none" strike="noStrike" cap="none" dirty="0">
              <a:solidFill>
                <a:srgbClr val="000000"/>
              </a:solidFill>
              <a:latin typeface="Times New Roman"/>
              <a:ea typeface="Arial" panose="020B0604020202020204"/>
              <a:cs typeface="Arial" panose="020B0604020202020204"/>
            </a:endParaRPr>
          </a:p>
        </p:txBody>
      </p:sp>
      <p:sp>
        <p:nvSpPr>
          <p:cNvPr id="129" name="Google Shape;322;p3"/>
          <p:cNvSpPr/>
          <p:nvPr/>
        </p:nvSpPr>
        <p:spPr>
          <a:xfrm>
            <a:off x="4645025" y="3291205"/>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34" name="Google Shape;322;p3"/>
          <p:cNvSpPr/>
          <p:nvPr/>
        </p:nvSpPr>
        <p:spPr>
          <a:xfrm>
            <a:off x="6398895" y="31597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35" name="Google Shape;322;p3"/>
          <p:cNvSpPr/>
          <p:nvPr/>
        </p:nvSpPr>
        <p:spPr>
          <a:xfrm>
            <a:off x="6525895" y="32867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36" name="Google Shape;322;p3"/>
          <p:cNvSpPr/>
          <p:nvPr/>
        </p:nvSpPr>
        <p:spPr>
          <a:xfrm>
            <a:off x="6424295" y="4643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37" name="Google Shape;322;p3"/>
          <p:cNvSpPr/>
          <p:nvPr/>
        </p:nvSpPr>
        <p:spPr>
          <a:xfrm>
            <a:off x="6551295" y="4770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38" name="Google Shape;322;p3"/>
          <p:cNvSpPr/>
          <p:nvPr/>
        </p:nvSpPr>
        <p:spPr>
          <a:xfrm>
            <a:off x="6424295" y="61569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39" name="Google Shape;322;p3"/>
          <p:cNvSpPr/>
          <p:nvPr/>
        </p:nvSpPr>
        <p:spPr>
          <a:xfrm>
            <a:off x="6551295" y="62839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40" name="Google Shape;322;p3"/>
          <p:cNvSpPr/>
          <p:nvPr/>
        </p:nvSpPr>
        <p:spPr>
          <a:xfrm>
            <a:off x="8253095" y="3119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41" name="Google Shape;322;p3"/>
          <p:cNvSpPr/>
          <p:nvPr/>
        </p:nvSpPr>
        <p:spPr>
          <a:xfrm>
            <a:off x="8380095" y="3246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48" name="Google Shape;322;p3"/>
          <p:cNvSpPr/>
          <p:nvPr/>
        </p:nvSpPr>
        <p:spPr>
          <a:xfrm>
            <a:off x="10158095" y="3119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49" name="Google Shape;322;p3"/>
          <p:cNvSpPr/>
          <p:nvPr/>
        </p:nvSpPr>
        <p:spPr>
          <a:xfrm>
            <a:off x="10285095" y="3246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56" name="Google Shape;322;p3"/>
          <p:cNvSpPr/>
          <p:nvPr/>
        </p:nvSpPr>
        <p:spPr>
          <a:xfrm>
            <a:off x="12063095" y="3119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57" name="Google Shape;322;p3"/>
          <p:cNvSpPr/>
          <p:nvPr/>
        </p:nvSpPr>
        <p:spPr>
          <a:xfrm>
            <a:off x="12190095" y="3246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58" name="Google Shape;322;p3"/>
          <p:cNvSpPr/>
          <p:nvPr/>
        </p:nvSpPr>
        <p:spPr>
          <a:xfrm>
            <a:off x="12063095" y="46329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59" name="Google Shape;322;p3"/>
          <p:cNvSpPr/>
          <p:nvPr/>
        </p:nvSpPr>
        <p:spPr>
          <a:xfrm>
            <a:off x="12190095" y="47599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0" name="Google Shape;322;p3"/>
          <p:cNvSpPr/>
          <p:nvPr/>
        </p:nvSpPr>
        <p:spPr>
          <a:xfrm>
            <a:off x="12088495" y="61163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1" name="Google Shape;322;p3"/>
          <p:cNvSpPr/>
          <p:nvPr/>
        </p:nvSpPr>
        <p:spPr>
          <a:xfrm>
            <a:off x="12215495" y="62433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4" name="Google Shape;322;p3"/>
          <p:cNvSpPr/>
          <p:nvPr/>
        </p:nvSpPr>
        <p:spPr>
          <a:xfrm>
            <a:off x="13968095" y="3119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5" name="Google Shape;322;p3"/>
          <p:cNvSpPr/>
          <p:nvPr/>
        </p:nvSpPr>
        <p:spPr>
          <a:xfrm>
            <a:off x="14095095" y="32461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6" name="Google Shape;322;p3"/>
          <p:cNvSpPr/>
          <p:nvPr/>
        </p:nvSpPr>
        <p:spPr>
          <a:xfrm>
            <a:off x="13968095" y="46329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7" name="Google Shape;322;p3"/>
          <p:cNvSpPr/>
          <p:nvPr/>
        </p:nvSpPr>
        <p:spPr>
          <a:xfrm>
            <a:off x="14095095" y="475996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8" name="Google Shape;322;p3"/>
          <p:cNvSpPr/>
          <p:nvPr/>
        </p:nvSpPr>
        <p:spPr>
          <a:xfrm>
            <a:off x="13993495" y="61163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69" name="Google Shape;322;p3"/>
          <p:cNvSpPr/>
          <p:nvPr/>
        </p:nvSpPr>
        <p:spPr>
          <a:xfrm>
            <a:off x="14120495" y="624332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80" name="Google Shape;291;p3"/>
          <p:cNvSpPr/>
          <p:nvPr/>
        </p:nvSpPr>
        <p:spPr>
          <a:xfrm>
            <a:off x="4328153" y="2385318"/>
            <a:ext cx="2000100" cy="4878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181" name="Google Shape;294;p3"/>
          <p:cNvSpPr txBox="1"/>
          <p:nvPr/>
        </p:nvSpPr>
        <p:spPr>
          <a:xfrm>
            <a:off x="4328419" y="2476255"/>
            <a:ext cx="2000100" cy="367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b="0" i="0" u="none" strike="noStrike" cap="none" dirty="0">
                <a:solidFill>
                  <a:srgbClr val="000000"/>
                </a:solidFill>
                <a:latin typeface="Times New Roman"/>
                <a:ea typeface="Arial" panose="020B0604020202020204"/>
                <a:cs typeface="Times New Roman"/>
                <a:sym typeface="Arial" panose="020B0604020202020204"/>
              </a:rPr>
              <a:t>Ai / ML </a:t>
            </a:r>
            <a:endParaRPr lang="en-IN" altLang="en-GB" b="0" i="0" u="none" strike="noStrike" cap="none" dirty="0">
              <a:solidFill>
                <a:srgbClr val="000000"/>
              </a:solidFill>
              <a:latin typeface="Times New Roman"/>
              <a:ea typeface="Arial" panose="020B0604020202020204"/>
              <a:cs typeface="Times New Roman"/>
            </a:endParaRPr>
          </a:p>
        </p:txBody>
      </p:sp>
      <p:pic>
        <p:nvPicPr>
          <p:cNvPr id="182" name="Google Shape;324;p3" descr="download"/>
          <p:cNvPicPr preferRelativeResize="0"/>
          <p:nvPr/>
        </p:nvPicPr>
        <p:blipFill rotWithShape="1">
          <a:blip r:embed="rId2"/>
          <a:srcRect/>
          <a:stretch>
            <a:fillRect/>
          </a:stretch>
        </p:blipFill>
        <p:spPr>
          <a:xfrm>
            <a:off x="6906895" y="3396615"/>
            <a:ext cx="885825" cy="956310"/>
          </a:xfrm>
          <a:prstGeom prst="rect">
            <a:avLst/>
          </a:prstGeom>
          <a:noFill/>
          <a:ln>
            <a:noFill/>
          </a:ln>
        </p:spPr>
      </p:pic>
      <p:pic>
        <p:nvPicPr>
          <p:cNvPr id="183" name="Google Shape;327;p3" descr="download (1)"/>
          <p:cNvPicPr preferRelativeResize="0"/>
          <p:nvPr/>
        </p:nvPicPr>
        <p:blipFill rotWithShape="1">
          <a:blip r:embed="rId3"/>
          <a:srcRect/>
          <a:stretch>
            <a:fillRect/>
          </a:stretch>
        </p:blipFill>
        <p:spPr>
          <a:xfrm>
            <a:off x="6830695" y="4872355"/>
            <a:ext cx="970915" cy="1047115"/>
          </a:xfrm>
          <a:prstGeom prst="rect">
            <a:avLst/>
          </a:prstGeom>
          <a:noFill/>
          <a:ln>
            <a:noFill/>
          </a:ln>
        </p:spPr>
      </p:pic>
      <p:pic>
        <p:nvPicPr>
          <p:cNvPr id="184" name="Google Shape;331;p3" descr="download (2)"/>
          <p:cNvPicPr preferRelativeResize="0"/>
          <p:nvPr/>
        </p:nvPicPr>
        <p:blipFill rotWithShape="1">
          <a:blip r:embed="rId4"/>
          <a:srcRect/>
          <a:stretch>
            <a:fillRect/>
          </a:stretch>
        </p:blipFill>
        <p:spPr>
          <a:xfrm>
            <a:off x="6981825" y="6512560"/>
            <a:ext cx="796925" cy="859790"/>
          </a:xfrm>
          <a:prstGeom prst="rect">
            <a:avLst/>
          </a:prstGeom>
          <a:noFill/>
          <a:ln>
            <a:noFill/>
          </a:ln>
        </p:spPr>
      </p:pic>
      <p:pic>
        <p:nvPicPr>
          <p:cNvPr id="188" name="Picture 187" descr="download"/>
          <p:cNvPicPr>
            <a:picLocks noChangeAspect="1"/>
          </p:cNvPicPr>
          <p:nvPr/>
        </p:nvPicPr>
        <p:blipFill>
          <a:blip r:embed="rId5"/>
          <a:stretch>
            <a:fillRect/>
          </a:stretch>
        </p:blipFill>
        <p:spPr>
          <a:xfrm>
            <a:off x="12545695" y="4895369"/>
            <a:ext cx="940435" cy="940435"/>
          </a:xfrm>
          <a:prstGeom prst="rect">
            <a:avLst/>
          </a:prstGeom>
        </p:spPr>
      </p:pic>
      <p:pic>
        <p:nvPicPr>
          <p:cNvPr id="189" name="Picture 188" descr="download"/>
          <p:cNvPicPr>
            <a:picLocks noChangeAspect="1"/>
          </p:cNvPicPr>
          <p:nvPr/>
        </p:nvPicPr>
        <p:blipFill>
          <a:blip r:embed="rId6"/>
          <a:stretch>
            <a:fillRect/>
          </a:stretch>
        </p:blipFill>
        <p:spPr>
          <a:xfrm>
            <a:off x="12524423" y="3403718"/>
            <a:ext cx="982980" cy="982980"/>
          </a:xfrm>
          <a:prstGeom prst="rect">
            <a:avLst/>
          </a:prstGeom>
        </p:spPr>
      </p:pic>
      <p:pic>
        <p:nvPicPr>
          <p:cNvPr id="193" name="Picture 192" descr="download (1)"/>
          <p:cNvPicPr>
            <a:picLocks noChangeAspect="1"/>
          </p:cNvPicPr>
          <p:nvPr/>
        </p:nvPicPr>
        <p:blipFill>
          <a:blip r:embed="rId7"/>
          <a:stretch>
            <a:fillRect/>
          </a:stretch>
        </p:blipFill>
        <p:spPr>
          <a:xfrm>
            <a:off x="8811895" y="3489325"/>
            <a:ext cx="871220" cy="956945"/>
          </a:xfrm>
          <a:prstGeom prst="rect">
            <a:avLst/>
          </a:prstGeom>
        </p:spPr>
      </p:pic>
      <p:sp>
        <p:nvSpPr>
          <p:cNvPr id="201" name="Google Shape;322;p3"/>
          <p:cNvSpPr/>
          <p:nvPr/>
        </p:nvSpPr>
        <p:spPr>
          <a:xfrm>
            <a:off x="4543425" y="4637405"/>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202" name="Google Shape;322;p3"/>
          <p:cNvSpPr/>
          <p:nvPr/>
        </p:nvSpPr>
        <p:spPr>
          <a:xfrm>
            <a:off x="4670425" y="4764405"/>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212" name="Google Shape;322;p3"/>
          <p:cNvSpPr/>
          <p:nvPr/>
        </p:nvSpPr>
        <p:spPr>
          <a:xfrm>
            <a:off x="8287385" y="461264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213" name="Google Shape;322;p3"/>
          <p:cNvSpPr/>
          <p:nvPr/>
        </p:nvSpPr>
        <p:spPr>
          <a:xfrm>
            <a:off x="8414385" y="473964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234" name="Google Shape;291;p3"/>
          <p:cNvSpPr/>
          <p:nvPr/>
        </p:nvSpPr>
        <p:spPr>
          <a:xfrm>
            <a:off x="2321553" y="2359918"/>
            <a:ext cx="2000100" cy="4878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235" name="Google Shape;294;p3"/>
          <p:cNvSpPr txBox="1"/>
          <p:nvPr/>
        </p:nvSpPr>
        <p:spPr>
          <a:xfrm>
            <a:off x="2321819" y="2450855"/>
            <a:ext cx="2000100" cy="367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b="0" i="0" u="none" strike="noStrike" cap="none" dirty="0">
                <a:solidFill>
                  <a:srgbClr val="000000"/>
                </a:solidFill>
                <a:latin typeface="Times New Roman"/>
                <a:ea typeface="Arial" panose="020B0604020202020204"/>
                <a:cs typeface="Times New Roman"/>
                <a:sym typeface="Arial" panose="020B0604020202020204"/>
              </a:rPr>
              <a:t>Framework</a:t>
            </a:r>
            <a:endParaRPr lang="en-IN" altLang="en-GB" b="0" i="0" u="none" strike="noStrike" cap="none" dirty="0">
              <a:solidFill>
                <a:srgbClr val="000000"/>
              </a:solidFill>
              <a:latin typeface="Times New Roman"/>
              <a:ea typeface="Arial" panose="020B0604020202020204"/>
              <a:cs typeface="Times New Roman"/>
            </a:endParaRPr>
          </a:p>
        </p:txBody>
      </p:sp>
      <p:sp>
        <p:nvSpPr>
          <p:cNvPr id="236" name="Google Shape;322;p3"/>
          <p:cNvSpPr/>
          <p:nvPr/>
        </p:nvSpPr>
        <p:spPr>
          <a:xfrm>
            <a:off x="2489835" y="3076575"/>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237" name="Google Shape;322;p3"/>
          <p:cNvSpPr/>
          <p:nvPr/>
        </p:nvSpPr>
        <p:spPr>
          <a:xfrm>
            <a:off x="2616835" y="3203575"/>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pic>
        <p:nvPicPr>
          <p:cNvPr id="239" name="Picture 238" descr="download (8)"/>
          <p:cNvPicPr>
            <a:picLocks noChangeAspect="1"/>
          </p:cNvPicPr>
          <p:nvPr/>
        </p:nvPicPr>
        <p:blipFill>
          <a:blip r:embed="rId8"/>
          <a:stretch>
            <a:fillRect/>
          </a:stretch>
        </p:blipFill>
        <p:spPr>
          <a:xfrm>
            <a:off x="2868295" y="3302635"/>
            <a:ext cx="1123950" cy="1123950"/>
          </a:xfrm>
          <a:prstGeom prst="rect">
            <a:avLst/>
          </a:prstGeom>
        </p:spPr>
      </p:pic>
      <p:pic>
        <p:nvPicPr>
          <p:cNvPr id="244" name="Picture 243" descr="download (1)"/>
          <p:cNvPicPr>
            <a:picLocks noChangeAspect="1"/>
          </p:cNvPicPr>
          <p:nvPr/>
        </p:nvPicPr>
        <p:blipFill>
          <a:blip r:embed="rId7"/>
          <a:stretch>
            <a:fillRect/>
          </a:stretch>
        </p:blipFill>
        <p:spPr>
          <a:xfrm>
            <a:off x="5013960" y="3456305"/>
            <a:ext cx="871220" cy="956945"/>
          </a:xfrm>
          <a:prstGeom prst="rect">
            <a:avLst/>
          </a:prstGeom>
        </p:spPr>
      </p:pic>
      <p:pic>
        <p:nvPicPr>
          <p:cNvPr id="74" name="Google Shape;331;p3" descr="download (2)">
            <a:extLst>
              <a:ext uri="{FF2B5EF4-FFF2-40B4-BE49-F238E27FC236}">
                <a16:creationId xmlns:a16="http://schemas.microsoft.com/office/drawing/2014/main" id="{F610BF2F-FA46-456F-8BF5-04892F84A325}"/>
              </a:ext>
            </a:extLst>
          </p:cNvPr>
          <p:cNvPicPr preferRelativeResize="0"/>
          <p:nvPr/>
        </p:nvPicPr>
        <p:blipFill rotWithShape="1">
          <a:blip r:embed="rId4"/>
          <a:srcRect/>
          <a:stretch>
            <a:fillRect/>
          </a:stretch>
        </p:blipFill>
        <p:spPr>
          <a:xfrm>
            <a:off x="8843645" y="4930140"/>
            <a:ext cx="796925" cy="859790"/>
          </a:xfrm>
          <a:prstGeom prst="rect">
            <a:avLst/>
          </a:prstGeom>
          <a:noFill/>
          <a:ln>
            <a:noFill/>
          </a:ln>
        </p:spPr>
      </p:pic>
      <p:sp>
        <p:nvSpPr>
          <p:cNvPr id="77" name="Google Shape;294;p3">
            <a:extLst>
              <a:ext uri="{FF2B5EF4-FFF2-40B4-BE49-F238E27FC236}">
                <a16:creationId xmlns:a16="http://schemas.microsoft.com/office/drawing/2014/main" id="{680D495E-5BA7-4E1A-A38E-10B09AD0C4F4}"/>
              </a:ext>
            </a:extLst>
          </p:cNvPr>
          <p:cNvSpPr txBox="1"/>
          <p:nvPr/>
        </p:nvSpPr>
        <p:spPr>
          <a:xfrm>
            <a:off x="13642012" y="2474379"/>
            <a:ext cx="2484612"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altLang="en-GB" sz="1400" b="0" i="0" u="none" strike="noStrike" cap="none" dirty="0">
                <a:solidFill>
                  <a:srgbClr val="000000"/>
                </a:solidFill>
                <a:latin typeface="Times New Roman"/>
                <a:ea typeface="Arial" panose="020B0604020202020204"/>
                <a:cs typeface="Arial" panose="020B0604020202020204"/>
                <a:sym typeface="Arial" panose="020B0604020202020204"/>
              </a:rPr>
              <a:t>Supporting Environments</a:t>
            </a:r>
            <a:endParaRPr lang="en-IN" altLang="en-GB" sz="1400" b="0" i="0" u="none" strike="noStrike" cap="none" dirty="0">
              <a:solidFill>
                <a:srgbClr val="000000"/>
              </a:solidFill>
              <a:latin typeface="Times New Roman"/>
              <a:ea typeface="Arial" panose="020B0604020202020204"/>
              <a:cs typeface="Arial" panose="020B0604020202020204"/>
            </a:endParaRPr>
          </a:p>
        </p:txBody>
      </p:sp>
      <p:pic>
        <p:nvPicPr>
          <p:cNvPr id="5" name="Picture 4">
            <a:extLst>
              <a:ext uri="{FF2B5EF4-FFF2-40B4-BE49-F238E27FC236}">
                <a16:creationId xmlns:a16="http://schemas.microsoft.com/office/drawing/2014/main" id="{CFC948FE-3B08-4BBB-8A24-8D5A6F0D8D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98207" y="3428060"/>
            <a:ext cx="1231759" cy="922630"/>
          </a:xfrm>
          <a:prstGeom prst="rect">
            <a:avLst/>
          </a:prstGeom>
        </p:spPr>
      </p:pic>
      <p:pic>
        <p:nvPicPr>
          <p:cNvPr id="79" name="Picture 78">
            <a:extLst>
              <a:ext uri="{FF2B5EF4-FFF2-40B4-BE49-F238E27FC236}">
                <a16:creationId xmlns:a16="http://schemas.microsoft.com/office/drawing/2014/main" id="{E72BA82D-0BCC-43FD-8773-E1120AFBBB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45651" y="6332102"/>
            <a:ext cx="1492314" cy="1117795"/>
          </a:xfrm>
          <a:prstGeom prst="rect">
            <a:avLst/>
          </a:prstGeom>
        </p:spPr>
      </p:pic>
      <p:pic>
        <p:nvPicPr>
          <p:cNvPr id="9" name="Picture 8">
            <a:extLst>
              <a:ext uri="{FF2B5EF4-FFF2-40B4-BE49-F238E27FC236}">
                <a16:creationId xmlns:a16="http://schemas.microsoft.com/office/drawing/2014/main" id="{946CE740-7C29-4989-ADFE-D03439C791CC}"/>
              </a:ext>
            </a:extLst>
          </p:cNvPr>
          <p:cNvPicPr>
            <a:picLocks noChangeAspect="1"/>
          </p:cNvPicPr>
          <p:nvPr/>
        </p:nvPicPr>
        <p:blipFill rotWithShape="1">
          <a:blip r:embed="rId10">
            <a:extLst>
              <a:ext uri="{28A0092B-C50C-407E-A947-70E740481C1C}">
                <a14:useLocalDpi xmlns:a14="http://schemas.microsoft.com/office/drawing/2010/main" val="0"/>
              </a:ext>
            </a:extLst>
          </a:blip>
          <a:srcRect l="11621" t="-2646" r="11700" b="2646"/>
          <a:stretch/>
        </p:blipFill>
        <p:spPr>
          <a:xfrm>
            <a:off x="14392444" y="4840706"/>
            <a:ext cx="1063285" cy="1038657"/>
          </a:xfrm>
          <a:prstGeom prst="rect">
            <a:avLst/>
          </a:prstGeom>
        </p:spPr>
      </p:pic>
      <p:pic>
        <p:nvPicPr>
          <p:cNvPr id="11" name="Picture 10">
            <a:extLst>
              <a:ext uri="{FF2B5EF4-FFF2-40B4-BE49-F238E27FC236}">
                <a16:creationId xmlns:a16="http://schemas.microsoft.com/office/drawing/2014/main" id="{0770021D-E39B-469F-837C-0D228B1A6C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51711" y="3351682"/>
            <a:ext cx="1065213" cy="1065213"/>
          </a:xfrm>
          <a:prstGeom prst="rect">
            <a:avLst/>
          </a:prstGeom>
        </p:spPr>
      </p:pic>
      <p:pic>
        <p:nvPicPr>
          <p:cNvPr id="13" name="Picture 12">
            <a:extLst>
              <a:ext uri="{FF2B5EF4-FFF2-40B4-BE49-F238E27FC236}">
                <a16:creationId xmlns:a16="http://schemas.microsoft.com/office/drawing/2014/main" id="{AEFBF40C-6AC3-4034-A4A0-C250ACAAF29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03024" y="6385282"/>
            <a:ext cx="1092926" cy="956310"/>
          </a:xfrm>
          <a:prstGeom prst="rect">
            <a:avLst/>
          </a:prstGeom>
        </p:spPr>
      </p:pic>
      <p:sp>
        <p:nvSpPr>
          <p:cNvPr id="88" name="Google Shape;322;p3">
            <a:extLst>
              <a:ext uri="{FF2B5EF4-FFF2-40B4-BE49-F238E27FC236}">
                <a16:creationId xmlns:a16="http://schemas.microsoft.com/office/drawing/2014/main" id="{350E117E-7EB9-46FA-A43C-B87028EAF008}"/>
              </a:ext>
            </a:extLst>
          </p:cNvPr>
          <p:cNvSpPr/>
          <p:nvPr/>
        </p:nvSpPr>
        <p:spPr>
          <a:xfrm>
            <a:off x="10190797" y="4640588"/>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89" name="Google Shape;322;p3">
            <a:extLst>
              <a:ext uri="{FF2B5EF4-FFF2-40B4-BE49-F238E27FC236}">
                <a16:creationId xmlns:a16="http://schemas.microsoft.com/office/drawing/2014/main" id="{6485EC38-2702-432F-A0BD-CA764A734C9A}"/>
              </a:ext>
            </a:extLst>
          </p:cNvPr>
          <p:cNvSpPr/>
          <p:nvPr/>
        </p:nvSpPr>
        <p:spPr>
          <a:xfrm>
            <a:off x="10317797" y="4767588"/>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pic>
        <p:nvPicPr>
          <p:cNvPr id="90" name="Picture 89" descr="download">
            <a:extLst>
              <a:ext uri="{FF2B5EF4-FFF2-40B4-BE49-F238E27FC236}">
                <a16:creationId xmlns:a16="http://schemas.microsoft.com/office/drawing/2014/main" id="{B759B693-C4D2-40E5-931E-F76289184DEB}"/>
              </a:ext>
            </a:extLst>
          </p:cNvPr>
          <p:cNvPicPr>
            <a:picLocks noChangeAspect="1"/>
          </p:cNvPicPr>
          <p:nvPr/>
        </p:nvPicPr>
        <p:blipFill>
          <a:blip r:embed="rId6"/>
          <a:stretch>
            <a:fillRect/>
          </a:stretch>
        </p:blipFill>
        <p:spPr>
          <a:xfrm>
            <a:off x="10652125" y="4925186"/>
            <a:ext cx="982980" cy="982980"/>
          </a:xfrm>
          <a:prstGeom prst="rect">
            <a:avLst/>
          </a:prstGeom>
        </p:spPr>
      </p:pic>
      <p:sp>
        <p:nvSpPr>
          <p:cNvPr id="91" name="Google Shape;322;p3">
            <a:extLst>
              <a:ext uri="{FF2B5EF4-FFF2-40B4-BE49-F238E27FC236}">
                <a16:creationId xmlns:a16="http://schemas.microsoft.com/office/drawing/2014/main" id="{88E8F7CA-72BC-4523-B55B-3C89A550210F}"/>
              </a:ext>
            </a:extLst>
          </p:cNvPr>
          <p:cNvSpPr/>
          <p:nvPr/>
        </p:nvSpPr>
        <p:spPr>
          <a:xfrm>
            <a:off x="8301672" y="611788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sp>
        <p:nvSpPr>
          <p:cNvPr id="92" name="Google Shape;322;p3">
            <a:extLst>
              <a:ext uri="{FF2B5EF4-FFF2-40B4-BE49-F238E27FC236}">
                <a16:creationId xmlns:a16="http://schemas.microsoft.com/office/drawing/2014/main" id="{FB79E70D-EF96-4DFB-B75F-FF538162AED0}"/>
              </a:ext>
            </a:extLst>
          </p:cNvPr>
          <p:cNvSpPr/>
          <p:nvPr/>
        </p:nvSpPr>
        <p:spPr>
          <a:xfrm>
            <a:off x="8428672" y="6244880"/>
            <a:ext cx="1657985" cy="128651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lang="en-US" sz="1400" b="0" i="0" u="none" strike="noStrike" cap="none" dirty="0">
              <a:latin typeface="Times New Roman"/>
              <a:ea typeface="Arial" panose="020B0604020202020204"/>
              <a:cs typeface="Arial" panose="020B0604020202020204"/>
            </a:endParaRPr>
          </a:p>
        </p:txBody>
      </p:sp>
      <p:pic>
        <p:nvPicPr>
          <p:cNvPr id="15" name="Picture 14">
            <a:extLst>
              <a:ext uri="{FF2B5EF4-FFF2-40B4-BE49-F238E27FC236}">
                <a16:creationId xmlns:a16="http://schemas.microsoft.com/office/drawing/2014/main" id="{68197F49-3641-4343-9220-1115D84079C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05215" y="6395655"/>
            <a:ext cx="1044893" cy="981839"/>
          </a:xfrm>
          <a:prstGeom prst="rect">
            <a:avLst/>
          </a:prstGeom>
        </p:spPr>
      </p:pic>
      <p:pic>
        <p:nvPicPr>
          <p:cNvPr id="3" name="Picture 2">
            <a:extLst>
              <a:ext uri="{FF2B5EF4-FFF2-40B4-BE49-F238E27FC236}">
                <a16:creationId xmlns:a16="http://schemas.microsoft.com/office/drawing/2014/main" id="{BF22CB46-4DD6-4601-93EB-C5BEBD4798C0}"/>
              </a:ext>
            </a:extLst>
          </p:cNvPr>
          <p:cNvPicPr>
            <a:picLocks noChangeAspect="1"/>
          </p:cNvPicPr>
          <p:nvPr/>
        </p:nvPicPr>
        <p:blipFill rotWithShape="1">
          <a:blip r:embed="rId14">
            <a:extLst>
              <a:ext uri="{28A0092B-C50C-407E-A947-70E740481C1C}">
                <a14:useLocalDpi xmlns:a14="http://schemas.microsoft.com/office/drawing/2010/main" val="0"/>
              </a:ext>
            </a:extLst>
          </a:blip>
          <a:srcRect l="27729" t="25205" r="22735" b="21014"/>
          <a:stretch/>
        </p:blipFill>
        <p:spPr>
          <a:xfrm>
            <a:off x="4811696" y="4963131"/>
            <a:ext cx="1391919" cy="87598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2"/>
          <p:cNvSpPr txBox="1">
            <a:spLocks noGrp="1"/>
          </p:cNvSpPr>
          <p:nvPr>
            <p:ph type="title"/>
          </p:nvPr>
        </p:nvSpPr>
        <p:spPr>
          <a:xfrm>
            <a:off x="556442" y="236341"/>
            <a:ext cx="11965477" cy="897490"/>
          </a:xfrm>
          <a:prstGeom prst="rect">
            <a:avLst/>
          </a:prstGeom>
        </p:spPr>
        <p:txBody>
          <a:bodyPr vert="horz" wrap="square" lIns="0" tIns="12065" rIns="0" bIns="0" rtlCol="0" anchor="t">
            <a:spAutoFit/>
          </a:bodyPr>
          <a:lstStyle/>
          <a:p>
            <a:pPr marL="12700" marR="5080">
              <a:lnSpc>
                <a:spcPct val="116000"/>
              </a:lnSpc>
              <a:spcBef>
                <a:spcPts val="95"/>
              </a:spcBef>
            </a:pPr>
            <a:r>
              <a:rPr lang="en-IN" sz="5400" spc="195" dirty="0">
                <a:latin typeface="Times New Roman"/>
                <a:cs typeface="Trebuchet MS" panose="020B0603020202020204"/>
              </a:rPr>
              <a:t>ARCHITECTURE</a:t>
            </a:r>
          </a:p>
        </p:txBody>
      </p:sp>
      <p:pic>
        <p:nvPicPr>
          <p:cNvPr id="3" name="Picture 2">
            <a:extLst>
              <a:ext uri="{FF2B5EF4-FFF2-40B4-BE49-F238E27FC236}">
                <a16:creationId xmlns:a16="http://schemas.microsoft.com/office/drawing/2014/main" id="{07989763-DD4A-41B3-821D-AFD89FBD3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465893"/>
            <a:ext cx="8427720" cy="9531549"/>
          </a:xfrm>
          <a:prstGeom prst="rect">
            <a:avLst/>
          </a:prstGeom>
        </p:spPr>
      </p:pic>
      <p:pic>
        <p:nvPicPr>
          <p:cNvPr id="5" name="Picture 4">
            <a:extLst>
              <a:ext uri="{FF2B5EF4-FFF2-40B4-BE49-F238E27FC236}">
                <a16:creationId xmlns:a16="http://schemas.microsoft.com/office/drawing/2014/main" id="{EB47A225-B54B-414E-8765-735AE97BE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240" y="1112906"/>
            <a:ext cx="4540479" cy="8489008"/>
          </a:xfrm>
          <a:prstGeom prst="rect">
            <a:avLst/>
          </a:prstGeom>
        </p:spPr>
      </p:pic>
      <p:pic>
        <p:nvPicPr>
          <p:cNvPr id="8" name="Picture 7">
            <a:extLst>
              <a:ext uri="{FF2B5EF4-FFF2-40B4-BE49-F238E27FC236}">
                <a16:creationId xmlns:a16="http://schemas.microsoft.com/office/drawing/2014/main" id="{EEBEAACA-F84F-4984-A209-4881B9F304E2}"/>
              </a:ext>
            </a:extLst>
          </p:cNvPr>
          <p:cNvPicPr>
            <a:picLocks noChangeAspect="1"/>
          </p:cNvPicPr>
          <p:nvPr/>
        </p:nvPicPr>
        <p:blipFill rotWithShape="1">
          <a:blip r:embed="rId4">
            <a:extLst>
              <a:ext uri="{28A0092B-C50C-407E-A947-70E740481C1C}">
                <a14:useLocalDpi xmlns:a14="http://schemas.microsoft.com/office/drawing/2010/main" val="0"/>
              </a:ext>
            </a:extLst>
          </a:blip>
          <a:srcRect t="21464" r="16668"/>
          <a:stretch/>
        </p:blipFill>
        <p:spPr>
          <a:xfrm rot="3753608">
            <a:off x="6604030" y="2606358"/>
            <a:ext cx="431830" cy="526679"/>
          </a:xfrm>
          <a:prstGeom prst="rect">
            <a:avLst/>
          </a:prstGeom>
        </p:spPr>
      </p:pic>
      <p:pic>
        <p:nvPicPr>
          <p:cNvPr id="10" name="Picture 9">
            <a:extLst>
              <a:ext uri="{FF2B5EF4-FFF2-40B4-BE49-F238E27FC236}">
                <a16:creationId xmlns:a16="http://schemas.microsoft.com/office/drawing/2014/main" id="{882C85D3-14A9-4709-B014-F087C27AC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000" y="2869697"/>
            <a:ext cx="114310" cy="4311140"/>
          </a:xfrm>
          <a:prstGeom prst="rect">
            <a:avLst/>
          </a:prstGeom>
        </p:spPr>
      </p:pic>
      <p:pic>
        <p:nvPicPr>
          <p:cNvPr id="79" name="Picture 78">
            <a:extLst>
              <a:ext uri="{FF2B5EF4-FFF2-40B4-BE49-F238E27FC236}">
                <a16:creationId xmlns:a16="http://schemas.microsoft.com/office/drawing/2014/main" id="{0ACF361B-7741-4BEF-98FD-48733C69B1E1}"/>
              </a:ext>
            </a:extLst>
          </p:cNvPr>
          <p:cNvPicPr>
            <a:picLocks noChangeAspect="1"/>
          </p:cNvPicPr>
          <p:nvPr/>
        </p:nvPicPr>
        <p:blipFill rotWithShape="1">
          <a:blip r:embed="rId4">
            <a:extLst>
              <a:ext uri="{28A0092B-C50C-407E-A947-70E740481C1C}">
                <a14:useLocalDpi xmlns:a14="http://schemas.microsoft.com/office/drawing/2010/main" val="0"/>
              </a:ext>
            </a:extLst>
          </a:blip>
          <a:srcRect t="21464" r="16668"/>
          <a:stretch/>
        </p:blipFill>
        <p:spPr>
          <a:xfrm rot="3753608">
            <a:off x="6141335" y="6559887"/>
            <a:ext cx="795692" cy="97046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2"/>
          <p:cNvSpPr txBox="1">
            <a:spLocks noGrp="1"/>
          </p:cNvSpPr>
          <p:nvPr>
            <p:ph type="title"/>
          </p:nvPr>
        </p:nvSpPr>
        <p:spPr>
          <a:xfrm>
            <a:off x="1000990" y="342900"/>
            <a:ext cx="5977717" cy="897490"/>
          </a:xfrm>
          <a:prstGeom prst="rect">
            <a:avLst/>
          </a:prstGeom>
        </p:spPr>
        <p:txBody>
          <a:bodyPr vert="horz" wrap="square" lIns="0" tIns="12065" rIns="0" bIns="0" rtlCol="0" anchor="t">
            <a:spAutoFit/>
          </a:bodyPr>
          <a:lstStyle/>
          <a:p>
            <a:pPr marL="12700" marR="5080">
              <a:lnSpc>
                <a:spcPct val="116000"/>
              </a:lnSpc>
              <a:spcBef>
                <a:spcPts val="95"/>
              </a:spcBef>
            </a:pPr>
            <a:r>
              <a:rPr lang="en-IN" sz="5400" spc="195" dirty="0">
                <a:latin typeface="Times New Roman"/>
                <a:cs typeface="Trebuchet MS" panose="020B0603020202020204"/>
              </a:rPr>
              <a:t>WORKFLOW</a:t>
            </a: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9" name="Flowchart: Terminator 8"/>
          <p:cNvSpPr/>
          <p:nvPr/>
        </p:nvSpPr>
        <p:spPr>
          <a:xfrm>
            <a:off x="1985315" y="1659945"/>
            <a:ext cx="2447925" cy="675640"/>
          </a:xfrm>
          <a:prstGeom prst="flowChartTerminator">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10" name="object 3"/>
          <p:cNvSpPr txBox="1"/>
          <p:nvPr/>
        </p:nvSpPr>
        <p:spPr>
          <a:xfrm>
            <a:off x="2150074" y="1730725"/>
            <a:ext cx="2149475" cy="505267"/>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User generates web Request</a:t>
            </a:r>
          </a:p>
        </p:txBody>
      </p:sp>
      <p:sp>
        <p:nvSpPr>
          <p:cNvPr id="11" name="Rounded Rectangle 10"/>
          <p:cNvSpPr/>
          <p:nvPr/>
        </p:nvSpPr>
        <p:spPr>
          <a:xfrm>
            <a:off x="1689699" y="2896330"/>
            <a:ext cx="3071495" cy="150114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12" name="object 3"/>
          <p:cNvSpPr txBox="1"/>
          <p:nvPr/>
        </p:nvSpPr>
        <p:spPr>
          <a:xfrm>
            <a:off x="1845274" y="2895315"/>
            <a:ext cx="2826385" cy="1502976"/>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All captured </a:t>
            </a:r>
            <a:r>
              <a:rPr lang="en-IN" sz="1600" b="1" dirty="0" err="1">
                <a:latin typeface="Times New Roman"/>
                <a:cs typeface="Trebuchet MS" panose="020B0603020202020204"/>
              </a:rPr>
              <a:t>urls</a:t>
            </a:r>
            <a:r>
              <a:rPr lang="en-IN" sz="1600" b="1" dirty="0">
                <a:latin typeface="Times New Roman"/>
                <a:cs typeface="Trebuchet MS" panose="020B0603020202020204"/>
              </a:rPr>
              <a:t> are parsed into a filter and are broken down into Domain , Sub domain , protocol , request code on the user’s local machine.</a:t>
            </a:r>
          </a:p>
          <a:p>
            <a:pPr marL="12700" algn="ctr">
              <a:lnSpc>
                <a:spcPct val="100000"/>
              </a:lnSpc>
              <a:spcBef>
                <a:spcPts val="100"/>
              </a:spcBef>
            </a:pPr>
            <a:r>
              <a:rPr lang="en-IN" sz="1600" b="1" dirty="0">
                <a:latin typeface="Times New Roman"/>
                <a:cs typeface="Trebuchet MS" panose="020B0603020202020204"/>
              </a:rPr>
              <a:t>Alert messages are generated.</a:t>
            </a:r>
          </a:p>
        </p:txBody>
      </p:sp>
      <p:sp>
        <p:nvSpPr>
          <p:cNvPr id="13" name="Diamond 12"/>
          <p:cNvSpPr/>
          <p:nvPr/>
        </p:nvSpPr>
        <p:spPr>
          <a:xfrm>
            <a:off x="5655274" y="2811875"/>
            <a:ext cx="1800225" cy="1670050"/>
          </a:xfrm>
          <a:prstGeom prst="diamond">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14" name="object 3"/>
          <p:cNvSpPr txBox="1"/>
          <p:nvPr/>
        </p:nvSpPr>
        <p:spPr>
          <a:xfrm>
            <a:off x="6074407" y="3361012"/>
            <a:ext cx="996950" cy="751488"/>
          </a:xfrm>
          <a:prstGeom prst="rect">
            <a:avLst/>
          </a:prstGeom>
        </p:spPr>
        <p:txBody>
          <a:bodyPr vert="horz" wrap="square" lIns="0" tIns="12700" rIns="0" bIns="0" rtlCol="0" anchor="t">
            <a:spAutoFit/>
          </a:bodyPr>
          <a:lstStyle/>
          <a:p>
            <a:pPr marL="12700" algn="ctr">
              <a:spcBef>
                <a:spcPts val="100"/>
              </a:spcBef>
            </a:pPr>
            <a:r>
              <a:rPr lang="en-IN" sz="1600" b="1" dirty="0">
                <a:latin typeface="Times New Roman"/>
                <a:cs typeface="Trebuchet MS" panose="020B0603020202020204"/>
              </a:rPr>
              <a:t>Malicious / Blacklisted </a:t>
            </a:r>
            <a:r>
              <a:rPr lang="en-IN" sz="1600" b="1" dirty="0" err="1">
                <a:latin typeface="Times New Roman"/>
                <a:cs typeface="Trebuchet MS" panose="020B0603020202020204"/>
              </a:rPr>
              <a:t>Url</a:t>
            </a:r>
            <a:endParaRPr lang="en-IN" sz="1600" b="1" dirty="0">
              <a:latin typeface="Times New Roman"/>
              <a:cs typeface="Trebuchet MS" panose="020B0603020202020204"/>
            </a:endParaRPr>
          </a:p>
        </p:txBody>
      </p:sp>
      <p:sp>
        <p:nvSpPr>
          <p:cNvPr id="19" name="Rounded Rectangle 18"/>
          <p:cNvSpPr/>
          <p:nvPr/>
        </p:nvSpPr>
        <p:spPr>
          <a:xfrm>
            <a:off x="5019740" y="6107421"/>
            <a:ext cx="3071495" cy="121793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20" name="object 3"/>
          <p:cNvSpPr txBox="1"/>
          <p:nvPr/>
        </p:nvSpPr>
        <p:spPr>
          <a:xfrm>
            <a:off x="5180745" y="6514530"/>
            <a:ext cx="2826385" cy="2590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Local AI Model</a:t>
            </a:r>
          </a:p>
        </p:txBody>
      </p:sp>
      <p:sp>
        <p:nvSpPr>
          <p:cNvPr id="21" name="Diamond 20"/>
          <p:cNvSpPr/>
          <p:nvPr/>
        </p:nvSpPr>
        <p:spPr>
          <a:xfrm>
            <a:off x="8675303" y="4416483"/>
            <a:ext cx="1833245" cy="1601470"/>
          </a:xfrm>
          <a:prstGeom prst="diamond">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23" name="Diamond 22"/>
          <p:cNvSpPr/>
          <p:nvPr/>
        </p:nvSpPr>
        <p:spPr>
          <a:xfrm>
            <a:off x="12389101" y="3862446"/>
            <a:ext cx="1800225" cy="1670050"/>
          </a:xfrm>
          <a:prstGeom prst="diamond">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24" name="object 3"/>
          <p:cNvSpPr txBox="1"/>
          <p:nvPr/>
        </p:nvSpPr>
        <p:spPr>
          <a:xfrm>
            <a:off x="12581196" y="4514578"/>
            <a:ext cx="1382403" cy="443711"/>
          </a:xfrm>
          <a:prstGeom prst="rect">
            <a:avLst/>
          </a:prstGeom>
        </p:spPr>
        <p:txBody>
          <a:bodyPr vert="horz" wrap="square" lIns="0" tIns="12700" rIns="0" bIns="0" rtlCol="0" anchor="t">
            <a:spAutoFit/>
          </a:bodyPr>
          <a:lstStyle/>
          <a:p>
            <a:pPr marL="12700" algn="ctr">
              <a:spcBef>
                <a:spcPts val="100"/>
              </a:spcBef>
            </a:pPr>
            <a:r>
              <a:rPr lang="en-IN" sz="1400" b="1" dirty="0">
                <a:latin typeface="Times New Roman"/>
                <a:cs typeface="Trebuchet MS" panose="020B0603020202020204"/>
              </a:rPr>
              <a:t>Force Disable JavaScript</a:t>
            </a:r>
          </a:p>
        </p:txBody>
      </p:sp>
      <p:sp>
        <p:nvSpPr>
          <p:cNvPr id="25" name="Rounded Rectangle 24"/>
          <p:cNvSpPr/>
          <p:nvPr/>
        </p:nvSpPr>
        <p:spPr>
          <a:xfrm>
            <a:off x="9992936" y="6627486"/>
            <a:ext cx="2588260" cy="963295"/>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26" name="object 3"/>
          <p:cNvSpPr txBox="1"/>
          <p:nvPr/>
        </p:nvSpPr>
        <p:spPr>
          <a:xfrm>
            <a:off x="9916736" y="6716386"/>
            <a:ext cx="2826385" cy="518091"/>
          </a:xfrm>
          <a:prstGeom prst="rect">
            <a:avLst/>
          </a:prstGeom>
        </p:spPr>
        <p:txBody>
          <a:bodyPr vert="horz" wrap="square" lIns="0" tIns="12700" rIns="0" bIns="0" rtlCol="0" anchor="t">
            <a:spAutoFit/>
          </a:bodyPr>
          <a:lstStyle/>
          <a:p>
            <a:pPr marL="12700" algn="ctr">
              <a:spcBef>
                <a:spcPts val="100"/>
              </a:spcBef>
            </a:pPr>
            <a:r>
              <a:rPr lang="en-IN" sz="1600" b="1" dirty="0">
                <a:latin typeface="Times New Roman"/>
                <a:cs typeface="Trebuchet MS" panose="020B0603020202020204"/>
              </a:rPr>
              <a:t>All Systems lockdown</a:t>
            </a:r>
            <a:r>
              <a:rPr lang="en-US" altLang="en-IN" sz="1600" b="1" dirty="0">
                <a:latin typeface="Times New Roman"/>
                <a:cs typeface="Trebuchet MS" panose="020B0603020202020204"/>
              </a:rPr>
              <a:t>,</a:t>
            </a:r>
            <a:r>
              <a:rPr lang="en-IN" sz="1600" b="1" dirty="0">
                <a:latin typeface="Times New Roman"/>
                <a:cs typeface="Trebuchet MS" panose="020B0603020202020204"/>
              </a:rPr>
              <a:t> </a:t>
            </a:r>
          </a:p>
          <a:p>
            <a:pPr marL="12700" algn="ctr">
              <a:spcBef>
                <a:spcPts val="100"/>
              </a:spcBef>
            </a:pPr>
            <a:r>
              <a:rPr lang="en-IN" sz="1600" b="1" dirty="0">
                <a:latin typeface="Times New Roman"/>
                <a:cs typeface="Trebuchet MS" panose="020B0603020202020204"/>
              </a:rPr>
              <a:t>Site Blacklisted</a:t>
            </a:r>
          </a:p>
        </p:txBody>
      </p:sp>
      <p:cxnSp>
        <p:nvCxnSpPr>
          <p:cNvPr id="39" name="Elbow Connector 38"/>
          <p:cNvCxnSpPr>
            <a:cxnSpLocks/>
            <a:stCxn id="23" idx="0"/>
            <a:endCxn id="43" idx="1"/>
          </p:cNvCxnSpPr>
          <p:nvPr/>
        </p:nvCxnSpPr>
        <p:spPr>
          <a:xfrm rot="5400000" flipH="1" flipV="1">
            <a:off x="13886632" y="2951698"/>
            <a:ext cx="313331" cy="1508166"/>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2" name="Elbow Connector 41"/>
          <p:cNvCxnSpPr>
            <a:stCxn id="23" idx="3"/>
            <a:endCxn id="25" idx="0"/>
          </p:cNvCxnSpPr>
          <p:nvPr/>
        </p:nvCxnSpPr>
        <p:spPr>
          <a:xfrm flipH="1">
            <a:off x="11287066" y="4697471"/>
            <a:ext cx="2902260" cy="1930015"/>
          </a:xfrm>
          <a:prstGeom prst="bentConnector4">
            <a:avLst>
              <a:gd name="adj1" fmla="val -7877"/>
              <a:gd name="adj2" fmla="val 71633"/>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Elbow Connector 43"/>
          <p:cNvCxnSpPr>
            <a:cxnSpLocks/>
            <a:stCxn id="13" idx="2"/>
            <a:endCxn id="19" idx="0"/>
          </p:cNvCxnSpPr>
          <p:nvPr/>
        </p:nvCxnSpPr>
        <p:spPr>
          <a:xfrm rot="16200000" flipH="1">
            <a:off x="5742689" y="5294622"/>
            <a:ext cx="1625496" cy="101"/>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Elbow Connector 44"/>
          <p:cNvCxnSpPr>
            <a:cxnSpLocks/>
            <a:stCxn id="53" idx="2"/>
            <a:endCxn id="21" idx="0"/>
          </p:cNvCxnSpPr>
          <p:nvPr/>
        </p:nvCxnSpPr>
        <p:spPr>
          <a:xfrm rot="5400000">
            <a:off x="10138163" y="2288953"/>
            <a:ext cx="1581294" cy="2673767"/>
          </a:xfrm>
          <a:prstGeom prst="bentConnector3">
            <a:avLst>
              <a:gd name="adj1" fmla="val 72662"/>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object 3"/>
          <p:cNvSpPr txBox="1"/>
          <p:nvPr/>
        </p:nvSpPr>
        <p:spPr>
          <a:xfrm flipH="1">
            <a:off x="6702168" y="5662478"/>
            <a:ext cx="369189" cy="2590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NO</a:t>
            </a:r>
          </a:p>
        </p:txBody>
      </p:sp>
      <p:sp>
        <p:nvSpPr>
          <p:cNvPr id="48" name="object 3"/>
          <p:cNvSpPr txBox="1"/>
          <p:nvPr/>
        </p:nvSpPr>
        <p:spPr>
          <a:xfrm>
            <a:off x="7219003" y="3355362"/>
            <a:ext cx="1193450" cy="2590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YES</a:t>
            </a:r>
          </a:p>
        </p:txBody>
      </p:sp>
      <p:sp>
        <p:nvSpPr>
          <p:cNvPr id="51" name="object 3"/>
          <p:cNvSpPr txBox="1"/>
          <p:nvPr/>
        </p:nvSpPr>
        <p:spPr>
          <a:xfrm>
            <a:off x="10691553" y="4927900"/>
            <a:ext cx="546735" cy="2584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YES</a:t>
            </a:r>
          </a:p>
        </p:txBody>
      </p:sp>
      <p:sp>
        <p:nvSpPr>
          <p:cNvPr id="52" name="object 3"/>
          <p:cNvSpPr txBox="1"/>
          <p:nvPr/>
        </p:nvSpPr>
        <p:spPr>
          <a:xfrm>
            <a:off x="12990799" y="5782202"/>
            <a:ext cx="1203568" cy="2590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Successful</a:t>
            </a:r>
          </a:p>
        </p:txBody>
      </p:sp>
      <p:sp>
        <p:nvSpPr>
          <p:cNvPr id="53" name="Flowchart: Terminator 52"/>
          <p:cNvSpPr/>
          <p:nvPr/>
        </p:nvSpPr>
        <p:spPr>
          <a:xfrm>
            <a:off x="11379868" y="2159549"/>
            <a:ext cx="1771650" cy="675640"/>
          </a:xfrm>
          <a:prstGeom prst="flowChartTerminator">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54" name="Rounded Rectangle 53"/>
          <p:cNvSpPr/>
          <p:nvPr/>
        </p:nvSpPr>
        <p:spPr>
          <a:xfrm>
            <a:off x="11614818" y="2226859"/>
            <a:ext cx="1301115" cy="52578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55" name="object 3"/>
          <p:cNvSpPr txBox="1"/>
          <p:nvPr/>
        </p:nvSpPr>
        <p:spPr>
          <a:xfrm>
            <a:off x="11811566" y="2367727"/>
            <a:ext cx="1118870" cy="259045"/>
          </a:xfrm>
          <a:prstGeom prst="rect">
            <a:avLst/>
          </a:prstGeom>
        </p:spPr>
        <p:txBody>
          <a:bodyPr vert="horz" wrap="square" lIns="0" tIns="12700" rIns="0" bIns="0" rtlCol="0" anchor="t">
            <a:spAutoFit/>
          </a:bodyPr>
          <a:lstStyle/>
          <a:p>
            <a:pPr marL="12700" algn="just">
              <a:lnSpc>
                <a:spcPct val="100000"/>
              </a:lnSpc>
              <a:spcBef>
                <a:spcPts val="100"/>
              </a:spcBef>
            </a:pPr>
            <a:r>
              <a:rPr lang="en-IN" sz="1600" b="1" dirty="0">
                <a:latin typeface="Times New Roman"/>
                <a:cs typeface="Trebuchet MS" panose="020B0603020202020204"/>
              </a:rPr>
              <a:t>Block Site</a:t>
            </a:r>
          </a:p>
        </p:txBody>
      </p:sp>
      <p:cxnSp>
        <p:nvCxnSpPr>
          <p:cNvPr id="58" name="Elbow Connector 57"/>
          <p:cNvCxnSpPr>
            <a:cxnSpLocks/>
            <a:stCxn id="21" idx="3"/>
            <a:endCxn id="23" idx="1"/>
          </p:cNvCxnSpPr>
          <p:nvPr/>
        </p:nvCxnSpPr>
        <p:spPr>
          <a:xfrm flipV="1">
            <a:off x="10508548" y="4697471"/>
            <a:ext cx="1880553" cy="519747"/>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9" name="Elbow Connector 58"/>
          <p:cNvCxnSpPr>
            <a:stCxn id="11" idx="3"/>
            <a:endCxn id="13" idx="1"/>
          </p:cNvCxnSpPr>
          <p:nvPr/>
        </p:nvCxnSpPr>
        <p:spPr>
          <a:xfrm>
            <a:off x="4761194" y="3646900"/>
            <a:ext cx="894080" cy="317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2" name="Elbow Connector 61"/>
          <p:cNvCxnSpPr>
            <a:cxnSpLocks/>
            <a:stCxn id="81" idx="3"/>
            <a:endCxn id="19" idx="1"/>
          </p:cNvCxnSpPr>
          <p:nvPr/>
        </p:nvCxnSpPr>
        <p:spPr>
          <a:xfrm flipV="1">
            <a:off x="4024356" y="6716386"/>
            <a:ext cx="995384" cy="1194182"/>
          </a:xfrm>
          <a:prstGeom prst="bentConnector3">
            <a:avLst>
              <a:gd name="adj1" fmla="val 50000"/>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63" name="Elbow Connector 62"/>
          <p:cNvCxnSpPr>
            <a:cxnSpLocks/>
            <a:endCxn id="11" idx="0"/>
          </p:cNvCxnSpPr>
          <p:nvPr/>
        </p:nvCxnSpPr>
        <p:spPr>
          <a:xfrm rot="5400000" flipV="1">
            <a:off x="2926362" y="2596928"/>
            <a:ext cx="594995" cy="381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 name="Elbow Connector 2"/>
          <p:cNvCxnSpPr>
            <a:stCxn id="13" idx="3"/>
            <a:endCxn id="53" idx="1"/>
          </p:cNvCxnSpPr>
          <p:nvPr/>
        </p:nvCxnSpPr>
        <p:spPr>
          <a:xfrm flipV="1">
            <a:off x="7455499" y="2497369"/>
            <a:ext cx="3924369" cy="1149531"/>
          </a:xfrm>
          <a:prstGeom prst="bentConnector3">
            <a:avLst>
              <a:gd name="adj1" fmla="val 41184"/>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43" name="Rounded Rectangle 24">
            <a:extLst>
              <a:ext uri="{FF2B5EF4-FFF2-40B4-BE49-F238E27FC236}">
                <a16:creationId xmlns:a16="http://schemas.microsoft.com/office/drawing/2014/main" id="{1CBB5D3F-2A98-4424-9C83-346AF6BC3809}"/>
              </a:ext>
            </a:extLst>
          </p:cNvPr>
          <p:cNvSpPr/>
          <p:nvPr/>
        </p:nvSpPr>
        <p:spPr>
          <a:xfrm>
            <a:off x="14797380" y="3067467"/>
            <a:ext cx="1638214" cy="963295"/>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56" name="object 3">
            <a:extLst>
              <a:ext uri="{FF2B5EF4-FFF2-40B4-BE49-F238E27FC236}">
                <a16:creationId xmlns:a16="http://schemas.microsoft.com/office/drawing/2014/main" id="{13D242D8-9F33-403D-9B2F-A86D0ACE8BEF}"/>
              </a:ext>
            </a:extLst>
          </p:cNvPr>
          <p:cNvSpPr txBox="1"/>
          <p:nvPr/>
        </p:nvSpPr>
        <p:spPr>
          <a:xfrm>
            <a:off x="14832263" y="3168549"/>
            <a:ext cx="1568448" cy="751488"/>
          </a:xfrm>
          <a:prstGeom prst="rect">
            <a:avLst/>
          </a:prstGeom>
        </p:spPr>
        <p:txBody>
          <a:bodyPr vert="horz" wrap="square" lIns="0" tIns="12700" rIns="0" bIns="0" rtlCol="0" anchor="t">
            <a:spAutoFit/>
          </a:bodyPr>
          <a:lstStyle/>
          <a:p>
            <a:pPr marL="12700" algn="ctr">
              <a:spcBef>
                <a:spcPts val="100"/>
              </a:spcBef>
            </a:pPr>
            <a:r>
              <a:rPr lang="en-IN" sz="1600" b="1" dirty="0">
                <a:latin typeface="Times New Roman"/>
                <a:cs typeface="Trebuchet MS" panose="020B0603020202020204"/>
              </a:rPr>
              <a:t>Make an Incident Report and Send to the global AI</a:t>
            </a:r>
          </a:p>
        </p:txBody>
      </p:sp>
      <p:cxnSp>
        <p:nvCxnSpPr>
          <p:cNvPr id="57" name="Elbow Connector 36">
            <a:extLst>
              <a:ext uri="{FF2B5EF4-FFF2-40B4-BE49-F238E27FC236}">
                <a16:creationId xmlns:a16="http://schemas.microsoft.com/office/drawing/2014/main" id="{D0084358-39B8-482D-9F01-55EFF807B3A7}"/>
              </a:ext>
            </a:extLst>
          </p:cNvPr>
          <p:cNvCxnSpPr>
            <a:cxnSpLocks/>
            <a:stCxn id="53" idx="0"/>
            <a:endCxn id="43" idx="0"/>
          </p:cNvCxnSpPr>
          <p:nvPr/>
        </p:nvCxnSpPr>
        <p:spPr>
          <a:xfrm rot="16200000" flipH="1">
            <a:off x="13487131" y="938111"/>
            <a:ext cx="907918" cy="3350794"/>
          </a:xfrm>
          <a:prstGeom prst="bentConnector3">
            <a:avLst>
              <a:gd name="adj1" fmla="val -25178"/>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Rounded Rectangle 24">
            <a:extLst>
              <a:ext uri="{FF2B5EF4-FFF2-40B4-BE49-F238E27FC236}">
                <a16:creationId xmlns:a16="http://schemas.microsoft.com/office/drawing/2014/main" id="{6118FD8B-7A8A-4720-8F5F-E7BCD3B8A010}"/>
              </a:ext>
            </a:extLst>
          </p:cNvPr>
          <p:cNvSpPr/>
          <p:nvPr/>
        </p:nvSpPr>
        <p:spPr>
          <a:xfrm>
            <a:off x="14228472" y="7464418"/>
            <a:ext cx="2091562" cy="1155383"/>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65" name="object 3">
            <a:extLst>
              <a:ext uri="{FF2B5EF4-FFF2-40B4-BE49-F238E27FC236}">
                <a16:creationId xmlns:a16="http://schemas.microsoft.com/office/drawing/2014/main" id="{A7FBE0A5-128F-4BA1-AC08-FCC466954B2C}"/>
              </a:ext>
            </a:extLst>
          </p:cNvPr>
          <p:cNvSpPr txBox="1"/>
          <p:nvPr/>
        </p:nvSpPr>
        <p:spPr>
          <a:xfrm>
            <a:off x="14501431" y="7920554"/>
            <a:ext cx="1568448" cy="259045"/>
          </a:xfrm>
          <a:prstGeom prst="rect">
            <a:avLst/>
          </a:prstGeom>
        </p:spPr>
        <p:txBody>
          <a:bodyPr vert="horz" wrap="square" lIns="0" tIns="12700" rIns="0" bIns="0" rtlCol="0" anchor="t">
            <a:spAutoFit/>
          </a:bodyPr>
          <a:lstStyle/>
          <a:p>
            <a:pPr marL="12700" algn="ctr">
              <a:spcBef>
                <a:spcPts val="100"/>
              </a:spcBef>
            </a:pPr>
            <a:r>
              <a:rPr lang="en-IN" sz="1600" b="1" dirty="0">
                <a:latin typeface="Times New Roman"/>
                <a:cs typeface="Trebuchet MS" panose="020B0603020202020204"/>
              </a:rPr>
              <a:t>Global AI Model</a:t>
            </a:r>
          </a:p>
        </p:txBody>
      </p:sp>
      <p:cxnSp>
        <p:nvCxnSpPr>
          <p:cNvPr id="66" name="Elbow Connector 36">
            <a:extLst>
              <a:ext uri="{FF2B5EF4-FFF2-40B4-BE49-F238E27FC236}">
                <a16:creationId xmlns:a16="http://schemas.microsoft.com/office/drawing/2014/main" id="{6DCAF581-0440-4161-A6FE-B17691829126}"/>
              </a:ext>
            </a:extLst>
          </p:cNvPr>
          <p:cNvCxnSpPr>
            <a:cxnSpLocks/>
            <a:stCxn id="43" idx="2"/>
            <a:endCxn id="64" idx="0"/>
          </p:cNvCxnSpPr>
          <p:nvPr/>
        </p:nvCxnSpPr>
        <p:spPr>
          <a:xfrm rot="5400000">
            <a:off x="13728542" y="5576473"/>
            <a:ext cx="3433656" cy="342234"/>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68" name="Parallelogram 67">
            <a:extLst>
              <a:ext uri="{FF2B5EF4-FFF2-40B4-BE49-F238E27FC236}">
                <a16:creationId xmlns:a16="http://schemas.microsoft.com/office/drawing/2014/main" id="{FC52111B-9945-46A5-A09F-847A65620FDF}"/>
              </a:ext>
            </a:extLst>
          </p:cNvPr>
          <p:cNvSpPr/>
          <p:nvPr/>
        </p:nvSpPr>
        <p:spPr>
          <a:xfrm>
            <a:off x="15784718" y="5375503"/>
            <a:ext cx="1580515" cy="1195070"/>
          </a:xfrm>
          <a:prstGeom prst="parallelogram">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69" name="object 3">
            <a:extLst>
              <a:ext uri="{FF2B5EF4-FFF2-40B4-BE49-F238E27FC236}">
                <a16:creationId xmlns:a16="http://schemas.microsoft.com/office/drawing/2014/main" id="{B7AFA677-6635-4808-8561-2BB6810C7B70}"/>
              </a:ext>
            </a:extLst>
          </p:cNvPr>
          <p:cNvSpPr txBox="1"/>
          <p:nvPr/>
        </p:nvSpPr>
        <p:spPr>
          <a:xfrm>
            <a:off x="16093361" y="5590882"/>
            <a:ext cx="996950" cy="764312"/>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Tables and databases</a:t>
            </a:r>
          </a:p>
          <a:p>
            <a:pPr marL="12700" algn="ctr">
              <a:lnSpc>
                <a:spcPct val="100000"/>
              </a:lnSpc>
              <a:spcBef>
                <a:spcPts val="100"/>
              </a:spcBef>
            </a:pPr>
            <a:r>
              <a:rPr lang="en-IN" sz="1600" b="1" dirty="0">
                <a:latin typeface="Times New Roman"/>
                <a:cs typeface="Trebuchet MS" panose="020B0603020202020204"/>
              </a:rPr>
              <a:t>Updated</a:t>
            </a:r>
          </a:p>
        </p:txBody>
      </p:sp>
      <p:sp>
        <p:nvSpPr>
          <p:cNvPr id="81" name="Rounded Rectangle 18">
            <a:extLst>
              <a:ext uri="{FF2B5EF4-FFF2-40B4-BE49-F238E27FC236}">
                <a16:creationId xmlns:a16="http://schemas.microsoft.com/office/drawing/2014/main" id="{2A846508-E6EE-4A83-BD43-3910D9F8257D}"/>
              </a:ext>
            </a:extLst>
          </p:cNvPr>
          <p:cNvSpPr/>
          <p:nvPr/>
        </p:nvSpPr>
        <p:spPr>
          <a:xfrm>
            <a:off x="1895545" y="7301603"/>
            <a:ext cx="2128811" cy="121793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82" name="object 3">
            <a:extLst>
              <a:ext uri="{FF2B5EF4-FFF2-40B4-BE49-F238E27FC236}">
                <a16:creationId xmlns:a16="http://schemas.microsoft.com/office/drawing/2014/main" id="{709A1363-1A8B-4581-92B5-210253896C79}"/>
              </a:ext>
            </a:extLst>
          </p:cNvPr>
          <p:cNvSpPr txBox="1"/>
          <p:nvPr/>
        </p:nvSpPr>
        <p:spPr>
          <a:xfrm>
            <a:off x="1564524" y="7602412"/>
            <a:ext cx="2826385" cy="505267"/>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Alerting and Advisory messaging system</a:t>
            </a:r>
          </a:p>
        </p:txBody>
      </p:sp>
      <p:cxnSp>
        <p:nvCxnSpPr>
          <p:cNvPr id="86" name="Elbow Connector 41">
            <a:extLst>
              <a:ext uri="{FF2B5EF4-FFF2-40B4-BE49-F238E27FC236}">
                <a16:creationId xmlns:a16="http://schemas.microsoft.com/office/drawing/2014/main" id="{0D49C9AE-1D7C-4AC5-B321-603C259DBA60}"/>
              </a:ext>
            </a:extLst>
          </p:cNvPr>
          <p:cNvCxnSpPr>
            <a:cxnSpLocks/>
          </p:cNvCxnSpPr>
          <p:nvPr/>
        </p:nvCxnSpPr>
        <p:spPr>
          <a:xfrm rot="16200000" flipH="1">
            <a:off x="1566439" y="5832970"/>
            <a:ext cx="2787023" cy="1"/>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5" name="Elbow Connector 61">
            <a:extLst>
              <a:ext uri="{FF2B5EF4-FFF2-40B4-BE49-F238E27FC236}">
                <a16:creationId xmlns:a16="http://schemas.microsoft.com/office/drawing/2014/main" id="{CB38F49F-98C6-440E-AD94-4951C50D405A}"/>
              </a:ext>
            </a:extLst>
          </p:cNvPr>
          <p:cNvCxnSpPr>
            <a:cxnSpLocks/>
            <a:stCxn id="81" idx="2"/>
            <a:endCxn id="64" idx="1"/>
          </p:cNvCxnSpPr>
          <p:nvPr/>
        </p:nvCxnSpPr>
        <p:spPr>
          <a:xfrm rot="5400000" flipH="1" flipV="1">
            <a:off x="8355499" y="2646561"/>
            <a:ext cx="477423" cy="11268521"/>
          </a:xfrm>
          <a:prstGeom prst="bentConnector4">
            <a:avLst>
              <a:gd name="adj1" fmla="val -76352"/>
              <a:gd name="adj2" fmla="val 88059"/>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1" name="Elbow Connector 36">
            <a:extLst>
              <a:ext uri="{FF2B5EF4-FFF2-40B4-BE49-F238E27FC236}">
                <a16:creationId xmlns:a16="http://schemas.microsoft.com/office/drawing/2014/main" id="{4640354D-A226-420A-A6EF-FAAB2C6F6A1B}"/>
              </a:ext>
            </a:extLst>
          </p:cNvPr>
          <p:cNvCxnSpPr>
            <a:cxnSpLocks/>
            <a:stCxn id="64" idx="3"/>
            <a:endCxn id="68" idx="4"/>
          </p:cNvCxnSpPr>
          <p:nvPr/>
        </p:nvCxnSpPr>
        <p:spPr>
          <a:xfrm flipV="1">
            <a:off x="16320034" y="6570573"/>
            <a:ext cx="254942" cy="1471537"/>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108" name="object 3">
            <a:extLst>
              <a:ext uri="{FF2B5EF4-FFF2-40B4-BE49-F238E27FC236}">
                <a16:creationId xmlns:a16="http://schemas.microsoft.com/office/drawing/2014/main" id="{F70FFE8C-8DB5-4FFF-8B63-A02ECE4BE08E}"/>
              </a:ext>
            </a:extLst>
          </p:cNvPr>
          <p:cNvSpPr txBox="1"/>
          <p:nvPr/>
        </p:nvSpPr>
        <p:spPr>
          <a:xfrm>
            <a:off x="8983946" y="5038262"/>
            <a:ext cx="1193450" cy="2590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CODE 200</a:t>
            </a:r>
          </a:p>
        </p:txBody>
      </p:sp>
      <p:sp>
        <p:nvSpPr>
          <p:cNvPr id="113" name="object 3">
            <a:extLst>
              <a:ext uri="{FF2B5EF4-FFF2-40B4-BE49-F238E27FC236}">
                <a16:creationId xmlns:a16="http://schemas.microsoft.com/office/drawing/2014/main" id="{4C1D1028-1A62-4269-BB7E-7811FBFD850F}"/>
              </a:ext>
            </a:extLst>
          </p:cNvPr>
          <p:cNvSpPr txBox="1"/>
          <p:nvPr/>
        </p:nvSpPr>
        <p:spPr>
          <a:xfrm>
            <a:off x="13150895" y="3250361"/>
            <a:ext cx="1446205" cy="2590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Unsuccessful</a:t>
            </a:r>
          </a:p>
        </p:txBody>
      </p:sp>
      <p:cxnSp>
        <p:nvCxnSpPr>
          <p:cNvPr id="114" name="Elbow Connector 36">
            <a:extLst>
              <a:ext uri="{FF2B5EF4-FFF2-40B4-BE49-F238E27FC236}">
                <a16:creationId xmlns:a16="http://schemas.microsoft.com/office/drawing/2014/main" id="{D8059B5E-C60D-4201-AD47-D9B846983172}"/>
              </a:ext>
            </a:extLst>
          </p:cNvPr>
          <p:cNvCxnSpPr>
            <a:cxnSpLocks/>
            <a:stCxn id="25" idx="1"/>
            <a:endCxn id="19" idx="2"/>
          </p:cNvCxnSpPr>
          <p:nvPr/>
        </p:nvCxnSpPr>
        <p:spPr>
          <a:xfrm rot="10800000" flipV="1">
            <a:off x="6555488" y="7109133"/>
            <a:ext cx="3437448" cy="216217"/>
          </a:xfrm>
          <a:prstGeom prst="bentConnector4">
            <a:avLst>
              <a:gd name="adj1" fmla="val 27662"/>
              <a:gd name="adj2" fmla="val 328488"/>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Parallelogram 59">
            <a:extLst>
              <a:ext uri="{FF2B5EF4-FFF2-40B4-BE49-F238E27FC236}">
                <a16:creationId xmlns:a16="http://schemas.microsoft.com/office/drawing/2014/main" id="{60A2BB30-48D5-4A5C-8461-E1A5795D8161}"/>
              </a:ext>
            </a:extLst>
          </p:cNvPr>
          <p:cNvSpPr/>
          <p:nvPr/>
        </p:nvSpPr>
        <p:spPr>
          <a:xfrm>
            <a:off x="8302478" y="2468108"/>
            <a:ext cx="1580515" cy="1195070"/>
          </a:xfrm>
          <a:prstGeom prst="parallelogram">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61" name="object 3">
            <a:extLst>
              <a:ext uri="{FF2B5EF4-FFF2-40B4-BE49-F238E27FC236}">
                <a16:creationId xmlns:a16="http://schemas.microsoft.com/office/drawing/2014/main" id="{F6397D35-F9DF-48B0-AEBB-207116824EBA}"/>
              </a:ext>
            </a:extLst>
          </p:cNvPr>
          <p:cNvSpPr txBox="1"/>
          <p:nvPr/>
        </p:nvSpPr>
        <p:spPr>
          <a:xfrm>
            <a:off x="8611121" y="2683487"/>
            <a:ext cx="996950" cy="764312"/>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Tables and databases</a:t>
            </a:r>
          </a:p>
          <a:p>
            <a:pPr marL="12700" algn="ctr">
              <a:lnSpc>
                <a:spcPct val="100000"/>
              </a:lnSpc>
              <a:spcBef>
                <a:spcPts val="100"/>
              </a:spcBef>
            </a:pPr>
            <a:r>
              <a:rPr lang="en-IN" sz="1600" b="1" dirty="0">
                <a:latin typeface="Times New Roman"/>
                <a:cs typeface="Trebuchet MS" panose="020B0603020202020204"/>
              </a:rPr>
              <a:t>Updated</a:t>
            </a:r>
          </a:p>
        </p:txBody>
      </p:sp>
      <p:sp>
        <p:nvSpPr>
          <p:cNvPr id="70" name="Flowchart: Terminator 69">
            <a:extLst>
              <a:ext uri="{FF2B5EF4-FFF2-40B4-BE49-F238E27FC236}">
                <a16:creationId xmlns:a16="http://schemas.microsoft.com/office/drawing/2014/main" id="{55AAB2E3-06AF-4EA8-B090-ADE8E69C87E2}"/>
              </a:ext>
            </a:extLst>
          </p:cNvPr>
          <p:cNvSpPr/>
          <p:nvPr/>
        </p:nvSpPr>
        <p:spPr>
          <a:xfrm>
            <a:off x="5618524" y="4807362"/>
            <a:ext cx="1771650" cy="675640"/>
          </a:xfrm>
          <a:prstGeom prst="flowChartTerminator">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71" name="Rounded Rectangle 53">
            <a:extLst>
              <a:ext uri="{FF2B5EF4-FFF2-40B4-BE49-F238E27FC236}">
                <a16:creationId xmlns:a16="http://schemas.microsoft.com/office/drawing/2014/main" id="{A859536F-4047-4D05-ABA3-0DF3193A7807}"/>
              </a:ext>
            </a:extLst>
          </p:cNvPr>
          <p:cNvSpPr/>
          <p:nvPr/>
        </p:nvSpPr>
        <p:spPr>
          <a:xfrm>
            <a:off x="5853474" y="4874672"/>
            <a:ext cx="1301115" cy="525780"/>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dirty="0">
              <a:latin typeface="Times New Roman"/>
              <a:cs typeface="Times New Roman"/>
            </a:endParaRPr>
          </a:p>
        </p:txBody>
      </p:sp>
      <p:sp>
        <p:nvSpPr>
          <p:cNvPr id="72" name="object 3">
            <a:extLst>
              <a:ext uri="{FF2B5EF4-FFF2-40B4-BE49-F238E27FC236}">
                <a16:creationId xmlns:a16="http://schemas.microsoft.com/office/drawing/2014/main" id="{F20FEE43-E6CE-4DEE-A8D0-D30A7B9FD3F6}"/>
              </a:ext>
            </a:extLst>
          </p:cNvPr>
          <p:cNvSpPr txBox="1"/>
          <p:nvPr/>
        </p:nvSpPr>
        <p:spPr>
          <a:xfrm>
            <a:off x="5988437" y="5015540"/>
            <a:ext cx="1118870" cy="259045"/>
          </a:xfrm>
          <a:prstGeom prst="rect">
            <a:avLst/>
          </a:prstGeom>
        </p:spPr>
        <p:txBody>
          <a:bodyPr vert="horz" wrap="square" lIns="0" tIns="12700" rIns="0" bIns="0" rtlCol="0" anchor="t">
            <a:spAutoFit/>
          </a:bodyPr>
          <a:lstStyle/>
          <a:p>
            <a:pPr marL="12700" algn="just">
              <a:lnSpc>
                <a:spcPct val="100000"/>
              </a:lnSpc>
              <a:spcBef>
                <a:spcPts val="100"/>
              </a:spcBef>
            </a:pPr>
            <a:r>
              <a:rPr lang="en-IN" sz="1600" b="1" dirty="0">
                <a:latin typeface="Times New Roman"/>
                <a:cs typeface="Trebuchet MS" panose="020B0603020202020204"/>
              </a:rPr>
              <a:t>  Allow Site</a:t>
            </a:r>
          </a:p>
        </p:txBody>
      </p:sp>
      <p:cxnSp>
        <p:nvCxnSpPr>
          <p:cNvPr id="76" name="Elbow Connector 36">
            <a:extLst>
              <a:ext uri="{FF2B5EF4-FFF2-40B4-BE49-F238E27FC236}">
                <a16:creationId xmlns:a16="http://schemas.microsoft.com/office/drawing/2014/main" id="{05102878-B80B-4415-807E-D45BE146ABD2}"/>
              </a:ext>
            </a:extLst>
          </p:cNvPr>
          <p:cNvCxnSpPr>
            <a:cxnSpLocks/>
            <a:stCxn id="21" idx="2"/>
          </p:cNvCxnSpPr>
          <p:nvPr/>
        </p:nvCxnSpPr>
        <p:spPr>
          <a:xfrm rot="16200000" flipH="1">
            <a:off x="9580453" y="6029425"/>
            <a:ext cx="687549" cy="664603"/>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80" name="object 3">
            <a:extLst>
              <a:ext uri="{FF2B5EF4-FFF2-40B4-BE49-F238E27FC236}">
                <a16:creationId xmlns:a16="http://schemas.microsoft.com/office/drawing/2014/main" id="{B091069A-B758-4E16-A30E-552C74A09DC9}"/>
              </a:ext>
            </a:extLst>
          </p:cNvPr>
          <p:cNvSpPr txBox="1"/>
          <p:nvPr/>
        </p:nvSpPr>
        <p:spPr>
          <a:xfrm>
            <a:off x="9746602" y="6047902"/>
            <a:ext cx="551139" cy="259045"/>
          </a:xfrm>
          <a:prstGeom prst="rect">
            <a:avLst/>
          </a:prstGeom>
        </p:spPr>
        <p:txBody>
          <a:bodyPr vert="horz" wrap="square" lIns="0" tIns="12700" rIns="0" bIns="0" rtlCol="0" anchor="t">
            <a:spAutoFit/>
          </a:bodyPr>
          <a:lstStyle/>
          <a:p>
            <a:pPr marL="12700" algn="ctr">
              <a:lnSpc>
                <a:spcPct val="100000"/>
              </a:lnSpc>
              <a:spcBef>
                <a:spcPts val="100"/>
              </a:spcBef>
            </a:pPr>
            <a:r>
              <a:rPr lang="en-IN" sz="1600" b="1" dirty="0">
                <a:latin typeface="Times New Roman"/>
                <a:cs typeface="Trebuchet MS" panose="020B0603020202020204"/>
              </a:rPr>
              <a:t>NO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2"/>
          <p:cNvSpPr txBox="1">
            <a:spLocks noGrp="1"/>
          </p:cNvSpPr>
          <p:nvPr>
            <p:ph type="title"/>
          </p:nvPr>
        </p:nvSpPr>
        <p:spPr>
          <a:xfrm>
            <a:off x="1139536" y="266700"/>
            <a:ext cx="11634181" cy="995850"/>
          </a:xfrm>
          <a:prstGeom prst="rect">
            <a:avLst/>
          </a:prstGeom>
        </p:spPr>
        <p:txBody>
          <a:bodyPr vert="horz" wrap="square" lIns="0" tIns="12065" rIns="0" bIns="0" rtlCol="0" anchor="t">
            <a:spAutoFit/>
          </a:bodyPr>
          <a:lstStyle/>
          <a:p>
            <a:pPr marL="12700" marR="5080">
              <a:lnSpc>
                <a:spcPct val="116000"/>
              </a:lnSpc>
              <a:spcBef>
                <a:spcPts val="95"/>
              </a:spcBef>
            </a:pPr>
            <a:r>
              <a:rPr lang="en-IN" altLang="en-US" sz="6000" spc="195" dirty="0">
                <a:latin typeface="Times New Roman"/>
                <a:cs typeface="Trebuchet MS" panose="020B0603020202020204"/>
              </a:rPr>
              <a:t>PROJECT</a:t>
            </a:r>
            <a:r>
              <a:rPr lang="en-US" altLang="en-IN" sz="6000" spc="195" dirty="0">
                <a:latin typeface="Times New Roman"/>
                <a:cs typeface="Trebuchet MS" panose="020B0603020202020204"/>
              </a:rPr>
              <a:t> MODULES</a:t>
            </a: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9" name="object 5"/>
          <p:cNvSpPr/>
          <p:nvPr/>
        </p:nvSpPr>
        <p:spPr>
          <a:xfrm>
            <a:off x="1143000" y="2247283"/>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6" name="object 12"/>
          <p:cNvSpPr/>
          <p:nvPr/>
        </p:nvSpPr>
        <p:spPr>
          <a:xfrm>
            <a:off x="1143000" y="3179463"/>
            <a:ext cx="442595" cy="334010"/>
          </a:xfrm>
          <a:custGeom>
            <a:avLst/>
            <a:gdLst/>
            <a:ahLst/>
            <a:cxnLst/>
            <a:rect l="l" t="t" r="r" b="b"/>
            <a:pathLst>
              <a:path w="442595" h="383539">
                <a:moveTo>
                  <a:pt x="110324" y="0"/>
                </a:moveTo>
                <a:lnTo>
                  <a:pt x="331696" y="0"/>
                </a:lnTo>
                <a:lnTo>
                  <a:pt x="442382" y="191728"/>
                </a:lnTo>
                <a:lnTo>
                  <a:pt x="331696" y="383458"/>
                </a:lnTo>
                <a:lnTo>
                  <a:pt x="110324" y="383458"/>
                </a:lnTo>
                <a:lnTo>
                  <a:pt x="0" y="192355"/>
                </a:lnTo>
                <a:lnTo>
                  <a:pt x="0" y="191103"/>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7" name="object 13"/>
          <p:cNvSpPr/>
          <p:nvPr/>
        </p:nvSpPr>
        <p:spPr>
          <a:xfrm>
            <a:off x="1143000" y="4144663"/>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8" name="object 14"/>
          <p:cNvSpPr/>
          <p:nvPr/>
        </p:nvSpPr>
        <p:spPr>
          <a:xfrm>
            <a:off x="1143000" y="5160663"/>
            <a:ext cx="442595" cy="334010"/>
          </a:xfrm>
          <a:custGeom>
            <a:avLst/>
            <a:gdLst/>
            <a:ahLst/>
            <a:cxnLst/>
            <a:rect l="l" t="t" r="r" b="b"/>
            <a:pathLst>
              <a:path w="442595" h="383540">
                <a:moveTo>
                  <a:pt x="110324" y="0"/>
                </a:moveTo>
                <a:lnTo>
                  <a:pt x="331696" y="0"/>
                </a:lnTo>
                <a:lnTo>
                  <a:pt x="442382" y="191727"/>
                </a:lnTo>
                <a:lnTo>
                  <a:pt x="331696" y="383457"/>
                </a:lnTo>
                <a:lnTo>
                  <a:pt x="110324" y="383457"/>
                </a:lnTo>
                <a:lnTo>
                  <a:pt x="0" y="192354"/>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26" name="object 14"/>
          <p:cNvSpPr/>
          <p:nvPr/>
        </p:nvSpPr>
        <p:spPr>
          <a:xfrm>
            <a:off x="1143000" y="6125863"/>
            <a:ext cx="442595" cy="334010"/>
          </a:xfrm>
          <a:custGeom>
            <a:avLst/>
            <a:gdLst/>
            <a:ahLst/>
            <a:cxnLst/>
            <a:rect l="l" t="t" r="r" b="b"/>
            <a:pathLst>
              <a:path w="442595" h="383540">
                <a:moveTo>
                  <a:pt x="110324" y="0"/>
                </a:moveTo>
                <a:lnTo>
                  <a:pt x="331696" y="0"/>
                </a:lnTo>
                <a:lnTo>
                  <a:pt x="442382" y="191727"/>
                </a:lnTo>
                <a:lnTo>
                  <a:pt x="331696" y="383457"/>
                </a:lnTo>
                <a:lnTo>
                  <a:pt x="110324" y="383457"/>
                </a:lnTo>
                <a:lnTo>
                  <a:pt x="0" y="192354"/>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3" name="Text Box 2"/>
          <p:cNvSpPr txBox="1"/>
          <p:nvPr/>
        </p:nvSpPr>
        <p:spPr>
          <a:xfrm>
            <a:off x="2018269" y="2151639"/>
            <a:ext cx="6360160" cy="5016758"/>
          </a:xfrm>
          <a:prstGeom prst="rect">
            <a:avLst/>
          </a:prstGeom>
          <a:noFill/>
        </p:spPr>
        <p:txBody>
          <a:bodyPr wrap="square" lIns="91440" tIns="45720" rIns="91440" bIns="45720" rtlCol="0" anchor="t">
            <a:spAutoFit/>
          </a:bodyPr>
          <a:lstStyle/>
          <a:p>
            <a:r>
              <a:rPr lang="en-US" altLang="en-IN" sz="3200" b="1" spc="20" dirty="0">
                <a:solidFill>
                  <a:srgbClr val="000000"/>
                </a:solidFill>
                <a:latin typeface="Times New Roman"/>
                <a:cs typeface="Times New Roman"/>
              </a:rPr>
              <a:t>Message Alerting System</a:t>
            </a:r>
          </a:p>
          <a:p>
            <a:endParaRPr lang="en-US" altLang="en-IN" sz="3200" b="1" spc="20" dirty="0">
              <a:solidFill>
                <a:srgbClr val="000000"/>
              </a:solidFill>
              <a:latin typeface="Times New Roman" panose="02020603050405020304" charset="0"/>
              <a:cs typeface="Times New Roman" panose="02020603050405020304" charset="0"/>
            </a:endParaRPr>
          </a:p>
          <a:p>
            <a:r>
              <a:rPr lang="en-US" altLang="en-IN" sz="3200" b="1" spc="20" dirty="0">
                <a:solidFill>
                  <a:srgbClr val="000000"/>
                </a:solidFill>
                <a:latin typeface="Times New Roman"/>
                <a:cs typeface="Times New Roman"/>
              </a:rPr>
              <a:t>URL Parser</a:t>
            </a:r>
          </a:p>
          <a:p>
            <a:endParaRPr lang="en-US" altLang="en-IN" sz="3200" b="1" spc="20" dirty="0">
              <a:solidFill>
                <a:srgbClr val="000000"/>
              </a:solidFill>
              <a:latin typeface="Times New Roman" panose="02020603050405020304" charset="0"/>
              <a:cs typeface="Times New Roman" panose="02020603050405020304" charset="0"/>
            </a:endParaRPr>
          </a:p>
          <a:p>
            <a:r>
              <a:rPr lang="en-US" altLang="en-IN" sz="3200" b="1" spc="20" dirty="0">
                <a:solidFill>
                  <a:srgbClr val="000000"/>
                </a:solidFill>
                <a:latin typeface="Times New Roman"/>
                <a:cs typeface="Times New Roman"/>
              </a:rPr>
              <a:t>URL GUI Table</a:t>
            </a:r>
          </a:p>
          <a:p>
            <a:endParaRPr lang="en-US" altLang="en-IN" sz="3200" b="1" spc="20" dirty="0">
              <a:solidFill>
                <a:srgbClr val="000000"/>
              </a:solidFill>
              <a:latin typeface="Times New Roman" panose="02020603050405020304" charset="0"/>
              <a:cs typeface="Times New Roman" panose="02020603050405020304" charset="0"/>
            </a:endParaRPr>
          </a:p>
          <a:p>
            <a:r>
              <a:rPr lang="en-US" altLang="en-IN" sz="3200" b="1" spc="20" dirty="0">
                <a:solidFill>
                  <a:srgbClr val="000000"/>
                </a:solidFill>
                <a:latin typeface="Times New Roman"/>
                <a:cs typeface="Times New Roman"/>
              </a:rPr>
              <a:t>Local AI Model</a:t>
            </a:r>
          </a:p>
          <a:p>
            <a:endParaRPr lang="en-US" altLang="en-IN" sz="3200" b="1" spc="20" dirty="0">
              <a:solidFill>
                <a:srgbClr val="000000"/>
              </a:solidFill>
              <a:latin typeface="Times New Roman" panose="02020603050405020304" charset="0"/>
              <a:cs typeface="Times New Roman" panose="02020603050405020304" charset="0"/>
            </a:endParaRPr>
          </a:p>
          <a:p>
            <a:r>
              <a:rPr lang="en-US" altLang="en-IN" sz="3200" b="1" spc="20" dirty="0">
                <a:solidFill>
                  <a:srgbClr val="000000"/>
                </a:solidFill>
                <a:latin typeface="Times New Roman"/>
                <a:cs typeface="Times New Roman"/>
              </a:rPr>
              <a:t>Global AI Model</a:t>
            </a:r>
            <a:endParaRPr lang="en-US" altLang="en-IN" sz="3200" b="1" spc="20" dirty="0">
              <a:solidFill>
                <a:srgbClr val="000000"/>
              </a:solidFill>
              <a:latin typeface="Times New Roman" panose="02020603050405020304" charset="0"/>
              <a:cs typeface="Times New Roman" panose="02020603050405020304" charset="0"/>
            </a:endParaRPr>
          </a:p>
          <a:p>
            <a:endParaRPr lang="en-US" altLang="en-IN" sz="3200" b="1" spc="20" dirty="0">
              <a:solidFill>
                <a:srgbClr val="00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2"/>
          <p:cNvSpPr txBox="1">
            <a:spLocks noGrp="1"/>
          </p:cNvSpPr>
          <p:nvPr>
            <p:ph type="title"/>
          </p:nvPr>
        </p:nvSpPr>
        <p:spPr>
          <a:xfrm>
            <a:off x="838200" y="342900"/>
            <a:ext cx="14740428" cy="897490"/>
          </a:xfrm>
          <a:prstGeom prst="rect">
            <a:avLst/>
          </a:prstGeom>
        </p:spPr>
        <p:txBody>
          <a:bodyPr vert="horz" wrap="square" lIns="0" tIns="12065" rIns="0" bIns="0" rtlCol="0" anchor="t">
            <a:spAutoFit/>
          </a:bodyPr>
          <a:lstStyle/>
          <a:p>
            <a:pPr marL="12700" marR="5080">
              <a:lnSpc>
                <a:spcPct val="116000"/>
              </a:lnSpc>
              <a:spcBef>
                <a:spcPts val="95"/>
              </a:spcBef>
            </a:pPr>
            <a:r>
              <a:rPr lang="en-IN" altLang="en-US" sz="5400" spc="195" dirty="0">
                <a:latin typeface="Times New Roman"/>
                <a:cs typeface="Trebuchet MS" panose="020B0603020202020204"/>
              </a:rPr>
              <a:t>MESSAGE ALERTING SYSTEM</a:t>
            </a:r>
          </a:p>
        </p:txBody>
      </p:sp>
      <p:sp>
        <p:nvSpPr>
          <p:cNvPr id="217" name="object 11"/>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pic>
        <p:nvPicPr>
          <p:cNvPr id="3" name="Picture 2">
            <a:extLst>
              <a:ext uri="{FF2B5EF4-FFF2-40B4-BE49-F238E27FC236}">
                <a16:creationId xmlns:a16="http://schemas.microsoft.com/office/drawing/2014/main" id="{736AC2D7-9E0A-4244-9EC6-C82B6F426E4C}"/>
              </a:ext>
            </a:extLst>
          </p:cNvPr>
          <p:cNvPicPr>
            <a:picLocks noChangeAspect="1"/>
          </p:cNvPicPr>
          <p:nvPr/>
        </p:nvPicPr>
        <p:blipFill rotWithShape="1">
          <a:blip r:embed="rId2">
            <a:extLst>
              <a:ext uri="{28A0092B-C50C-407E-A947-70E740481C1C}">
                <a14:useLocalDpi xmlns:a14="http://schemas.microsoft.com/office/drawing/2010/main" val="0"/>
              </a:ext>
            </a:extLst>
          </a:blip>
          <a:srcRect r="2101"/>
          <a:stretch/>
        </p:blipFill>
        <p:spPr>
          <a:xfrm>
            <a:off x="764058" y="1566807"/>
            <a:ext cx="5757219" cy="2505425"/>
          </a:xfrm>
          <a:prstGeom prst="rect">
            <a:avLst/>
          </a:prstGeom>
        </p:spPr>
      </p:pic>
      <p:pic>
        <p:nvPicPr>
          <p:cNvPr id="5" name="Picture 4">
            <a:extLst>
              <a:ext uri="{FF2B5EF4-FFF2-40B4-BE49-F238E27FC236}">
                <a16:creationId xmlns:a16="http://schemas.microsoft.com/office/drawing/2014/main" id="{C9DA7248-9E6E-4394-8737-BE278FEED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060" y="4284347"/>
            <a:ext cx="5632694" cy="3055380"/>
          </a:xfrm>
          <a:prstGeom prst="rect">
            <a:avLst/>
          </a:prstGeom>
        </p:spPr>
      </p:pic>
      <p:pic>
        <p:nvPicPr>
          <p:cNvPr id="7" name="Picture 6">
            <a:extLst>
              <a:ext uri="{FF2B5EF4-FFF2-40B4-BE49-F238E27FC236}">
                <a16:creationId xmlns:a16="http://schemas.microsoft.com/office/drawing/2014/main" id="{2FD34BBF-1C12-48E0-A8A1-C6A456CBFEF5}"/>
              </a:ext>
            </a:extLst>
          </p:cNvPr>
          <p:cNvPicPr>
            <a:picLocks noChangeAspect="1"/>
          </p:cNvPicPr>
          <p:nvPr/>
        </p:nvPicPr>
        <p:blipFill rotWithShape="1">
          <a:blip r:embed="rId4">
            <a:extLst>
              <a:ext uri="{28A0092B-C50C-407E-A947-70E740481C1C}">
                <a14:useLocalDpi xmlns:a14="http://schemas.microsoft.com/office/drawing/2010/main" val="0"/>
              </a:ext>
            </a:extLst>
          </a:blip>
          <a:srcRect l="6566" r="10098" b="4249"/>
          <a:stretch/>
        </p:blipFill>
        <p:spPr>
          <a:xfrm>
            <a:off x="6724060" y="1577619"/>
            <a:ext cx="5632694" cy="2505425"/>
          </a:xfrm>
          <a:prstGeom prst="rect">
            <a:avLst/>
          </a:prstGeom>
        </p:spPr>
      </p:pic>
      <p:pic>
        <p:nvPicPr>
          <p:cNvPr id="13" name="Picture 12">
            <a:extLst>
              <a:ext uri="{FF2B5EF4-FFF2-40B4-BE49-F238E27FC236}">
                <a16:creationId xmlns:a16="http://schemas.microsoft.com/office/drawing/2014/main" id="{3848003B-21FE-41E8-B4F5-4A4EB15C4A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795" y="4262722"/>
            <a:ext cx="5782482" cy="3077004"/>
          </a:xfrm>
          <a:prstGeom prst="rect">
            <a:avLst/>
          </a:prstGeom>
        </p:spPr>
      </p:pic>
      <p:sp>
        <p:nvSpPr>
          <p:cNvPr id="8" name="object 4">
            <a:extLst>
              <a:ext uri="{FF2B5EF4-FFF2-40B4-BE49-F238E27FC236}">
                <a16:creationId xmlns:a16="http://schemas.microsoft.com/office/drawing/2014/main" id="{2FAEBCA5-4259-418B-AFC4-CB70AA802800}"/>
              </a:ext>
            </a:extLst>
          </p:cNvPr>
          <p:cNvSpPr txBox="1"/>
          <p:nvPr/>
        </p:nvSpPr>
        <p:spPr>
          <a:xfrm>
            <a:off x="13355543" y="1405663"/>
            <a:ext cx="4855656" cy="7948330"/>
          </a:xfrm>
          <a:prstGeom prst="rect">
            <a:avLst/>
          </a:prstGeom>
        </p:spPr>
        <p:txBody>
          <a:bodyPr vert="horz" wrap="square" lIns="0" tIns="12700" rIns="0" bIns="0" rtlCol="0" anchor="t">
            <a:spAutoFit/>
          </a:bodyPr>
          <a:lstStyle/>
          <a:p>
            <a:pPr>
              <a:spcBef>
                <a:spcPts val="50"/>
              </a:spcBef>
            </a:pPr>
            <a:r>
              <a:rPr lang="en-GB" sz="2400" b="1" spc="110" dirty="0">
                <a:solidFill>
                  <a:srgbClr val="1736B1"/>
                </a:solidFill>
                <a:latin typeface="Times New Roman"/>
                <a:cs typeface="Trebuchet MS" panose="020B0603020202020204"/>
              </a:rPr>
              <a:t>FEATURES</a:t>
            </a:r>
            <a:endParaRPr lang="en-GB" sz="2400" dirty="0">
              <a:latin typeface="Times New Roman"/>
              <a:cs typeface="Trebuchet MS" panose="020B0603020202020204"/>
            </a:endParaRP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AI Generated personalized Alerting System.</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Deployable on more than 14 web Browsers including , Chrome , Edge , </a:t>
            </a:r>
            <a:r>
              <a:rPr lang="en-US" sz="2400" dirty="0" err="1">
                <a:latin typeface="Times New Roman"/>
                <a:cs typeface="Times New Roman"/>
              </a:rPr>
              <a:t>Presearch</a:t>
            </a:r>
            <a:r>
              <a:rPr lang="en-US" sz="2400" dirty="0">
                <a:latin typeface="Times New Roman"/>
                <a:cs typeface="Times New Roman"/>
              </a:rPr>
              <a:t> , TOR etc.</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Safety from untrusted software sources.</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URL parsing transparency using a GUI interface.</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Local Report and data dump functionality.</a:t>
            </a:r>
          </a:p>
          <a:p>
            <a:pPr>
              <a:lnSpc>
                <a:spcPct val="100000"/>
              </a:lnSpc>
              <a:spcBef>
                <a:spcPts val="50"/>
              </a:spcBef>
            </a:pPr>
            <a:endParaRPr lang="en-US" sz="2400" dirty="0">
              <a:latin typeface="Times New Roman"/>
              <a:cs typeface="Times New Roman"/>
            </a:endParaRPr>
          </a:p>
          <a:p>
            <a:pPr>
              <a:lnSpc>
                <a:spcPct val="100000"/>
              </a:lnSpc>
              <a:spcBef>
                <a:spcPts val="50"/>
              </a:spcBef>
            </a:pPr>
            <a:r>
              <a:rPr lang="en-US" sz="2400" dirty="0">
                <a:latin typeface="Times New Roman"/>
                <a:cs typeface="Times New Roman"/>
              </a:rPr>
              <a:t>Seamless Coordination with local and global AI</a:t>
            </a: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p:txBody>
      </p:sp>
      <p:sp>
        <p:nvSpPr>
          <p:cNvPr id="9" name="object 4">
            <a:extLst>
              <a:ext uri="{FF2B5EF4-FFF2-40B4-BE49-F238E27FC236}">
                <a16:creationId xmlns:a16="http://schemas.microsoft.com/office/drawing/2014/main" id="{3EEAE6B7-4E63-43EA-91CC-14FCAB8C4245}"/>
              </a:ext>
            </a:extLst>
          </p:cNvPr>
          <p:cNvSpPr txBox="1"/>
          <p:nvPr/>
        </p:nvSpPr>
        <p:spPr>
          <a:xfrm>
            <a:off x="838200" y="7663487"/>
            <a:ext cx="10122794" cy="1528624"/>
          </a:xfrm>
          <a:prstGeom prst="rect">
            <a:avLst/>
          </a:prstGeom>
        </p:spPr>
        <p:txBody>
          <a:bodyPr vert="horz" wrap="square" lIns="0" tIns="12700" rIns="0" bIns="0" rtlCol="0" anchor="t">
            <a:spAutoFit/>
          </a:bodyPr>
          <a:lstStyle/>
          <a:p>
            <a:pPr>
              <a:spcBef>
                <a:spcPts val="50"/>
              </a:spcBef>
            </a:pPr>
            <a:r>
              <a:rPr lang="en-GB" sz="2400" b="1" spc="110" dirty="0">
                <a:solidFill>
                  <a:srgbClr val="1736B1"/>
                </a:solidFill>
                <a:latin typeface="Times New Roman"/>
                <a:cs typeface="Trebuchet MS" panose="020B0603020202020204"/>
              </a:rPr>
              <a:t>TECHNOLOGY USED</a:t>
            </a:r>
            <a:endParaRPr lang="en-GB" sz="2400" dirty="0">
              <a:latin typeface="Times New Roman"/>
              <a:cs typeface="Trebuchet MS" panose="020B0603020202020204"/>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a:p>
            <a:pPr>
              <a:lnSpc>
                <a:spcPct val="100000"/>
              </a:lnSpc>
              <a:spcBef>
                <a:spcPts val="50"/>
              </a:spcBef>
            </a:pPr>
            <a:endParaRPr lang="en-US" sz="2400" dirty="0">
              <a:latin typeface="Times New Roman"/>
              <a:cs typeface="Times New Roman"/>
            </a:endParaRPr>
          </a:p>
        </p:txBody>
      </p:sp>
      <p:pic>
        <p:nvPicPr>
          <p:cNvPr id="10" name="Picture 9" descr="download (1)">
            <a:extLst>
              <a:ext uri="{FF2B5EF4-FFF2-40B4-BE49-F238E27FC236}">
                <a16:creationId xmlns:a16="http://schemas.microsoft.com/office/drawing/2014/main" id="{B0805BC4-192E-4C15-A722-A16BF2F4B569}"/>
              </a:ext>
            </a:extLst>
          </p:cNvPr>
          <p:cNvPicPr>
            <a:picLocks noChangeAspect="1"/>
          </p:cNvPicPr>
          <p:nvPr/>
        </p:nvPicPr>
        <p:blipFill>
          <a:blip r:embed="rId6"/>
          <a:stretch>
            <a:fillRect/>
          </a:stretch>
        </p:blipFill>
        <p:spPr>
          <a:xfrm>
            <a:off x="1072154" y="8235166"/>
            <a:ext cx="871220" cy="956945"/>
          </a:xfrm>
          <a:prstGeom prst="rect">
            <a:avLst/>
          </a:prstGeom>
        </p:spPr>
      </p:pic>
      <p:pic>
        <p:nvPicPr>
          <p:cNvPr id="11" name="Google Shape;331;p3" descr="download (2)">
            <a:extLst>
              <a:ext uri="{FF2B5EF4-FFF2-40B4-BE49-F238E27FC236}">
                <a16:creationId xmlns:a16="http://schemas.microsoft.com/office/drawing/2014/main" id="{690DF0A6-BF69-4D5C-B781-0BEE18BDB8AA}"/>
              </a:ext>
            </a:extLst>
          </p:cNvPr>
          <p:cNvPicPr preferRelativeResize="0"/>
          <p:nvPr/>
        </p:nvPicPr>
        <p:blipFill rotWithShape="1">
          <a:blip r:embed="rId7"/>
          <a:srcRect/>
          <a:stretch>
            <a:fillRect/>
          </a:stretch>
        </p:blipFill>
        <p:spPr>
          <a:xfrm>
            <a:off x="2504629" y="8203316"/>
            <a:ext cx="796925" cy="859790"/>
          </a:xfrm>
          <a:prstGeom prst="rect">
            <a:avLst/>
          </a:prstGeom>
          <a:noFill/>
          <a:ln>
            <a:noFill/>
          </a:ln>
        </p:spPr>
      </p:pic>
      <p:pic>
        <p:nvPicPr>
          <p:cNvPr id="12" name="Picture 11">
            <a:extLst>
              <a:ext uri="{FF2B5EF4-FFF2-40B4-BE49-F238E27FC236}">
                <a16:creationId xmlns:a16="http://schemas.microsoft.com/office/drawing/2014/main" id="{3F9986A0-687F-41A8-8D42-3BF0C95617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2329" y="8117390"/>
            <a:ext cx="1044893" cy="981839"/>
          </a:xfrm>
          <a:prstGeom prst="rect">
            <a:avLst/>
          </a:prstGeom>
        </p:spPr>
      </p:pic>
      <p:pic>
        <p:nvPicPr>
          <p:cNvPr id="14" name="Picture 13">
            <a:extLst>
              <a:ext uri="{FF2B5EF4-FFF2-40B4-BE49-F238E27FC236}">
                <a16:creationId xmlns:a16="http://schemas.microsoft.com/office/drawing/2014/main" id="{53ACDA71-A212-4069-9663-12D42D86E839}"/>
              </a:ext>
            </a:extLst>
          </p:cNvPr>
          <p:cNvPicPr>
            <a:picLocks noChangeAspect="1"/>
          </p:cNvPicPr>
          <p:nvPr/>
        </p:nvPicPr>
        <p:blipFill rotWithShape="1">
          <a:blip r:embed="rId9">
            <a:extLst>
              <a:ext uri="{28A0092B-C50C-407E-A947-70E740481C1C}">
                <a14:useLocalDpi xmlns:a14="http://schemas.microsoft.com/office/drawing/2010/main" val="0"/>
              </a:ext>
            </a:extLst>
          </a:blip>
          <a:srcRect l="27729" t="25205" r="22735" b="21014"/>
          <a:stretch/>
        </p:blipFill>
        <p:spPr>
          <a:xfrm>
            <a:off x="5280037" y="8249274"/>
            <a:ext cx="1391919" cy="875983"/>
          </a:xfrm>
          <a:prstGeom prst="rect">
            <a:avLst/>
          </a:prstGeom>
        </p:spPr>
      </p:pic>
      <p:sp>
        <p:nvSpPr>
          <p:cNvPr id="15" name="object 5">
            <a:extLst>
              <a:ext uri="{FF2B5EF4-FFF2-40B4-BE49-F238E27FC236}">
                <a16:creationId xmlns:a16="http://schemas.microsoft.com/office/drawing/2014/main" id="{C74A3466-4BEB-4717-8637-A849D0F87C8D}"/>
              </a:ext>
            </a:extLst>
          </p:cNvPr>
          <p:cNvSpPr/>
          <p:nvPr/>
        </p:nvSpPr>
        <p:spPr>
          <a:xfrm>
            <a:off x="12634851" y="2250541"/>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6" name="object 5">
            <a:extLst>
              <a:ext uri="{FF2B5EF4-FFF2-40B4-BE49-F238E27FC236}">
                <a16:creationId xmlns:a16="http://schemas.microsoft.com/office/drawing/2014/main" id="{D33DE1EB-B191-4F64-AA02-3BA60C721F0B}"/>
              </a:ext>
            </a:extLst>
          </p:cNvPr>
          <p:cNvSpPr/>
          <p:nvPr/>
        </p:nvSpPr>
        <p:spPr>
          <a:xfrm>
            <a:off x="12634851" y="3430883"/>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7" name="object 5">
            <a:extLst>
              <a:ext uri="{FF2B5EF4-FFF2-40B4-BE49-F238E27FC236}">
                <a16:creationId xmlns:a16="http://schemas.microsoft.com/office/drawing/2014/main" id="{E5693911-1BC8-4B5C-B2E0-4FB265B63FA4}"/>
              </a:ext>
            </a:extLst>
          </p:cNvPr>
          <p:cNvSpPr/>
          <p:nvPr/>
        </p:nvSpPr>
        <p:spPr>
          <a:xfrm>
            <a:off x="12638848" y="4809490"/>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8" name="object 5">
            <a:extLst>
              <a:ext uri="{FF2B5EF4-FFF2-40B4-BE49-F238E27FC236}">
                <a16:creationId xmlns:a16="http://schemas.microsoft.com/office/drawing/2014/main" id="{C291C9E6-9055-4EEA-8A5C-0CF8A379C538}"/>
              </a:ext>
            </a:extLst>
          </p:cNvPr>
          <p:cNvSpPr/>
          <p:nvPr/>
        </p:nvSpPr>
        <p:spPr>
          <a:xfrm>
            <a:off x="12638848" y="5594414"/>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19" name="object 5">
            <a:extLst>
              <a:ext uri="{FF2B5EF4-FFF2-40B4-BE49-F238E27FC236}">
                <a16:creationId xmlns:a16="http://schemas.microsoft.com/office/drawing/2014/main" id="{B63865C2-0E0A-499E-98BE-1D63A8DBA0D6}"/>
              </a:ext>
            </a:extLst>
          </p:cNvPr>
          <p:cNvSpPr/>
          <p:nvPr/>
        </p:nvSpPr>
        <p:spPr>
          <a:xfrm>
            <a:off x="12634851" y="6715666"/>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
        <p:nvSpPr>
          <p:cNvPr id="20" name="object 5">
            <a:extLst>
              <a:ext uri="{FF2B5EF4-FFF2-40B4-BE49-F238E27FC236}">
                <a16:creationId xmlns:a16="http://schemas.microsoft.com/office/drawing/2014/main" id="{E975D799-CB3C-40BA-86F9-55EADF5EAB48}"/>
              </a:ext>
            </a:extLst>
          </p:cNvPr>
          <p:cNvSpPr/>
          <p:nvPr/>
        </p:nvSpPr>
        <p:spPr>
          <a:xfrm>
            <a:off x="12634851" y="7896008"/>
            <a:ext cx="442595" cy="334010"/>
          </a:xfrm>
          <a:custGeom>
            <a:avLst/>
            <a:gdLst/>
            <a:ahLst/>
            <a:cxnLst/>
            <a:rect l="l" t="t" r="r" b="b"/>
            <a:pathLst>
              <a:path w="442595" h="383539">
                <a:moveTo>
                  <a:pt x="110324" y="0"/>
                </a:moveTo>
                <a:lnTo>
                  <a:pt x="331696" y="0"/>
                </a:lnTo>
                <a:lnTo>
                  <a:pt x="442382" y="191727"/>
                </a:lnTo>
                <a:lnTo>
                  <a:pt x="331696" y="383458"/>
                </a:lnTo>
                <a:lnTo>
                  <a:pt x="110324" y="383458"/>
                </a:lnTo>
                <a:lnTo>
                  <a:pt x="0" y="192355"/>
                </a:lnTo>
                <a:lnTo>
                  <a:pt x="0" y="191102"/>
                </a:lnTo>
                <a:lnTo>
                  <a:pt x="110324" y="0"/>
                </a:lnTo>
                <a:close/>
              </a:path>
            </a:pathLst>
          </a:custGeom>
          <a:solidFill>
            <a:srgbClr val="A066CB"/>
          </a:solidFill>
        </p:spPr>
        <p:txBody>
          <a:bodyPr wrap="square" lIns="0" tIns="0" rIns="0" bIns="0" rtlCol="0" anchor="t"/>
          <a:lstStyle/>
          <a:p>
            <a:endParaRPr lang="en-US" dirty="0">
              <a:latin typeface="Times New Roman"/>
              <a:cs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632</Words>
  <Application>Microsoft Office PowerPoint</Application>
  <PresentationFormat>Custom</PresentationFormat>
  <Paragraphs>152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Trebuchet MS</vt:lpstr>
      <vt:lpstr>Office Theme</vt:lpstr>
      <vt:lpstr>PowerPoint Presentation</vt:lpstr>
      <vt:lpstr>Contents</vt:lpstr>
      <vt:lpstr>Problem Description  Cyber-crime now a days is booming at an alarming rate. The naiveness and the lack of awareness among the users has increased the rate of cyber-crime by a large number. The most common attacks to which the users are most susceptible are the phishing and the MITM(Man In The Middle Attacks) that are usually carried out on the free public WIFI's and home gateways. An estimate of about 10.5 Trillion Dollars is the round figure that cyber frauds are going to cost the world in the coming years.</vt:lpstr>
      <vt:lpstr>PowerPoint Presentation</vt:lpstr>
      <vt:lpstr>TECH STACK</vt:lpstr>
      <vt:lpstr>ARCHITECTURE</vt:lpstr>
      <vt:lpstr>WORKFLOW</vt:lpstr>
      <vt:lpstr>PROJECT MODULES</vt:lpstr>
      <vt:lpstr>MESSAGE ALERTING SYSTEM</vt:lpstr>
      <vt:lpstr>URL PARSER</vt:lpstr>
      <vt:lpstr>URL GUI TABLE</vt:lpstr>
      <vt:lpstr>LOCAL AI MODEL</vt:lpstr>
      <vt:lpstr>Traction</vt:lpstr>
      <vt:lpstr>Target Market</vt:lpstr>
      <vt:lpstr>PowerPoint Presentation</vt:lpstr>
      <vt:lpstr>Step 1 Increased Use of AI and  Machine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Framework</dc:title>
  <dc:creator>Arjun Charak</dc:creator>
  <cp:keywords>DAFg9A4KIZY,BAEhjQefDdc</cp:keywords>
  <cp:lastModifiedBy>acer</cp:lastModifiedBy>
  <cp:revision>420</cp:revision>
  <dcterms:created xsi:type="dcterms:W3CDTF">2023-04-26T08:39:00Z</dcterms:created>
  <dcterms:modified xsi:type="dcterms:W3CDTF">2023-12-13T03:50:51Z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2023-04-29T08:30:00Z</vt:filetime>
  </property>
  <property fmtid="{D5CDD505-2E9C-101B-9397-08002B2CF9AE}" pid="3" name="Creator">
    <vt:lpwstr>Canva</vt:lpwstr>
  </property>
  <property fmtid="{D5CDD505-2E9C-101B-9397-08002B2CF9AE}" pid="4" name="LastSaved">
    <vt:filetime>2023-04-29T08:30:00Z</vt:filetime>
  </property>
  <property fmtid="{D5CDD505-2E9C-101B-9397-08002B2CF9AE}" pid="5" name="ICV">
    <vt:lpwstr>17D7A334313E4DE891C7E0D0F1B2105A</vt:lpwstr>
  </property>
  <property fmtid="{D5CDD505-2E9C-101B-9397-08002B2CF9AE}" pid="6" name="KSOProductBuildVer">
    <vt:lpwstr>1033-11.2.0.11219</vt:lpwstr>
  </property>
</Properties>
</file>