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3"/>
  </p:notesMasterIdLst>
  <p:sldIdLst>
    <p:sldId id="256" r:id="rId2"/>
    <p:sldId id="261" r:id="rId3"/>
    <p:sldId id="286" r:id="rId4"/>
    <p:sldId id="258" r:id="rId5"/>
    <p:sldId id="287" r:id="rId6"/>
    <p:sldId id="288" r:id="rId7"/>
    <p:sldId id="259" r:id="rId8"/>
    <p:sldId id="263" r:id="rId9"/>
    <p:sldId id="282" r:id="rId10"/>
    <p:sldId id="289" r:id="rId11"/>
    <p:sldId id="281"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6CAABDEA-84B6-4832-9F5C-933A30012A62}">
          <p14:sldIdLst>
            <p14:sldId id="256"/>
            <p14:sldId id="261"/>
            <p14:sldId id="286"/>
            <p14:sldId id="258"/>
            <p14:sldId id="287"/>
            <p14:sldId id="288"/>
            <p14:sldId id="259"/>
            <p14:sldId id="263"/>
            <p14:sldId id="282"/>
            <p14:sldId id="289"/>
            <p14:sldId id="28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66" d="100"/>
          <a:sy n="66" d="100"/>
        </p:scale>
        <p:origin x="668" y="4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499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7" name="Google Shape;11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Times New Roman"/>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6/27/2022</a:t>
            </a:r>
            <a:endParaRPr dirty="0"/>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Attendance Management System using Face recognition</a:t>
            </a:r>
            <a:endParaRPr dirty="0"/>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6/27/2022</a:t>
            </a:r>
            <a:endParaRPr dirty="0"/>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Attendance Management System using Face recognition</a:t>
            </a:r>
            <a:endParaRPr dirty="0"/>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6/27/2022</a:t>
            </a:r>
            <a:endParaRPr dirty="0"/>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Attendance Management System using Face recognition</a:t>
            </a:r>
            <a:endParaRPr dirty="0"/>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6/27/2022</a:t>
            </a:r>
            <a:endParaRPr dirty="0"/>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Attendance Management System using Face recognition</a:t>
            </a:r>
            <a:endParaRPr dirty="0"/>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6/27/2022</a:t>
            </a:r>
            <a:endParaRPr dirty="0"/>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Attendance Management System using Face recognition</a:t>
            </a:r>
            <a:endParaRPr dirty="0"/>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imes New Roman"/>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6/27/2022</a:t>
            </a:r>
            <a:endParaRPr dirty="0"/>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Attendance Management System using Face recognition</a:t>
            </a:r>
            <a:endParaRPr dirty="0"/>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imes New Roman"/>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6/27/2022</a:t>
            </a:r>
            <a:endParaRPr dirty="0"/>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Attendance Management System using Face recognition</a:t>
            </a:r>
            <a:endParaRPr dirty="0"/>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6/27/2022</a:t>
            </a:r>
            <a:endParaRPr dirty="0"/>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Attendance Management System using Face recognition</a:t>
            </a:r>
            <a:endParaRPr dirty="0"/>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6/27/2022</a:t>
            </a:r>
            <a:endParaRPr dirty="0"/>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Attendance Management System using Face recognition</a:t>
            </a:r>
            <a:endParaRPr dirty="0"/>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Times New Roman"/>
              <a:buNone/>
              <a:defRPr sz="4400" b="0"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r>
              <a:rPr lang="en-US" dirty="0"/>
              <a:t>6/27/2022</a:t>
            </a:r>
            <a:endParaRPr dirty="0"/>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r>
              <a:rPr lang="en-US" dirty="0"/>
              <a:t>Attendance Management System using Face recognition</a:t>
            </a:r>
            <a:endParaRPr dirty="0"/>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Times New Roman"/>
                <a:ea typeface="Times New Roman"/>
                <a:cs typeface="Times New Roman"/>
                <a:sym typeface="Times New Roman"/>
              </a:defRPr>
            </a:lvl1pPr>
            <a:lvl2pPr marL="0" marR="0" lvl="1" indent="0" algn="r" rtl="0">
              <a:spcBef>
                <a:spcPts val="0"/>
              </a:spcBef>
              <a:buNone/>
              <a:defRPr sz="1200" b="0" i="0" u="none" strike="noStrike" cap="none">
                <a:solidFill>
                  <a:srgbClr val="888888"/>
                </a:solidFill>
                <a:latin typeface="Times New Roman"/>
                <a:ea typeface="Times New Roman"/>
                <a:cs typeface="Times New Roman"/>
                <a:sym typeface="Times New Roman"/>
              </a:defRPr>
            </a:lvl2pPr>
            <a:lvl3pPr marL="0" marR="0" lvl="2" indent="0" algn="r" rtl="0">
              <a:spcBef>
                <a:spcPts val="0"/>
              </a:spcBef>
              <a:buNone/>
              <a:defRPr sz="1200" b="0" i="0" u="none" strike="noStrike" cap="none">
                <a:solidFill>
                  <a:srgbClr val="888888"/>
                </a:solidFill>
                <a:latin typeface="Times New Roman"/>
                <a:ea typeface="Times New Roman"/>
                <a:cs typeface="Times New Roman"/>
                <a:sym typeface="Times New Roman"/>
              </a:defRPr>
            </a:lvl3pPr>
            <a:lvl4pPr marL="0" marR="0" lvl="3" indent="0" algn="r" rtl="0">
              <a:spcBef>
                <a:spcPts val="0"/>
              </a:spcBef>
              <a:buNone/>
              <a:defRPr sz="1200" b="0" i="0" u="none" strike="noStrike" cap="none">
                <a:solidFill>
                  <a:srgbClr val="888888"/>
                </a:solidFill>
                <a:latin typeface="Times New Roman"/>
                <a:ea typeface="Times New Roman"/>
                <a:cs typeface="Times New Roman"/>
                <a:sym typeface="Times New Roman"/>
              </a:defRPr>
            </a:lvl4pPr>
            <a:lvl5pPr marL="0" marR="0" lvl="4" indent="0" algn="r" rtl="0">
              <a:spcBef>
                <a:spcPts val="0"/>
              </a:spcBef>
              <a:buNone/>
              <a:defRPr sz="1200" b="0" i="0" u="none" strike="noStrike" cap="none">
                <a:solidFill>
                  <a:srgbClr val="888888"/>
                </a:solidFill>
                <a:latin typeface="Times New Roman"/>
                <a:ea typeface="Times New Roman"/>
                <a:cs typeface="Times New Roman"/>
                <a:sym typeface="Times New Roman"/>
              </a:defRPr>
            </a:lvl5pPr>
            <a:lvl6pPr marL="0" marR="0" lvl="5" indent="0" algn="r" rtl="0">
              <a:spcBef>
                <a:spcPts val="0"/>
              </a:spcBef>
              <a:buNone/>
              <a:defRPr sz="1200" b="0" i="0" u="none" strike="noStrike" cap="none">
                <a:solidFill>
                  <a:srgbClr val="888888"/>
                </a:solidFill>
                <a:latin typeface="Times New Roman"/>
                <a:ea typeface="Times New Roman"/>
                <a:cs typeface="Times New Roman"/>
                <a:sym typeface="Times New Roman"/>
              </a:defRPr>
            </a:lvl6pPr>
            <a:lvl7pPr marL="0" marR="0" lvl="6" indent="0" algn="r" rtl="0">
              <a:spcBef>
                <a:spcPts val="0"/>
              </a:spcBef>
              <a:buNone/>
              <a:defRPr sz="1200" b="0" i="0" u="none" strike="noStrike" cap="none">
                <a:solidFill>
                  <a:srgbClr val="888888"/>
                </a:solidFill>
                <a:latin typeface="Times New Roman"/>
                <a:ea typeface="Times New Roman"/>
                <a:cs typeface="Times New Roman"/>
                <a:sym typeface="Times New Roman"/>
              </a:defRPr>
            </a:lvl7pPr>
            <a:lvl8pPr marL="0" marR="0" lvl="7" indent="0" algn="r" rtl="0">
              <a:spcBef>
                <a:spcPts val="0"/>
              </a:spcBef>
              <a:buNone/>
              <a:defRPr sz="1200" b="0" i="0" u="none" strike="noStrike" cap="none">
                <a:solidFill>
                  <a:srgbClr val="888888"/>
                </a:solidFill>
                <a:latin typeface="Times New Roman"/>
                <a:ea typeface="Times New Roman"/>
                <a:cs typeface="Times New Roman"/>
                <a:sym typeface="Times New Roman"/>
              </a:defRPr>
            </a:lvl8pPr>
            <a:lvl9pPr marL="0" marR="0" lvl="8" indent="0" algn="r" rtl="0">
              <a:spcBef>
                <a:spcPts val="0"/>
              </a:spcBef>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7" r:id="rId8"/>
    <p:sldLayoutId id="2147483658" r:id="rId9"/>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atatus.com/glossary/devop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1023902" y="0"/>
            <a:ext cx="10529739" cy="2033302"/>
          </a:xfrm>
          <a:prstGeom prst="rect">
            <a:avLst/>
          </a:prstGeom>
          <a:noFill/>
          <a:ln>
            <a:noFill/>
          </a:ln>
        </p:spPr>
        <p:txBody>
          <a:bodyPr spcFirstLastPara="1" wrap="square" lIns="91425" tIns="45700" rIns="91425" bIns="45700" anchor="b" anchorCtr="0">
            <a:noAutofit/>
          </a:bodyPr>
          <a:lstStyle/>
          <a:p>
            <a:pPr lvl="0" algn="ctr">
              <a:lnSpc>
                <a:spcPct val="90000"/>
              </a:lnSpc>
              <a:buClr>
                <a:schemeClr val="dk1"/>
              </a:buClr>
              <a:buSzPts val="3200"/>
            </a:pPr>
            <a:endParaRPr lang="en-US" sz="2400" b="1" dirty="0">
              <a:solidFill>
                <a:schemeClr val="dk1"/>
              </a:solidFill>
              <a:latin typeface="Times New Roman"/>
              <a:ea typeface="Times New Roman"/>
              <a:cs typeface="Times New Roman"/>
              <a:sym typeface="Times New Roman"/>
            </a:endParaRPr>
          </a:p>
          <a:p>
            <a:pPr lvl="0" algn="ctr">
              <a:lnSpc>
                <a:spcPct val="90000"/>
              </a:lnSpc>
              <a:buClr>
                <a:schemeClr val="dk1"/>
              </a:buClr>
              <a:buSzPts val="3200"/>
            </a:pPr>
            <a:r>
              <a:rPr lang="en-US" sz="2800" b="1" u="sng" dirty="0">
                <a:solidFill>
                  <a:schemeClr val="dk1"/>
                </a:solidFill>
                <a:latin typeface="Times New Roman"/>
                <a:ea typeface="Times New Roman"/>
                <a:cs typeface="Times New Roman"/>
                <a:sym typeface="Times New Roman"/>
              </a:rPr>
              <a:t>To Analyze The Network Traffic From Local Area Network</a:t>
            </a:r>
          </a:p>
          <a:p>
            <a:pPr marL="0" lvl="0" indent="0" algn="ctr" rtl="0">
              <a:spcBef>
                <a:spcPts val="0"/>
              </a:spcBef>
              <a:spcAft>
                <a:spcPts val="0"/>
              </a:spcAft>
              <a:buClr>
                <a:schemeClr val="dk1"/>
              </a:buClr>
              <a:buSzPts val="1100"/>
              <a:buFont typeface="Arial"/>
              <a:buNone/>
            </a:pPr>
            <a:endParaRPr lang="en-US" sz="2400" dirty="0">
              <a:solidFill>
                <a:schemeClr val="dk1"/>
              </a:solidFill>
            </a:endParaRPr>
          </a:p>
        </p:txBody>
      </p:sp>
      <p:sp>
        <p:nvSpPr>
          <p:cNvPr id="89" name="Google Shape;89;p13"/>
          <p:cNvSpPr txBox="1"/>
          <p:nvPr/>
        </p:nvSpPr>
        <p:spPr>
          <a:xfrm>
            <a:off x="344050" y="2996952"/>
            <a:ext cx="3303678" cy="1927915"/>
          </a:xfrm>
          <a:prstGeom prst="rect">
            <a:avLst/>
          </a:prstGeom>
          <a:noFill/>
          <a:ln>
            <a:noFill/>
          </a:ln>
        </p:spPr>
        <p:txBody>
          <a:bodyPr spcFirstLastPara="1" wrap="square" lIns="91425" tIns="45700" rIns="91425" bIns="45700" anchor="t" anchorCtr="0">
            <a:noAutofit/>
          </a:bodyPr>
          <a:lstStyle/>
          <a:p>
            <a:pPr marL="0" marR="0" lvl="0" indent="0" rtl="0">
              <a:lnSpc>
                <a:spcPct val="90000"/>
              </a:lnSpc>
              <a:spcBef>
                <a:spcPts val="0"/>
              </a:spcBef>
              <a:spcAft>
                <a:spcPts val="0"/>
              </a:spcAft>
              <a:buClr>
                <a:schemeClr val="dk1"/>
              </a:buClr>
              <a:buSzPts val="1800"/>
              <a:buFont typeface="Arial"/>
              <a:buNone/>
            </a:pPr>
            <a:endParaRPr lang="en-IN" sz="1800" b="1" dirty="0">
              <a:solidFill>
                <a:schemeClr val="dk1"/>
              </a:solidFill>
              <a:latin typeface="Arial" panose="020B0604020202020204" pitchFamily="34" charset="0"/>
              <a:ea typeface="Times New Roman"/>
              <a:cs typeface="Arial" panose="020B0604020202020204" pitchFamily="34" charset="0"/>
              <a:sym typeface="Times New Roman"/>
            </a:endParaRPr>
          </a:p>
          <a:p>
            <a:pPr marL="0" marR="0" lvl="0" indent="0" algn="ctr" rtl="0">
              <a:lnSpc>
                <a:spcPct val="90000"/>
              </a:lnSpc>
              <a:spcBef>
                <a:spcPts val="0"/>
              </a:spcBef>
              <a:spcAft>
                <a:spcPts val="0"/>
              </a:spcAft>
              <a:buClr>
                <a:schemeClr val="dk1"/>
              </a:buClr>
              <a:buSzPts val="1800"/>
              <a:buFont typeface="Arial"/>
              <a:buNone/>
            </a:pPr>
            <a:endParaRPr lang="en-US" sz="1600" dirty="0">
              <a:solidFill>
                <a:schemeClr val="dk1"/>
              </a:solidFill>
              <a:latin typeface="Arial" panose="020B0604020202020204" pitchFamily="34" charset="0"/>
              <a:ea typeface="Times New Roman"/>
              <a:cs typeface="Arial" panose="020B0604020202020204" pitchFamily="34" charset="0"/>
              <a:sym typeface="Times New Roman"/>
            </a:endParaRPr>
          </a:p>
          <a:p>
            <a:pPr marL="0" marR="0" lvl="0" indent="0" algn="ctr" rtl="0">
              <a:lnSpc>
                <a:spcPct val="90000"/>
              </a:lnSpc>
              <a:spcBef>
                <a:spcPts val="100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100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p:txBody>
      </p:sp>
      <p:sp>
        <p:nvSpPr>
          <p:cNvPr id="90" name="Google Shape;90;p13"/>
          <p:cNvSpPr txBox="1"/>
          <p:nvPr/>
        </p:nvSpPr>
        <p:spPr>
          <a:xfrm>
            <a:off x="8153400" y="3714752"/>
            <a:ext cx="4038600" cy="1495866"/>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dk1"/>
              </a:buClr>
              <a:buSzPts val="1800"/>
              <a:buFont typeface="Arial"/>
              <a:buNone/>
            </a:pPr>
            <a:endParaRPr dirty="0"/>
          </a:p>
        </p:txBody>
      </p:sp>
      <p:sp>
        <p:nvSpPr>
          <p:cNvPr id="91" name="Google Shape;91;p13"/>
          <p:cNvSpPr txBox="1"/>
          <p:nvPr/>
        </p:nvSpPr>
        <p:spPr>
          <a:xfrm>
            <a:off x="1808871" y="5943601"/>
            <a:ext cx="883920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600" b="1" i="0" u="none" strike="noStrike" cap="none" dirty="0">
                <a:solidFill>
                  <a:schemeClr val="dk1"/>
                </a:solidFill>
                <a:latin typeface="Times New Roman"/>
                <a:ea typeface="Times New Roman"/>
                <a:cs typeface="Times New Roman"/>
                <a:sym typeface="Times New Roman"/>
              </a:rPr>
              <a:t>DEPARTMENT OF COMPUTER SCIENCE AND ENGINEERING</a:t>
            </a:r>
            <a:endParaRPr dirty="0"/>
          </a:p>
          <a:p>
            <a:pPr marL="0" marR="0" lvl="0" indent="0" algn="ctr" rtl="0">
              <a:spcBef>
                <a:spcPts val="0"/>
              </a:spcBef>
              <a:spcAft>
                <a:spcPts val="0"/>
              </a:spcAft>
              <a:buNone/>
            </a:pPr>
            <a:r>
              <a:rPr lang="en-IN" sz="1600" b="1" i="0" u="none" strike="noStrike" cap="none" dirty="0">
                <a:solidFill>
                  <a:schemeClr val="dk1"/>
                </a:solidFill>
                <a:latin typeface="Times New Roman"/>
                <a:ea typeface="Times New Roman"/>
                <a:cs typeface="Times New Roman"/>
                <a:sym typeface="Times New Roman"/>
              </a:rPr>
              <a:t>MIET(Autonomous), JAMMU</a:t>
            </a:r>
            <a:endParaRPr sz="1600" b="1" i="0" u="none" strike="noStrike" cap="none" dirty="0">
              <a:solidFill>
                <a:schemeClr val="dk1"/>
              </a:solidFill>
              <a:latin typeface="Times New Roman"/>
              <a:ea typeface="Times New Roman"/>
              <a:cs typeface="Times New Roman"/>
              <a:sym typeface="Times New Roman"/>
            </a:endParaRPr>
          </a:p>
        </p:txBody>
      </p:sp>
      <p:pic>
        <p:nvPicPr>
          <p:cNvPr id="93" name="Google Shape;93;p13" descr="https://lh4.googleusercontent.com/ZKYbnYgfHu_V-sRm525LWasYe90coY8yVI-sqXyC5QETb30_E_GdSRPh_iJtz5xtVkZhZt3NOxJyfJM5tYPAZHQ0t1NeYwGMjbehRKir7-E8ZM9-BHNOdsEa5H5zxd8fmLQ13SjYhkKqhDVv"/>
          <p:cNvPicPr preferRelativeResize="0"/>
          <p:nvPr/>
        </p:nvPicPr>
        <p:blipFill rotWithShape="1">
          <a:blip r:embed="rId3">
            <a:alphaModFix/>
          </a:blip>
          <a:srcRect/>
          <a:stretch/>
        </p:blipFill>
        <p:spPr>
          <a:xfrm>
            <a:off x="4310050" y="2571744"/>
            <a:ext cx="3625477" cy="14287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014A-68BB-47E9-872C-9994F735CCA2}"/>
              </a:ext>
            </a:extLst>
          </p:cNvPr>
          <p:cNvSpPr>
            <a:spLocks noGrp="1"/>
          </p:cNvSpPr>
          <p:nvPr>
            <p:ph type="title"/>
          </p:nvPr>
        </p:nvSpPr>
        <p:spPr/>
        <p:txBody>
          <a:bodyPr/>
          <a:lstStyle/>
          <a:p>
            <a:r>
              <a:rPr lang="en-IN" dirty="0"/>
              <a:t>                      </a:t>
            </a:r>
            <a:r>
              <a:rPr lang="en-IN" sz="4000" u="sng" dirty="0"/>
              <a:t>CONCLUSION</a:t>
            </a:r>
          </a:p>
        </p:txBody>
      </p:sp>
      <p:sp>
        <p:nvSpPr>
          <p:cNvPr id="3" name="Text Placeholder 2">
            <a:extLst>
              <a:ext uri="{FF2B5EF4-FFF2-40B4-BE49-F238E27FC236}">
                <a16:creationId xmlns:a16="http://schemas.microsoft.com/office/drawing/2014/main" id="{94C7A2C2-CF73-45AC-BB72-BEAD0AA46AFE}"/>
              </a:ext>
            </a:extLst>
          </p:cNvPr>
          <p:cNvSpPr>
            <a:spLocks noGrp="1"/>
          </p:cNvSpPr>
          <p:nvPr>
            <p:ph type="body" idx="1"/>
          </p:nvPr>
        </p:nvSpPr>
        <p:spPr/>
        <p:txBody>
          <a:bodyPr>
            <a:normAutofit/>
          </a:bodyPr>
          <a:lstStyle/>
          <a:p>
            <a:r>
              <a:rPr lang="en-US" b="0" i="0" dirty="0">
                <a:solidFill>
                  <a:srgbClr val="333333"/>
                </a:solidFill>
                <a:effectLst/>
                <a:latin typeface="Times New Roman" panose="02020603050405020304" pitchFamily="18" charset="0"/>
                <a:cs typeface="Times New Roman" panose="02020603050405020304" pitchFamily="18" charset="0"/>
              </a:rPr>
              <a:t>Network availability and activity are tracked and monitored by network traffic analysis, which identifies anomalies, improves performance, and thwarts attack attempts. Consider your enterprise's present network blind spots as well as the databases you'd like to use for data mining when selecting the best network traffic analysis solution</a:t>
            </a:r>
            <a:r>
              <a:rPr lang="en-US" b="0" i="0" dirty="0">
                <a:solidFill>
                  <a:srgbClr val="333333"/>
                </a:solidFill>
                <a:effectLst/>
                <a:latin typeface="IBM Plex Sans" panose="020B0503050203000203" pitchFamily="34" charset="0"/>
              </a:rPr>
              <a:t>.</a:t>
            </a:r>
            <a:endParaRPr lang="en-IN" dirty="0"/>
          </a:p>
        </p:txBody>
      </p:sp>
      <p:sp>
        <p:nvSpPr>
          <p:cNvPr id="4" name="Date Placeholder 3">
            <a:extLst>
              <a:ext uri="{FF2B5EF4-FFF2-40B4-BE49-F238E27FC236}">
                <a16:creationId xmlns:a16="http://schemas.microsoft.com/office/drawing/2014/main" id="{E608E46F-E82C-4F7E-96F9-C2C0DFA01F0C}"/>
              </a:ext>
            </a:extLst>
          </p:cNvPr>
          <p:cNvSpPr>
            <a:spLocks noGrp="1"/>
          </p:cNvSpPr>
          <p:nvPr>
            <p:ph type="dt" idx="10"/>
          </p:nvPr>
        </p:nvSpPr>
        <p:spPr/>
        <p:txBody>
          <a:bodyPr/>
          <a:lstStyle/>
          <a:p>
            <a:r>
              <a:rPr lang="en-US" dirty="0"/>
              <a:t>02/12/222</a:t>
            </a:r>
          </a:p>
          <a:p>
            <a:endParaRPr lang="en-US" dirty="0"/>
          </a:p>
        </p:txBody>
      </p:sp>
      <p:sp>
        <p:nvSpPr>
          <p:cNvPr id="5" name="Footer Placeholder 4">
            <a:extLst>
              <a:ext uri="{FF2B5EF4-FFF2-40B4-BE49-F238E27FC236}">
                <a16:creationId xmlns:a16="http://schemas.microsoft.com/office/drawing/2014/main" id="{B789273F-9733-49C8-ADCB-4BBDB3A6494C}"/>
              </a:ext>
            </a:extLst>
          </p:cNvPr>
          <p:cNvSpPr>
            <a:spLocks noGrp="1"/>
          </p:cNvSpPr>
          <p:nvPr>
            <p:ph type="ftr" idx="11"/>
          </p:nvPr>
        </p:nvSpPr>
        <p:spPr/>
        <p:txBody>
          <a:bodyPr/>
          <a:lstStyle/>
          <a:p>
            <a:r>
              <a:rPr lang="en-US" dirty="0"/>
              <a:t>Analyzing Network Traffic From Lan</a:t>
            </a:r>
          </a:p>
          <a:p>
            <a:endParaRPr lang="en-US" dirty="0"/>
          </a:p>
        </p:txBody>
      </p:sp>
      <p:sp>
        <p:nvSpPr>
          <p:cNvPr id="6" name="Slide Number Placeholder 5">
            <a:extLst>
              <a:ext uri="{FF2B5EF4-FFF2-40B4-BE49-F238E27FC236}">
                <a16:creationId xmlns:a16="http://schemas.microsoft.com/office/drawing/2014/main" id="{2636F30C-9AEE-425F-96BA-6428CD8349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10</a:t>
            </a:fld>
            <a:endParaRPr lang="en-IN" dirty="0"/>
          </a:p>
        </p:txBody>
      </p:sp>
    </p:spTree>
    <p:extLst>
      <p:ext uri="{BB962C8B-B14F-4D97-AF65-F5344CB8AC3E}">
        <p14:creationId xmlns:p14="http://schemas.microsoft.com/office/powerpoint/2010/main" val="3116506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56B5EC66-4B57-7A1C-3B4A-642A0DA75591}"/>
              </a:ext>
            </a:extLst>
          </p:cNvPr>
          <p:cNvPicPr>
            <a:picLocks noChangeAspect="1"/>
          </p:cNvPicPr>
          <p:nvPr/>
        </p:nvPicPr>
        <p:blipFill>
          <a:blip r:embed="rId2"/>
          <a:stretch>
            <a:fillRect/>
          </a:stretch>
        </p:blipFill>
        <p:spPr>
          <a:xfrm>
            <a:off x="2220516" y="1869282"/>
            <a:ext cx="7750969" cy="3119437"/>
          </a:xfrm>
          <a:prstGeom prst="rect">
            <a:avLst/>
          </a:prstGeom>
        </p:spPr>
      </p:pic>
      <p:sp>
        <p:nvSpPr>
          <p:cNvPr id="3" name="Date Placeholder 2"/>
          <p:cNvSpPr>
            <a:spLocks noGrp="1"/>
          </p:cNvSpPr>
          <p:nvPr>
            <p:ph type="dt" idx="10"/>
          </p:nvPr>
        </p:nvSpPr>
        <p:spPr/>
        <p:txBody>
          <a:bodyPr/>
          <a:lstStyle/>
          <a:p>
            <a:r>
              <a:rPr lang="en-US" dirty="0"/>
              <a:t>02/12/222</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11</a:t>
            </a:fld>
            <a:endParaRPr lang="en-IN" dirty="0"/>
          </a:p>
        </p:txBody>
      </p:sp>
      <p:sp>
        <p:nvSpPr>
          <p:cNvPr id="5" name="Footer Placeholder 4"/>
          <p:cNvSpPr>
            <a:spLocks noGrp="1"/>
          </p:cNvSpPr>
          <p:nvPr>
            <p:ph type="ftr" idx="11"/>
          </p:nvPr>
        </p:nvSpPr>
        <p:spPr/>
        <p:txBody>
          <a:bodyPr/>
          <a:lstStyle/>
          <a:p>
            <a:r>
              <a:rPr lang="en-US" dirty="0"/>
              <a:t>Analyzing Network Traffic From Lan</a:t>
            </a:r>
          </a:p>
          <a:p>
            <a:endParaRPr lang="en-US" dirty="0"/>
          </a:p>
        </p:txBody>
      </p:sp>
    </p:spTree>
    <p:extLst>
      <p:ext uri="{BB962C8B-B14F-4D97-AF65-F5344CB8AC3E}">
        <p14:creationId xmlns:p14="http://schemas.microsoft.com/office/powerpoint/2010/main" val="2686203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81"/>
          </a:xfrm>
        </p:spPr>
        <p:txBody>
          <a:bodyPr/>
          <a:lstStyle/>
          <a:p>
            <a:r>
              <a:rPr lang="en-US" sz="3200" b="1" u="sng" dirty="0"/>
              <a:t>Contents</a:t>
            </a:r>
          </a:p>
        </p:txBody>
      </p:sp>
      <p:sp>
        <p:nvSpPr>
          <p:cNvPr id="3" name="Text Placeholder 2"/>
          <p:cNvSpPr>
            <a:spLocks noGrp="1"/>
          </p:cNvSpPr>
          <p:nvPr>
            <p:ph type="body" idx="1"/>
          </p:nvPr>
        </p:nvSpPr>
        <p:spPr>
          <a:xfrm>
            <a:off x="479376" y="1340768"/>
            <a:ext cx="11203002" cy="4653620"/>
          </a:xfrm>
        </p:spPr>
        <p:txBody>
          <a:bodyPr>
            <a:normAutofit lnSpcReduction="10000"/>
          </a:bodyPr>
          <a:lstStyle/>
          <a:p>
            <a:pPr lvl="0" indent="-381000">
              <a:lnSpc>
                <a:spcPct val="150000"/>
              </a:lnSpc>
              <a:buSzPts val="2400"/>
              <a:buFont typeface="Arial" pitchFamily="34" charset="0"/>
              <a:buChar char="•"/>
            </a:pPr>
            <a:r>
              <a:rPr lang="en-US" sz="2400" dirty="0"/>
              <a:t>INTRODUCTION</a:t>
            </a:r>
          </a:p>
          <a:p>
            <a:pPr lvl="0" indent="-381000">
              <a:lnSpc>
                <a:spcPct val="150000"/>
              </a:lnSpc>
              <a:buSzPts val="2400"/>
              <a:buFont typeface="Arial" pitchFamily="34" charset="0"/>
              <a:buChar char="•"/>
            </a:pPr>
            <a:r>
              <a:rPr lang="en-US" sz="2400" dirty="0"/>
              <a:t>PROBLEM STATEMENT</a:t>
            </a:r>
          </a:p>
          <a:p>
            <a:pPr indent="-381000">
              <a:lnSpc>
                <a:spcPct val="150000"/>
              </a:lnSpc>
              <a:buSzPts val="2400"/>
              <a:buFont typeface="Arial" pitchFamily="34" charset="0"/>
              <a:buChar char="•"/>
            </a:pPr>
            <a:r>
              <a:rPr lang="en-US" sz="2400" dirty="0"/>
              <a:t>FEATURES</a:t>
            </a:r>
          </a:p>
          <a:p>
            <a:pPr lvl="0" indent="-381000">
              <a:lnSpc>
                <a:spcPct val="150000"/>
              </a:lnSpc>
              <a:buSzPts val="2400"/>
              <a:buFont typeface="Arial" pitchFamily="34" charset="0"/>
              <a:buChar char="•"/>
            </a:pPr>
            <a:r>
              <a:rPr lang="en-US" sz="2400" dirty="0"/>
              <a:t>SOLUTION</a:t>
            </a:r>
          </a:p>
          <a:p>
            <a:pPr lvl="0" indent="-381000">
              <a:lnSpc>
                <a:spcPct val="150000"/>
              </a:lnSpc>
              <a:buSzPts val="2400"/>
              <a:buFont typeface="Arial" pitchFamily="34" charset="0"/>
              <a:buChar char="•"/>
            </a:pPr>
            <a:r>
              <a:rPr lang="en-US" sz="2400" dirty="0"/>
              <a:t>TECH STACK</a:t>
            </a:r>
          </a:p>
          <a:p>
            <a:pPr lvl="0" indent="-381000">
              <a:lnSpc>
                <a:spcPct val="150000"/>
              </a:lnSpc>
              <a:buSzPts val="2400"/>
              <a:buFont typeface="Arial" pitchFamily="34" charset="0"/>
              <a:buChar char="•"/>
            </a:pPr>
            <a:r>
              <a:rPr lang="en-US" sz="2400" dirty="0"/>
              <a:t>WORKFLOW</a:t>
            </a:r>
          </a:p>
          <a:p>
            <a:pPr lvl="0" indent="-381000">
              <a:lnSpc>
                <a:spcPct val="150000"/>
              </a:lnSpc>
              <a:buSzPts val="2400"/>
              <a:buFont typeface="Arial" pitchFamily="34" charset="0"/>
              <a:buChar char="•"/>
            </a:pPr>
            <a:r>
              <a:rPr lang="en-US" sz="2400" dirty="0"/>
              <a:t>DEMONSTRATION</a:t>
            </a:r>
          </a:p>
          <a:p>
            <a:pPr lvl="0" indent="-381000">
              <a:lnSpc>
                <a:spcPct val="150000"/>
              </a:lnSpc>
              <a:buSzPts val="2400"/>
              <a:buFont typeface="Arial" pitchFamily="34" charset="0"/>
              <a:buChar char="•"/>
            </a:pPr>
            <a:endParaRPr lang="en-US" sz="2400" dirty="0"/>
          </a:p>
          <a:p>
            <a:pPr>
              <a:lnSpc>
                <a:spcPct val="100000"/>
              </a:lnSpc>
              <a:buFont typeface="Arial" pitchFamily="34" charset="0"/>
              <a:buChar char="•"/>
            </a:pPr>
            <a:endParaRPr lang="en-US" altLang="zh-C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2</a:t>
            </a:fld>
            <a:endParaRPr lang="en-IN" dirty="0"/>
          </a:p>
        </p:txBody>
      </p:sp>
      <p:sp>
        <p:nvSpPr>
          <p:cNvPr id="5" name="Date Placeholder 4"/>
          <p:cNvSpPr>
            <a:spLocks noGrp="1"/>
          </p:cNvSpPr>
          <p:nvPr>
            <p:ph type="dt" idx="10"/>
          </p:nvPr>
        </p:nvSpPr>
        <p:spPr/>
        <p:txBody>
          <a:bodyPr/>
          <a:lstStyle/>
          <a:p>
            <a:r>
              <a:rPr lang="en-US" dirty="0"/>
              <a:t>02/12/2022</a:t>
            </a:r>
          </a:p>
        </p:txBody>
      </p:sp>
      <p:sp>
        <p:nvSpPr>
          <p:cNvPr id="6" name="Footer Placeholder 5"/>
          <p:cNvSpPr>
            <a:spLocks noGrp="1"/>
          </p:cNvSpPr>
          <p:nvPr>
            <p:ph type="ftr" idx="11"/>
          </p:nvPr>
        </p:nvSpPr>
        <p:spPr/>
        <p:txBody>
          <a:bodyPr/>
          <a:lstStyle/>
          <a:p>
            <a:r>
              <a:rPr lang="en-US" dirty="0"/>
              <a:t>ANALYZING NETWORK TRAFFIC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4C8B6-572A-447C-92B3-04A25A376103}"/>
              </a:ext>
            </a:extLst>
          </p:cNvPr>
          <p:cNvSpPr>
            <a:spLocks noGrp="1"/>
          </p:cNvSpPr>
          <p:nvPr>
            <p:ph type="title"/>
          </p:nvPr>
        </p:nvSpPr>
        <p:spPr>
          <a:xfrm>
            <a:off x="119336" y="332657"/>
            <a:ext cx="11234464" cy="1358032"/>
          </a:xfrm>
        </p:spPr>
        <p:txBody>
          <a:bodyPr/>
          <a:lstStyle/>
          <a:p>
            <a:r>
              <a:rPr lang="en-IN" dirty="0"/>
              <a:t>                       </a:t>
            </a:r>
            <a:r>
              <a:rPr lang="en-IN" u="sng" dirty="0"/>
              <a:t>INTRODUCTION</a:t>
            </a:r>
          </a:p>
        </p:txBody>
      </p:sp>
      <p:sp>
        <p:nvSpPr>
          <p:cNvPr id="3" name="Text Placeholder 2">
            <a:extLst>
              <a:ext uri="{FF2B5EF4-FFF2-40B4-BE49-F238E27FC236}">
                <a16:creationId xmlns:a16="http://schemas.microsoft.com/office/drawing/2014/main" id="{45939150-4EE2-49E7-AB46-49D1EAF501AA}"/>
              </a:ext>
            </a:extLst>
          </p:cNvPr>
          <p:cNvSpPr>
            <a:spLocks noGrp="1"/>
          </p:cNvSpPr>
          <p:nvPr>
            <p:ph type="body" idx="1"/>
          </p:nvPr>
        </p:nvSpPr>
        <p:spPr>
          <a:xfrm>
            <a:off x="838200" y="1690689"/>
            <a:ext cx="10730408" cy="3826543"/>
          </a:xfrm>
        </p:spPr>
        <p:txBody>
          <a:bodyPr>
            <a:normAutofit/>
          </a:bodyPr>
          <a:lstStyle/>
          <a:p>
            <a:r>
              <a:rPr lang="en-US" i="0" dirty="0">
                <a:solidFill>
                  <a:srgbClr val="080809"/>
                </a:solidFill>
                <a:effectLst/>
                <a:latin typeface="Times New Roman" panose="02020603050405020304" pitchFamily="18" charset="0"/>
                <a:cs typeface="Times New Roman" panose="02020603050405020304" pitchFamily="18" charset="0"/>
              </a:rPr>
              <a:t>Network</a:t>
            </a:r>
            <a:r>
              <a:rPr lang="en-US" b="1" i="0" dirty="0">
                <a:solidFill>
                  <a:srgbClr val="080809"/>
                </a:solidFill>
                <a:effectLst/>
                <a:latin typeface="Times New Roman" panose="02020603050405020304" pitchFamily="18" charset="0"/>
                <a:cs typeface="Times New Roman" panose="02020603050405020304" pitchFamily="18" charset="0"/>
              </a:rPr>
              <a:t> </a:t>
            </a:r>
            <a:r>
              <a:rPr lang="en-US" i="0" dirty="0">
                <a:solidFill>
                  <a:srgbClr val="080809"/>
                </a:solidFill>
                <a:effectLst/>
                <a:latin typeface="Times New Roman" panose="02020603050405020304" pitchFamily="18" charset="0"/>
                <a:cs typeface="Times New Roman" panose="02020603050405020304" pitchFamily="18" charset="0"/>
              </a:rPr>
              <a:t>traffic analysis is defined as a method of tracking network activity to spot issues with security and operations, as well as other irregularities</a:t>
            </a:r>
            <a:r>
              <a:rPr lang="en-US" sz="2400" b="1" i="0" dirty="0">
                <a:solidFill>
                  <a:srgbClr val="080809"/>
                </a:solidFill>
                <a:effectLst/>
                <a:latin typeface="Times New Roman" panose="02020603050405020304" pitchFamily="18" charset="0"/>
                <a:cs typeface="Times New Roman" panose="02020603050405020304" pitchFamily="18" charset="0"/>
              </a:rPr>
              <a:t>.</a:t>
            </a:r>
            <a:endParaRPr lang="en-IN" sz="3600" dirty="0"/>
          </a:p>
          <a:p>
            <a:r>
              <a:rPr lang="en-US" dirty="0"/>
              <a:t>Network traffic analysis (NTA) is an advanced method for the inspection and breakdown of the data packets that form network traffic by use of a combination of behavior modeling, and rule-based detection to root out any suspicious activity. A baseline of normal behavior can be identified through this analysis and any outliers can be flagged down and isolated as potential threats.</a:t>
            </a:r>
            <a:endParaRPr lang="en-IN" dirty="0"/>
          </a:p>
          <a:p>
            <a:endParaRPr lang="en-IN" dirty="0"/>
          </a:p>
          <a:p>
            <a:endParaRPr lang="en-IN" dirty="0"/>
          </a:p>
        </p:txBody>
      </p:sp>
      <p:sp>
        <p:nvSpPr>
          <p:cNvPr id="4" name="Date Placeholder 3">
            <a:extLst>
              <a:ext uri="{FF2B5EF4-FFF2-40B4-BE49-F238E27FC236}">
                <a16:creationId xmlns:a16="http://schemas.microsoft.com/office/drawing/2014/main" id="{B3AA1600-A1F2-4515-A258-3483F67ADB5C}"/>
              </a:ext>
            </a:extLst>
          </p:cNvPr>
          <p:cNvSpPr>
            <a:spLocks noGrp="1"/>
          </p:cNvSpPr>
          <p:nvPr>
            <p:ph type="dt" idx="10"/>
          </p:nvPr>
        </p:nvSpPr>
        <p:spPr/>
        <p:txBody>
          <a:bodyPr/>
          <a:lstStyle/>
          <a:p>
            <a:r>
              <a:rPr lang="en-US" dirty="0"/>
              <a:t>02/10/2022</a:t>
            </a:r>
          </a:p>
        </p:txBody>
      </p:sp>
      <p:sp>
        <p:nvSpPr>
          <p:cNvPr id="5" name="Footer Placeholder 4">
            <a:extLst>
              <a:ext uri="{FF2B5EF4-FFF2-40B4-BE49-F238E27FC236}">
                <a16:creationId xmlns:a16="http://schemas.microsoft.com/office/drawing/2014/main" id="{F572729A-AD4A-4F96-A88B-632C9FDF320E}"/>
              </a:ext>
            </a:extLst>
          </p:cNvPr>
          <p:cNvSpPr>
            <a:spLocks noGrp="1"/>
          </p:cNvSpPr>
          <p:nvPr>
            <p:ph type="ftr" idx="11"/>
          </p:nvPr>
        </p:nvSpPr>
        <p:spPr/>
        <p:txBody>
          <a:bodyPr/>
          <a:lstStyle/>
          <a:p>
            <a:r>
              <a:rPr lang="en-US" dirty="0"/>
              <a:t>Analyzing Network Traffic From Lan</a:t>
            </a:r>
          </a:p>
        </p:txBody>
      </p:sp>
      <p:sp>
        <p:nvSpPr>
          <p:cNvPr id="6" name="Slide Number Placeholder 5">
            <a:extLst>
              <a:ext uri="{FF2B5EF4-FFF2-40B4-BE49-F238E27FC236}">
                <a16:creationId xmlns:a16="http://schemas.microsoft.com/office/drawing/2014/main" id="{2F32EA9E-E736-4551-BC6E-E2E1EE38DA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3</a:t>
            </a:fld>
            <a:endParaRPr lang="en-IN" dirty="0"/>
          </a:p>
        </p:txBody>
      </p:sp>
    </p:spTree>
    <p:extLst>
      <p:ext uri="{BB962C8B-B14F-4D97-AF65-F5344CB8AC3E}">
        <p14:creationId xmlns:p14="http://schemas.microsoft.com/office/powerpoint/2010/main" val="2226063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xfrm>
            <a:off x="191344" y="344578"/>
            <a:ext cx="11162456" cy="636150"/>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chemeClr val="dk1"/>
              </a:buClr>
              <a:buSzPts val="3200"/>
              <a:buFont typeface="Times New Roman"/>
              <a:buNone/>
            </a:pPr>
            <a:r>
              <a:rPr lang="en-IN" sz="3200" b="1" dirty="0"/>
              <a:t>                         </a:t>
            </a:r>
            <a:r>
              <a:rPr lang="en-IN" sz="3200" b="1" u="sng" dirty="0"/>
              <a:t>PROBLEM STATEMENT</a:t>
            </a:r>
            <a:endParaRPr sz="3200" b="1" u="sng" dirty="0"/>
          </a:p>
        </p:txBody>
      </p:sp>
      <p:sp>
        <p:nvSpPr>
          <p:cNvPr id="111" name="Google Shape;111;p15"/>
          <p:cNvSpPr txBox="1">
            <a:spLocks noGrp="1"/>
          </p:cNvSpPr>
          <p:nvPr>
            <p:ph type="body" idx="1"/>
          </p:nvPr>
        </p:nvSpPr>
        <p:spPr>
          <a:xfrm>
            <a:off x="335360" y="1196752"/>
            <a:ext cx="11449272" cy="5553598"/>
          </a:xfrm>
          <a:prstGeom prst="rect">
            <a:avLst/>
          </a:prstGeom>
          <a:noFill/>
          <a:ln>
            <a:noFill/>
          </a:ln>
        </p:spPr>
        <p:txBody>
          <a:bodyPr spcFirstLastPara="1" wrap="square" lIns="91425" tIns="45700" rIns="91425" bIns="45700" anchor="t" anchorCtr="0">
            <a:normAutofit/>
          </a:bodyPr>
          <a:lstStyle/>
          <a:p>
            <a:pPr marL="0" indent="0" algn="just">
              <a:lnSpc>
                <a:spcPct val="150000"/>
              </a:lnSpc>
              <a:spcBef>
                <a:spcPts val="400"/>
              </a:spcBef>
              <a:buNone/>
            </a:pPr>
            <a:endParaRPr lang="en-US" sz="2400" dirty="0">
              <a:highlight>
                <a:srgbClr val="FFFFFF"/>
              </a:highlight>
            </a:endParaRPr>
          </a:p>
          <a:p>
            <a:pPr marL="0" indent="0" algn="just">
              <a:lnSpc>
                <a:spcPct val="150000"/>
              </a:lnSpc>
              <a:spcBef>
                <a:spcPts val="400"/>
              </a:spcBef>
              <a:buNone/>
            </a:pPr>
            <a:endParaRPr lang="en-US" sz="2400" dirty="0">
              <a:highlight>
                <a:srgbClr val="FFFFFF"/>
              </a:highlight>
            </a:endParaRPr>
          </a:p>
          <a:p>
            <a:pPr marL="0" lvl="0" indent="0" algn="just">
              <a:lnSpc>
                <a:spcPct val="150000"/>
              </a:lnSpc>
              <a:spcBef>
                <a:spcPts val="0"/>
              </a:spcBef>
              <a:buNone/>
            </a:pPr>
            <a:endParaRPr lang="en-US" sz="2400" dirty="0">
              <a:highlight>
                <a:srgbClr val="FFFFFF"/>
              </a:highlight>
            </a:endParaRPr>
          </a:p>
          <a:p>
            <a:pPr marL="0" lvl="0" indent="0" algn="just">
              <a:lnSpc>
                <a:spcPct val="150000"/>
              </a:lnSpc>
              <a:spcBef>
                <a:spcPts val="133"/>
              </a:spcBef>
              <a:spcAft>
                <a:spcPts val="133"/>
              </a:spcAft>
              <a:buNone/>
            </a:pPr>
            <a:endParaRPr lang="en-US" sz="2400" dirty="0">
              <a:highlight>
                <a:srgbClr val="FFFFFF"/>
              </a:highlight>
            </a:endParaRPr>
          </a:p>
          <a:p>
            <a:pPr marL="457200" lvl="0" indent="-381000" algn="l" rtl="0">
              <a:lnSpc>
                <a:spcPct val="150000"/>
              </a:lnSpc>
              <a:spcBef>
                <a:spcPts val="0"/>
              </a:spcBef>
              <a:spcAft>
                <a:spcPts val="0"/>
              </a:spcAft>
              <a:buSzPts val="2400"/>
              <a:buNone/>
            </a:pPr>
            <a:endParaRPr sz="2400" dirty="0"/>
          </a:p>
        </p:txBody>
      </p:sp>
      <p:sp>
        <p:nvSpPr>
          <p:cNvPr id="113" name="Google Shape;11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4</a:t>
            </a:fld>
            <a:endParaRPr dirty="0"/>
          </a:p>
        </p:txBody>
      </p:sp>
      <p:sp>
        <p:nvSpPr>
          <p:cNvPr id="3" name="TextBox 2">
            <a:extLst>
              <a:ext uri="{FF2B5EF4-FFF2-40B4-BE49-F238E27FC236}">
                <a16:creationId xmlns:a16="http://schemas.microsoft.com/office/drawing/2014/main" id="{AEC600A2-9715-409F-A6A4-F822DD118225}"/>
              </a:ext>
            </a:extLst>
          </p:cNvPr>
          <p:cNvSpPr txBox="1"/>
          <p:nvPr/>
        </p:nvSpPr>
        <p:spPr>
          <a:xfrm rot="10800000" flipV="1">
            <a:off x="191344" y="1436037"/>
            <a:ext cx="12072720" cy="4154984"/>
          </a:xfrm>
          <a:prstGeom prst="rect">
            <a:avLst/>
          </a:prstGeom>
          <a:noFill/>
        </p:spPr>
        <p:txBody>
          <a:bodyPr wrap="square" rtlCol="0">
            <a:spAutoFit/>
          </a:bodyPr>
          <a:lstStyle/>
          <a:p>
            <a:pPr algn="l"/>
            <a:r>
              <a:rPr lang="en-US" sz="2400" b="0" i="0" dirty="0">
                <a:solidFill>
                  <a:srgbClr val="333333"/>
                </a:solidFill>
                <a:effectLst/>
                <a:latin typeface="Times New Roman" panose="02020603050405020304" pitchFamily="18" charset="0"/>
                <a:cs typeface="Times New Roman" panose="02020603050405020304" pitchFamily="18" charset="0"/>
              </a:rPr>
              <a:t>Organizations find it challenging to proactively identify serious security concerns because attackers regularly use trusted technologies already implemented in a network environment and rapidly vary their tactics to escape detection.</a:t>
            </a:r>
          </a:p>
          <a:p>
            <a:pPr algn="l"/>
            <a:r>
              <a:rPr lang="en-US" sz="2400" b="0" i="0" dirty="0">
                <a:solidFill>
                  <a:srgbClr val="333333"/>
                </a:solidFill>
                <a:effectLst/>
                <a:latin typeface="Times New Roman" panose="02020603050405020304" pitchFamily="18" charset="0"/>
                <a:cs typeface="Times New Roman" panose="02020603050405020304" pitchFamily="18" charset="0"/>
              </a:rPr>
              <a:t>In response to attackers' constant inventiveness, network traffic monitoring technologies have appeared, giving organizations a practical strategy for fending off inventive attackers.</a:t>
            </a:r>
          </a:p>
          <a:p>
            <a:pPr algn="l"/>
            <a:r>
              <a:rPr lang="en-US" sz="2400" b="0" i="0" dirty="0">
                <a:solidFill>
                  <a:srgbClr val="333333"/>
                </a:solidFill>
                <a:effectLst/>
                <a:latin typeface="Times New Roman" panose="02020603050405020304" pitchFamily="18" charset="0"/>
                <a:cs typeface="Times New Roman" panose="02020603050405020304" pitchFamily="18" charset="0"/>
              </a:rPr>
              <a:t>Additionally, maintaining good network visibility has evolved into a challenging and burdensome task as a result of the growing adoption of cloud computing, </a:t>
            </a:r>
            <a:r>
              <a:rPr lang="en-US" sz="2400" b="0" i="0" u="none" strike="noStrike" dirty="0">
                <a:solidFill>
                  <a:srgbClr val="333333"/>
                </a:solidFill>
                <a:effectLst/>
                <a:latin typeface="Times New Roman" panose="02020603050405020304" pitchFamily="18" charset="0"/>
                <a:cs typeface="Times New Roman" panose="02020603050405020304" pitchFamily="18" charset="0"/>
                <a:hlinkClick r:id="rId3"/>
              </a:rPr>
              <a:t>DevOps</a:t>
            </a:r>
            <a:r>
              <a:rPr lang="en-US" sz="2400" b="0" i="0" dirty="0">
                <a:solidFill>
                  <a:srgbClr val="333333"/>
                </a:solidFill>
                <a:effectLst/>
                <a:latin typeface="Times New Roman" panose="02020603050405020304" pitchFamily="18" charset="0"/>
                <a:cs typeface="Times New Roman" panose="02020603050405020304" pitchFamily="18" charset="0"/>
              </a:rPr>
              <a:t> practices, and the Internet of Things.</a:t>
            </a:r>
          </a:p>
          <a:p>
            <a:pPr algn="l"/>
            <a:r>
              <a:rPr lang="en-US" sz="2400" b="0" i="0" dirty="0">
                <a:solidFill>
                  <a:srgbClr val="333333"/>
                </a:solidFill>
                <a:effectLst/>
                <a:latin typeface="Times New Roman" panose="02020603050405020304" pitchFamily="18" charset="0"/>
                <a:cs typeface="Times New Roman" panose="02020603050405020304" pitchFamily="18" charset="0"/>
              </a:rPr>
              <a:t>Because they can determine what is truly on the network, NTA products can act as an organization's single source of truth. Networks observe everything and offer objective facts that other data sources frequently struggle to give.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2FA2B-3DE8-415A-B913-8017234F8651}"/>
              </a:ext>
            </a:extLst>
          </p:cNvPr>
          <p:cNvSpPr>
            <a:spLocks noGrp="1"/>
          </p:cNvSpPr>
          <p:nvPr>
            <p:ph type="title"/>
          </p:nvPr>
        </p:nvSpPr>
        <p:spPr>
          <a:xfrm>
            <a:off x="-2688976" y="-21751"/>
            <a:ext cx="13755960" cy="1938583"/>
          </a:xfrm>
        </p:spPr>
        <p:txBody>
          <a:bodyPr/>
          <a:lstStyle/>
          <a:p>
            <a:r>
              <a:rPr lang="en-IN" dirty="0"/>
              <a:t>                           </a:t>
            </a:r>
            <a:r>
              <a:rPr lang="en-IN" u="sng" dirty="0"/>
              <a:t>Features</a:t>
            </a:r>
          </a:p>
        </p:txBody>
      </p:sp>
      <p:sp>
        <p:nvSpPr>
          <p:cNvPr id="3" name="Text Placeholder 2">
            <a:extLst>
              <a:ext uri="{FF2B5EF4-FFF2-40B4-BE49-F238E27FC236}">
                <a16:creationId xmlns:a16="http://schemas.microsoft.com/office/drawing/2014/main" id="{F4C31CC7-149D-4275-B8A5-0B6D550DECDF}"/>
              </a:ext>
            </a:extLst>
          </p:cNvPr>
          <p:cNvSpPr>
            <a:spLocks noGrp="1"/>
          </p:cNvSpPr>
          <p:nvPr>
            <p:ph type="body" idx="1"/>
          </p:nvPr>
        </p:nvSpPr>
        <p:spPr>
          <a:xfrm>
            <a:off x="407368" y="1700808"/>
            <a:ext cx="10946432" cy="4476155"/>
          </a:xfrm>
        </p:spPr>
        <p:txBody>
          <a:bodyPr/>
          <a:lstStyle/>
          <a:p>
            <a:r>
              <a:rPr lang="en-IN" dirty="0"/>
              <a:t>A Friendly User Interface.</a:t>
            </a:r>
          </a:p>
          <a:p>
            <a:r>
              <a:rPr lang="en-IN" dirty="0"/>
              <a:t>Built in Threat Intelligence.</a:t>
            </a:r>
          </a:p>
          <a:p>
            <a:r>
              <a:rPr lang="en-IN" dirty="0"/>
              <a:t>Integration.</a:t>
            </a:r>
          </a:p>
          <a:p>
            <a:r>
              <a:rPr lang="en-IN" dirty="0"/>
              <a:t>Coverage of Key Matrices</a:t>
            </a:r>
          </a:p>
          <a:p>
            <a:r>
              <a:rPr lang="en-IN" dirty="0"/>
              <a:t>Cloud Comprehension</a:t>
            </a:r>
          </a:p>
          <a:p>
            <a:endParaRPr lang="en-IN" dirty="0"/>
          </a:p>
        </p:txBody>
      </p:sp>
      <p:sp>
        <p:nvSpPr>
          <p:cNvPr id="4" name="Date Placeholder 3">
            <a:extLst>
              <a:ext uri="{FF2B5EF4-FFF2-40B4-BE49-F238E27FC236}">
                <a16:creationId xmlns:a16="http://schemas.microsoft.com/office/drawing/2014/main" id="{3EFADECC-F6E9-40E0-B1C0-42F75870003F}"/>
              </a:ext>
            </a:extLst>
          </p:cNvPr>
          <p:cNvSpPr>
            <a:spLocks noGrp="1"/>
          </p:cNvSpPr>
          <p:nvPr>
            <p:ph type="dt" idx="10"/>
          </p:nvPr>
        </p:nvSpPr>
        <p:spPr/>
        <p:txBody>
          <a:bodyPr/>
          <a:lstStyle/>
          <a:p>
            <a:r>
              <a:rPr lang="en-US" dirty="0"/>
              <a:t>02/12/222</a:t>
            </a:r>
          </a:p>
        </p:txBody>
      </p:sp>
      <p:sp>
        <p:nvSpPr>
          <p:cNvPr id="5" name="Footer Placeholder 4">
            <a:extLst>
              <a:ext uri="{FF2B5EF4-FFF2-40B4-BE49-F238E27FC236}">
                <a16:creationId xmlns:a16="http://schemas.microsoft.com/office/drawing/2014/main" id="{EA1C925A-3FE5-4AB5-A558-B703EA8FB177}"/>
              </a:ext>
            </a:extLst>
          </p:cNvPr>
          <p:cNvSpPr>
            <a:spLocks noGrp="1"/>
          </p:cNvSpPr>
          <p:nvPr>
            <p:ph type="ftr" idx="11"/>
          </p:nvPr>
        </p:nvSpPr>
        <p:spPr/>
        <p:txBody>
          <a:bodyPr/>
          <a:lstStyle/>
          <a:p>
            <a:r>
              <a:rPr lang="en-US" dirty="0"/>
              <a:t>Analyzing Network Traffic From Lan</a:t>
            </a:r>
          </a:p>
          <a:p>
            <a:endParaRPr lang="en-US" dirty="0"/>
          </a:p>
        </p:txBody>
      </p:sp>
      <p:sp>
        <p:nvSpPr>
          <p:cNvPr id="6" name="Slide Number Placeholder 5">
            <a:extLst>
              <a:ext uri="{FF2B5EF4-FFF2-40B4-BE49-F238E27FC236}">
                <a16:creationId xmlns:a16="http://schemas.microsoft.com/office/drawing/2014/main" id="{A73C3DBF-A924-4A0B-AE3F-239CDE97A7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5</a:t>
            </a:fld>
            <a:endParaRPr lang="en-IN" dirty="0"/>
          </a:p>
        </p:txBody>
      </p:sp>
    </p:spTree>
    <p:extLst>
      <p:ext uri="{BB962C8B-B14F-4D97-AF65-F5344CB8AC3E}">
        <p14:creationId xmlns:p14="http://schemas.microsoft.com/office/powerpoint/2010/main" val="353260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F95CA-F043-4053-9D6B-03F5FD6FCF7B}"/>
              </a:ext>
            </a:extLst>
          </p:cNvPr>
          <p:cNvSpPr>
            <a:spLocks noGrp="1"/>
          </p:cNvSpPr>
          <p:nvPr>
            <p:ph type="title"/>
          </p:nvPr>
        </p:nvSpPr>
        <p:spPr>
          <a:xfrm>
            <a:off x="0" y="365125"/>
            <a:ext cx="11353800" cy="1263675"/>
          </a:xfrm>
        </p:spPr>
        <p:txBody>
          <a:bodyPr/>
          <a:lstStyle/>
          <a:p>
            <a:pPr algn="ctr"/>
            <a:r>
              <a:rPr lang="en-IN" u="sng" dirty="0"/>
              <a:t> Solutions</a:t>
            </a:r>
          </a:p>
        </p:txBody>
      </p:sp>
      <p:sp>
        <p:nvSpPr>
          <p:cNvPr id="3" name="Text Placeholder 2">
            <a:extLst>
              <a:ext uri="{FF2B5EF4-FFF2-40B4-BE49-F238E27FC236}">
                <a16:creationId xmlns:a16="http://schemas.microsoft.com/office/drawing/2014/main" id="{47415901-19A1-434D-826C-D16CFF1CE175}"/>
              </a:ext>
            </a:extLst>
          </p:cNvPr>
          <p:cNvSpPr>
            <a:spLocks noGrp="1"/>
          </p:cNvSpPr>
          <p:nvPr>
            <p:ph type="body" idx="1"/>
          </p:nvPr>
        </p:nvSpPr>
        <p:spPr>
          <a:xfrm>
            <a:off x="119336" y="1484784"/>
            <a:ext cx="12072664" cy="4752527"/>
          </a:xfrm>
        </p:spPr>
        <p:txBody>
          <a:bodyPr/>
          <a:lstStyle/>
          <a:p>
            <a:r>
              <a:rPr lang="en-IN" dirty="0"/>
              <a:t>Investigate and Troubleshoot abnormal behaviour.</a:t>
            </a:r>
          </a:p>
          <a:p>
            <a:r>
              <a:rPr lang="en-IN" dirty="0"/>
              <a:t>Pen –Testing.</a:t>
            </a:r>
          </a:p>
          <a:p>
            <a:r>
              <a:rPr lang="en-IN" dirty="0"/>
              <a:t>Developing IPS/IDS signatures.</a:t>
            </a:r>
          </a:p>
          <a:p>
            <a:pPr marL="114300" indent="0">
              <a:buNone/>
            </a:pPr>
            <a:r>
              <a:rPr lang="en-IN" dirty="0"/>
              <a:t> </a:t>
            </a:r>
          </a:p>
          <a:p>
            <a:pPr algn="ctr"/>
            <a:endParaRPr lang="en-IN" dirty="0"/>
          </a:p>
          <a:p>
            <a:endParaRPr lang="en-IN" dirty="0"/>
          </a:p>
          <a:p>
            <a:pPr marL="114300" indent="0">
              <a:buNone/>
            </a:pPr>
            <a:endParaRPr lang="en-IN" dirty="0"/>
          </a:p>
        </p:txBody>
      </p:sp>
      <p:sp>
        <p:nvSpPr>
          <p:cNvPr id="4" name="Date Placeholder 3">
            <a:extLst>
              <a:ext uri="{FF2B5EF4-FFF2-40B4-BE49-F238E27FC236}">
                <a16:creationId xmlns:a16="http://schemas.microsoft.com/office/drawing/2014/main" id="{0E810633-006C-4C53-BE05-59C581E8700A}"/>
              </a:ext>
            </a:extLst>
          </p:cNvPr>
          <p:cNvSpPr>
            <a:spLocks noGrp="1"/>
          </p:cNvSpPr>
          <p:nvPr>
            <p:ph type="dt" idx="10"/>
          </p:nvPr>
        </p:nvSpPr>
        <p:spPr/>
        <p:txBody>
          <a:bodyPr/>
          <a:lstStyle/>
          <a:p>
            <a:r>
              <a:rPr lang="en-US" dirty="0"/>
              <a:t>19/09/2022</a:t>
            </a:r>
          </a:p>
        </p:txBody>
      </p:sp>
      <p:sp>
        <p:nvSpPr>
          <p:cNvPr id="5" name="Footer Placeholder 4">
            <a:extLst>
              <a:ext uri="{FF2B5EF4-FFF2-40B4-BE49-F238E27FC236}">
                <a16:creationId xmlns:a16="http://schemas.microsoft.com/office/drawing/2014/main" id="{70BAA5A8-0345-456E-A644-D3895EC5A054}"/>
              </a:ext>
            </a:extLst>
          </p:cNvPr>
          <p:cNvSpPr>
            <a:spLocks noGrp="1"/>
          </p:cNvSpPr>
          <p:nvPr>
            <p:ph type="ftr" idx="11"/>
          </p:nvPr>
        </p:nvSpPr>
        <p:spPr/>
        <p:txBody>
          <a:bodyPr/>
          <a:lstStyle/>
          <a:p>
            <a:r>
              <a:rPr lang="en-US" dirty="0"/>
              <a:t>Analyzing Network Traffic From Lan</a:t>
            </a:r>
          </a:p>
          <a:p>
            <a:endParaRPr lang="en-US" dirty="0"/>
          </a:p>
        </p:txBody>
      </p:sp>
      <p:sp>
        <p:nvSpPr>
          <p:cNvPr id="6" name="Slide Number Placeholder 5">
            <a:extLst>
              <a:ext uri="{FF2B5EF4-FFF2-40B4-BE49-F238E27FC236}">
                <a16:creationId xmlns:a16="http://schemas.microsoft.com/office/drawing/2014/main" id="{523DB678-50F2-4ADA-A1DC-C4155799C2E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6</a:t>
            </a:fld>
            <a:endParaRPr lang="en-IN" dirty="0"/>
          </a:p>
        </p:txBody>
      </p:sp>
    </p:spTree>
    <p:extLst>
      <p:ext uri="{BB962C8B-B14F-4D97-AF65-F5344CB8AC3E}">
        <p14:creationId xmlns:p14="http://schemas.microsoft.com/office/powerpoint/2010/main" val="393969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1" name="Google Shape;12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r>
              <a:rPr lang="en-US" dirty="0"/>
              <a:t>Analyzing Network Traffic From Lan</a:t>
            </a:r>
          </a:p>
          <a:p>
            <a:pPr marL="0" lvl="0" indent="0" algn="ctr" rtl="0">
              <a:spcBef>
                <a:spcPts val="0"/>
              </a:spcBef>
              <a:spcAft>
                <a:spcPts val="0"/>
              </a:spcAft>
              <a:buNone/>
            </a:pPr>
            <a:endParaRPr dirty="0"/>
          </a:p>
        </p:txBody>
      </p:sp>
      <p:sp>
        <p:nvSpPr>
          <p:cNvPr id="122" name="Google Shape;12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7</a:t>
            </a:fld>
            <a:endParaRPr dirty="0"/>
          </a:p>
        </p:txBody>
      </p:sp>
      <p:sp>
        <p:nvSpPr>
          <p:cNvPr id="7" name="Title 6"/>
          <p:cNvSpPr>
            <a:spLocks noGrp="1"/>
          </p:cNvSpPr>
          <p:nvPr>
            <p:ph type="title"/>
          </p:nvPr>
        </p:nvSpPr>
        <p:spPr>
          <a:xfrm>
            <a:off x="809588" y="285728"/>
            <a:ext cx="10515600" cy="1325563"/>
          </a:xfrm>
        </p:spPr>
        <p:txBody>
          <a:bodyPr>
            <a:normAutofit/>
          </a:bodyPr>
          <a:lstStyle/>
          <a:p>
            <a:r>
              <a:rPr lang="en-US" altLang="zh-CN" sz="3200" b="1" u="sng" dirty="0">
                <a:solidFill>
                  <a:schemeClr val="tx1"/>
                </a:solidFill>
              </a:rPr>
              <a:t>Tech Stack</a:t>
            </a:r>
            <a:endParaRPr lang="en-US" sz="3200" u="sng" dirty="0">
              <a:solidFill>
                <a:schemeClr val="tx1"/>
              </a:solidFill>
            </a:endParaRPr>
          </a:p>
        </p:txBody>
      </p:sp>
      <p:sp>
        <p:nvSpPr>
          <p:cNvPr id="9" name="Date Placeholder 8"/>
          <p:cNvSpPr>
            <a:spLocks noGrp="1"/>
          </p:cNvSpPr>
          <p:nvPr>
            <p:ph type="dt" idx="10"/>
          </p:nvPr>
        </p:nvSpPr>
        <p:spPr/>
        <p:txBody>
          <a:bodyPr/>
          <a:lstStyle/>
          <a:p>
            <a:r>
              <a:rPr lang="en-US" dirty="0"/>
              <a:t>02/12/222</a:t>
            </a:r>
          </a:p>
          <a:p>
            <a:endParaRPr lang="en-US" dirty="0"/>
          </a:p>
        </p:txBody>
      </p:sp>
      <p:sp>
        <p:nvSpPr>
          <p:cNvPr id="10" name="Rectangle 9"/>
          <p:cNvSpPr/>
          <p:nvPr/>
        </p:nvSpPr>
        <p:spPr>
          <a:xfrm>
            <a:off x="866812" y="1412776"/>
            <a:ext cx="6753156" cy="537391"/>
          </a:xfrm>
          <a:prstGeom prst="rect">
            <a:avLst/>
          </a:prstGeom>
        </p:spPr>
        <p:txBody>
          <a:bodyPr wrap="square">
            <a:spAutoFit/>
          </a:bodyPr>
          <a:lstStyle/>
          <a:p>
            <a:pPr marL="457200" lvl="0" indent="-381000">
              <a:lnSpc>
                <a:spcPct val="150000"/>
              </a:lnSpc>
              <a:buSzPts val="2400"/>
              <a:buFont typeface="Arial" pitchFamily="34" charset="0"/>
              <a:buChar char="•"/>
            </a:pPr>
            <a:r>
              <a:rPr lang="en-US" sz="2200" dirty="0"/>
              <a:t>Cisco Packet Tracer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794F-9487-218F-854B-B32F1BCA4806}"/>
              </a:ext>
            </a:extLst>
          </p:cNvPr>
          <p:cNvSpPr>
            <a:spLocks noGrp="1"/>
          </p:cNvSpPr>
          <p:nvPr>
            <p:ph type="title"/>
          </p:nvPr>
        </p:nvSpPr>
        <p:spPr>
          <a:xfrm>
            <a:off x="2416943" y="2768600"/>
            <a:ext cx="7358114" cy="1320800"/>
          </a:xfrm>
        </p:spPr>
        <p:txBody>
          <a:bodyPr>
            <a:normAutofit/>
          </a:bodyPr>
          <a:lstStyle/>
          <a:p>
            <a:pPr algn="ctr"/>
            <a:r>
              <a:rPr lang="en-US" b="1" dirty="0"/>
              <a:t>WORKFLOW</a:t>
            </a:r>
            <a:endParaRPr lang="en-US" b="1" dirty="0">
              <a:solidFill>
                <a:schemeClr val="tx1"/>
              </a:solidFill>
            </a:endParaRPr>
          </a:p>
        </p:txBody>
      </p:sp>
      <p:sp>
        <p:nvSpPr>
          <p:cNvPr id="4" name="Date Placeholder 3"/>
          <p:cNvSpPr>
            <a:spLocks noGrp="1"/>
          </p:cNvSpPr>
          <p:nvPr>
            <p:ph type="dt" idx="10"/>
          </p:nvPr>
        </p:nvSpPr>
        <p:spPr/>
        <p:txBody>
          <a:bodyPr/>
          <a:lstStyle/>
          <a:p>
            <a:r>
              <a:rPr lang="en-US" dirty="0"/>
              <a:t>02/12/222</a:t>
            </a:r>
          </a:p>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8</a:t>
            </a:fld>
            <a:endParaRPr lang="en-IN" dirty="0"/>
          </a:p>
        </p:txBody>
      </p:sp>
      <p:sp>
        <p:nvSpPr>
          <p:cNvPr id="6" name="Footer Placeholder 5"/>
          <p:cNvSpPr>
            <a:spLocks noGrp="1"/>
          </p:cNvSpPr>
          <p:nvPr>
            <p:ph type="ftr" idx="11"/>
          </p:nvPr>
        </p:nvSpPr>
        <p:spPr/>
        <p:txBody>
          <a:bodyPr/>
          <a:lstStyle/>
          <a:p>
            <a:endParaRPr lang="en-US" dirty="0"/>
          </a:p>
        </p:txBody>
      </p:sp>
    </p:spTree>
    <p:extLst>
      <p:ext uri="{BB962C8B-B14F-4D97-AF65-F5344CB8AC3E}">
        <p14:creationId xmlns:p14="http://schemas.microsoft.com/office/powerpoint/2010/main" val="444166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2794" y="2766219"/>
            <a:ext cx="5286412" cy="1325563"/>
          </a:xfrm>
        </p:spPr>
        <p:txBody>
          <a:bodyPr>
            <a:noAutofit/>
          </a:bodyPr>
          <a:lstStyle/>
          <a:p>
            <a:r>
              <a:rPr lang="en-US" b="1" dirty="0"/>
              <a:t>DEMONSTRATION</a:t>
            </a:r>
            <a:endParaRPr lang="en-US" b="1"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9</a:t>
            </a:fld>
            <a:endParaRPr lang="en-IN" dirty="0"/>
          </a:p>
        </p:txBody>
      </p:sp>
      <p:sp>
        <p:nvSpPr>
          <p:cNvPr id="5" name="Date Placeholder 4"/>
          <p:cNvSpPr>
            <a:spLocks noGrp="1"/>
          </p:cNvSpPr>
          <p:nvPr>
            <p:ph type="dt" idx="10"/>
          </p:nvPr>
        </p:nvSpPr>
        <p:spPr/>
        <p:txBody>
          <a:bodyPr/>
          <a:lstStyle/>
          <a:p>
            <a:r>
              <a:rPr lang="en-US" dirty="0"/>
              <a:t>02/12/222</a:t>
            </a:r>
          </a:p>
          <a:p>
            <a:endParaRPr lang="en-US" dirty="0"/>
          </a:p>
        </p:txBody>
      </p:sp>
      <p:sp>
        <p:nvSpPr>
          <p:cNvPr id="6" name="Footer Placeholder 5"/>
          <p:cNvSpPr>
            <a:spLocks noGrp="1"/>
          </p:cNvSpPr>
          <p:nvPr>
            <p:ph type="ftr" idx="11"/>
          </p:nvPr>
        </p:nvSpPr>
        <p:spPr/>
        <p:txBody>
          <a:bodyPr/>
          <a:lstStyle/>
          <a:p>
            <a:r>
              <a:rPr lang="en-US" dirty="0"/>
              <a:t>Analyzing Network Traffic From Lan</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556</TotalTime>
  <Words>415</Words>
  <Application>Microsoft Office PowerPoint</Application>
  <PresentationFormat>Widescreen</PresentationFormat>
  <Paragraphs>70</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IBM Plex Sans</vt:lpstr>
      <vt:lpstr>Times New Roman</vt:lpstr>
      <vt:lpstr>Office Theme</vt:lpstr>
      <vt:lpstr>PowerPoint Presentation</vt:lpstr>
      <vt:lpstr>Contents</vt:lpstr>
      <vt:lpstr>                       INTRODUCTION</vt:lpstr>
      <vt:lpstr>                         PROBLEM STATEMENT</vt:lpstr>
      <vt:lpstr>                           Features</vt:lpstr>
      <vt:lpstr> Solutions</vt:lpstr>
      <vt:lpstr>Tech Stack</vt:lpstr>
      <vt:lpstr>WORKFLOW</vt:lpstr>
      <vt:lpstr>DEMONSTRATION</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Shobit Kitchloo</cp:lastModifiedBy>
  <cp:revision>56</cp:revision>
  <dcterms:modified xsi:type="dcterms:W3CDTF">2022-12-01T19:47:54Z</dcterms:modified>
</cp:coreProperties>
</file>