
<file path=[Content_Types].xml><?xml version="1.0" encoding="utf-8"?>
<Types xmlns="http://schemas.openxmlformats.org/package/2006/content-types">
  <Default Extension="jpeg" ContentType="image/jpeg"/>
  <Default Extension="JPG" ContentType="image/.jpg"/>
  <Default Extension="wmf" ContentType="image/x-wmf"/>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30274895" cy="42803445"/>
  <p:notesSz cx="7102475" cy="10234295"/>
  <p:defaultTextStyle>
    <a:defPPr>
      <a:defRPr lang="en-US"/>
    </a:defPPr>
    <a:lvl1pPr algn="ctr" rtl="0" fontAlgn="base">
      <a:spcBef>
        <a:spcPct val="0"/>
      </a:spcBef>
      <a:spcAft>
        <a:spcPct val="0"/>
      </a:spcAft>
      <a:defRPr sz="8200" kern="1200">
        <a:solidFill>
          <a:schemeClr val="tx1"/>
        </a:solidFill>
        <a:latin typeface="Arial" panose="020B0604020202020204" pitchFamily="34" charset="0"/>
        <a:ea typeface="+mn-ea"/>
        <a:cs typeface="+mn-cs"/>
      </a:defRPr>
    </a:lvl1pPr>
    <a:lvl2pPr marL="434975" algn="ctr" rtl="0" fontAlgn="base">
      <a:spcBef>
        <a:spcPct val="0"/>
      </a:spcBef>
      <a:spcAft>
        <a:spcPct val="0"/>
      </a:spcAft>
      <a:defRPr sz="8200" kern="1200">
        <a:solidFill>
          <a:schemeClr val="tx1"/>
        </a:solidFill>
        <a:latin typeface="Arial" panose="020B0604020202020204" pitchFamily="34" charset="0"/>
        <a:ea typeface="+mn-ea"/>
        <a:cs typeface="+mn-cs"/>
      </a:defRPr>
    </a:lvl2pPr>
    <a:lvl3pPr marL="869950" algn="ctr" rtl="0" fontAlgn="base">
      <a:spcBef>
        <a:spcPct val="0"/>
      </a:spcBef>
      <a:spcAft>
        <a:spcPct val="0"/>
      </a:spcAft>
      <a:defRPr sz="8200" kern="1200">
        <a:solidFill>
          <a:schemeClr val="tx1"/>
        </a:solidFill>
        <a:latin typeface="Arial" panose="020B0604020202020204" pitchFamily="34" charset="0"/>
        <a:ea typeface="+mn-ea"/>
        <a:cs typeface="+mn-cs"/>
      </a:defRPr>
    </a:lvl3pPr>
    <a:lvl4pPr marL="1304925" algn="ctr" rtl="0" fontAlgn="base">
      <a:spcBef>
        <a:spcPct val="0"/>
      </a:spcBef>
      <a:spcAft>
        <a:spcPct val="0"/>
      </a:spcAft>
      <a:defRPr sz="8200" kern="1200">
        <a:solidFill>
          <a:schemeClr val="tx1"/>
        </a:solidFill>
        <a:latin typeface="Arial" panose="020B0604020202020204" pitchFamily="34" charset="0"/>
        <a:ea typeface="+mn-ea"/>
        <a:cs typeface="+mn-cs"/>
      </a:defRPr>
    </a:lvl4pPr>
    <a:lvl5pPr marL="1739900" algn="ctr" rtl="0" fontAlgn="base">
      <a:spcBef>
        <a:spcPct val="0"/>
      </a:spcBef>
      <a:spcAft>
        <a:spcPct val="0"/>
      </a:spcAft>
      <a:defRPr sz="8200" kern="1200">
        <a:solidFill>
          <a:schemeClr val="tx1"/>
        </a:solidFill>
        <a:latin typeface="Arial" panose="020B0604020202020204" pitchFamily="34" charset="0"/>
        <a:ea typeface="+mn-ea"/>
        <a:cs typeface="+mn-cs"/>
      </a:defRPr>
    </a:lvl5pPr>
    <a:lvl6pPr marL="2174875" algn="l" defTabSz="869950" rtl="0" eaLnBrk="1" latinLnBrk="0" hangingPunct="1">
      <a:defRPr sz="8200" kern="1200">
        <a:solidFill>
          <a:schemeClr val="tx1"/>
        </a:solidFill>
        <a:latin typeface="Arial" panose="020B0604020202020204" pitchFamily="34" charset="0"/>
        <a:ea typeface="+mn-ea"/>
        <a:cs typeface="+mn-cs"/>
      </a:defRPr>
    </a:lvl6pPr>
    <a:lvl7pPr marL="2609850" algn="l" defTabSz="869950" rtl="0" eaLnBrk="1" latinLnBrk="0" hangingPunct="1">
      <a:defRPr sz="8200" kern="1200">
        <a:solidFill>
          <a:schemeClr val="tx1"/>
        </a:solidFill>
        <a:latin typeface="Arial" panose="020B0604020202020204" pitchFamily="34" charset="0"/>
        <a:ea typeface="+mn-ea"/>
        <a:cs typeface="+mn-cs"/>
      </a:defRPr>
    </a:lvl7pPr>
    <a:lvl8pPr marL="3044825" algn="l" defTabSz="869950" rtl="0" eaLnBrk="1" latinLnBrk="0" hangingPunct="1">
      <a:defRPr sz="8200" kern="1200">
        <a:solidFill>
          <a:schemeClr val="tx1"/>
        </a:solidFill>
        <a:latin typeface="Arial" panose="020B0604020202020204" pitchFamily="34" charset="0"/>
        <a:ea typeface="+mn-ea"/>
        <a:cs typeface="+mn-cs"/>
      </a:defRPr>
    </a:lvl8pPr>
    <a:lvl9pPr marL="3479800" algn="l" defTabSz="869950" rtl="0" eaLnBrk="1" latinLnBrk="0" hangingPunct="1">
      <a:defRPr sz="8200"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Untitled Section" id="{41961D4F-0EAC-4246-88A7-11712E061694}">
          <p14:sldIdLst>
            <p14:sldId id="256"/>
          </p14:sldIdLst>
        </p14:section>
      </p14:sectionLst>
    </p:ext>
    <p:ext uri="{EFAFB233-063F-42B5-8137-9DF3F51BA10A}">
      <p15:sldGuideLst xmlns:p15="http://schemas.microsoft.com/office/powerpoint/2012/main">
        <p15:guide id="1" orient="horz" pos="6288" userDrawn="1">
          <p15:clr>
            <a:srgbClr val="A4A3A4"/>
          </p15:clr>
        </p15:guide>
        <p15:guide id="2" orient="horz" pos="26261" userDrawn="1">
          <p15:clr>
            <a:srgbClr val="A4A3A4"/>
          </p15:clr>
        </p15:guide>
        <p15:guide id="3" orient="horz" pos="2807" userDrawn="1">
          <p15:clr>
            <a:srgbClr val="A4A3A4"/>
          </p15:clr>
        </p15:guide>
        <p15:guide id="4"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002164"/>
    <a:srgbClr val="F6BB00"/>
    <a:srgbClr val="A7C4FF"/>
    <a:srgbClr val="698ED9"/>
    <a:srgbClr val="FF0000"/>
    <a:srgbClr val="C0C0C0"/>
    <a:srgbClr val="003399"/>
    <a:srgbClr val="0046D2"/>
    <a:srgbClr val="0030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howGuides="1">
      <p:cViewPr>
        <p:scale>
          <a:sx n="20" d="100"/>
          <a:sy n="20" d="100"/>
        </p:scale>
        <p:origin x="2347" y="-1589"/>
      </p:cViewPr>
      <p:guideLst>
        <p:guide orient="horz" pos="6288"/>
        <p:guide orient="horz" pos="26261"/>
        <p:guide orient="horz" pos="2807"/>
        <p:guide pos="953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ln>
          <a:effectLst/>
        </p:spPr>
        <p:txBody>
          <a:bodyPr vert="horz" wrap="square" lIns="99348" tIns="49675" rIns="99348" bIns="49675" numCol="1" anchor="t" anchorCtr="0" compatLnSpc="1"/>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ln>
          <a:effectLst/>
        </p:spPr>
        <p:txBody>
          <a:bodyPr vert="horz" wrap="square" lIns="99348" tIns="49675" rIns="99348" bIns="49675" numCol="1" anchor="t" anchorCtr="0" compatLnSpc="1"/>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ln>
          <a:effectLst/>
        </p:spPr>
        <p:txBody>
          <a:bodyPr vert="horz" wrap="square" lIns="99348" tIns="49675" rIns="99348" bIns="4967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ln>
          <a:effectLst/>
        </p:spPr>
        <p:txBody>
          <a:bodyPr vert="horz" wrap="square" lIns="99348" tIns="49675" rIns="99348" bIns="49675" numCol="1" anchor="b" anchorCtr="0" compatLnSpc="1"/>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ln>
          <a:effectLst/>
        </p:spPr>
        <p:txBody>
          <a:bodyPr vert="horz" wrap="square" lIns="99348" tIns="49675" rIns="99348" bIns="49675" numCol="1" anchor="b" anchorCtr="0" compatLnSpc="1"/>
          <a:lstStyle>
            <a:lvl1pPr algn="r">
              <a:defRPr sz="1300"/>
            </a:lvl1pPr>
          </a:lstStyle>
          <a:p>
            <a:fld id="{A645BAB7-E9F9-435A-B8BD-F70ADBBCBAF6}" type="slidenum">
              <a:rPr lang="en-US"/>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panose="020B0604020202020204" pitchFamily="34" charset="0"/>
        <a:ea typeface="+mn-ea"/>
        <a:cs typeface="+mn-cs"/>
      </a:defRPr>
    </a:lvl1pPr>
    <a:lvl2pPr marL="434975" algn="l" rtl="0" fontAlgn="base">
      <a:spcBef>
        <a:spcPct val="30000"/>
      </a:spcBef>
      <a:spcAft>
        <a:spcPct val="0"/>
      </a:spcAft>
      <a:defRPr sz="1100" kern="1200">
        <a:solidFill>
          <a:schemeClr val="tx1"/>
        </a:solidFill>
        <a:latin typeface="Arial" panose="020B0604020202020204" pitchFamily="34" charset="0"/>
        <a:ea typeface="+mn-ea"/>
        <a:cs typeface="+mn-cs"/>
      </a:defRPr>
    </a:lvl2pPr>
    <a:lvl3pPr marL="869950" algn="l" rtl="0" fontAlgn="base">
      <a:spcBef>
        <a:spcPct val="30000"/>
      </a:spcBef>
      <a:spcAft>
        <a:spcPct val="0"/>
      </a:spcAft>
      <a:defRPr sz="1100" kern="1200">
        <a:solidFill>
          <a:schemeClr val="tx1"/>
        </a:solidFill>
        <a:latin typeface="Arial" panose="020B0604020202020204" pitchFamily="34" charset="0"/>
        <a:ea typeface="+mn-ea"/>
        <a:cs typeface="+mn-cs"/>
      </a:defRPr>
    </a:lvl3pPr>
    <a:lvl4pPr marL="1304925" algn="l" rtl="0" fontAlgn="base">
      <a:spcBef>
        <a:spcPct val="30000"/>
      </a:spcBef>
      <a:spcAft>
        <a:spcPct val="0"/>
      </a:spcAft>
      <a:defRPr sz="1100" kern="1200">
        <a:solidFill>
          <a:schemeClr val="tx1"/>
        </a:solidFill>
        <a:latin typeface="Arial" panose="020B0604020202020204" pitchFamily="34" charset="0"/>
        <a:ea typeface="+mn-ea"/>
        <a:cs typeface="+mn-cs"/>
      </a:defRPr>
    </a:lvl4pPr>
    <a:lvl5pPr marL="1739900" algn="l" rtl="0" fontAlgn="base">
      <a:spcBef>
        <a:spcPct val="30000"/>
      </a:spcBef>
      <a:spcAft>
        <a:spcPct val="0"/>
      </a:spcAft>
      <a:defRPr sz="1100" kern="1200">
        <a:solidFill>
          <a:schemeClr val="tx1"/>
        </a:solidFill>
        <a:latin typeface="Arial" panose="020B0604020202020204" pitchFamily="34" charset="0"/>
        <a:ea typeface="+mn-ea"/>
        <a:cs typeface="+mn-cs"/>
      </a:defRPr>
    </a:lvl5pPr>
    <a:lvl6pPr marL="2174875" algn="l" defTabSz="869950" rtl="0" eaLnBrk="1" latinLnBrk="0" hangingPunct="1">
      <a:defRPr sz="1100" kern="1200">
        <a:solidFill>
          <a:schemeClr val="tx1"/>
        </a:solidFill>
        <a:latin typeface="+mn-lt"/>
        <a:ea typeface="+mn-ea"/>
        <a:cs typeface="+mn-cs"/>
      </a:defRPr>
    </a:lvl6pPr>
    <a:lvl7pPr marL="2609850" algn="l" defTabSz="869950" rtl="0" eaLnBrk="1" latinLnBrk="0" hangingPunct="1">
      <a:defRPr sz="1100" kern="1200">
        <a:solidFill>
          <a:schemeClr val="tx1"/>
        </a:solidFill>
        <a:latin typeface="+mn-lt"/>
        <a:ea typeface="+mn-ea"/>
        <a:cs typeface="+mn-cs"/>
      </a:defRPr>
    </a:lvl7pPr>
    <a:lvl8pPr marL="3044825" algn="l" defTabSz="869950" rtl="0" eaLnBrk="1" latinLnBrk="0" hangingPunct="1">
      <a:defRPr sz="1100" kern="1200">
        <a:solidFill>
          <a:schemeClr val="tx1"/>
        </a:solidFill>
        <a:latin typeface="+mn-lt"/>
        <a:ea typeface="+mn-ea"/>
        <a:cs typeface="+mn-cs"/>
      </a:defRPr>
    </a:lvl8pPr>
    <a:lvl9pPr marL="3479800" algn="l" defTabSz="86995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2C7B9C-DA46-4FE0-B590-97F24EE1DB0E}" type="slidenum">
              <a:rPr lang="en-US"/>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p:spPr>
      </p:sp>
      <p:sp>
        <p:nvSpPr>
          <p:cNvPr id="409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wmf"/><Relationship Id="rId2" Type="http://schemas.openxmlformats.org/officeDocument/2006/relationships/hyperlink" Target="http://www.postersession.com/" TargetMode="Externa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50" rtl="0" eaLnBrk="1" fontAlgn="base" latinLnBrk="0" hangingPunct="1">
              <a:lnSpc>
                <a:spcPct val="100000"/>
              </a:lnSpc>
              <a:spcBef>
                <a:spcPct val="0"/>
              </a:spcBef>
              <a:spcAft>
                <a:spcPct val="0"/>
              </a:spcAft>
              <a:buClrTx/>
              <a:buSzTx/>
              <a:buFontTx/>
              <a:buNone/>
              <a:defRPr/>
            </a:pPr>
            <a:r>
              <a:rPr lang="en-US" sz="100" dirty="0">
                <a:effectLst/>
                <a:hlinkClick r:id="rId2"/>
              </a:rPr>
              <a:t>www.postersession.com</a:t>
            </a:r>
            <a:endParaRPr lang="en-US" sz="100" dirty="0">
              <a:effectLst/>
            </a:endParaRPr>
          </a:p>
        </p:txBody>
      </p:sp>
      <p:pic>
        <p:nvPicPr>
          <p:cNvPr id="4"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sz="1500" dirty="0">
                <a:solidFill>
                  <a:schemeClr val="bg1"/>
                </a:solidFill>
              </a:rPr>
              <a:t>www.postersession.com</a:t>
            </a:r>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395" rtl="0" fontAlgn="base">
        <a:spcBef>
          <a:spcPct val="0"/>
        </a:spcBef>
        <a:spcAft>
          <a:spcPct val="0"/>
        </a:spcAft>
        <a:defRPr sz="20100">
          <a:solidFill>
            <a:schemeClr val="tx2"/>
          </a:solidFill>
          <a:latin typeface="+mj-lt"/>
          <a:ea typeface="+mj-ea"/>
          <a:cs typeface="+mj-cs"/>
        </a:defRPr>
      </a:lvl1pPr>
      <a:lvl2pPr algn="ctr" defTabSz="4176395" rtl="0" fontAlgn="base">
        <a:spcBef>
          <a:spcPct val="0"/>
        </a:spcBef>
        <a:spcAft>
          <a:spcPct val="0"/>
        </a:spcAft>
        <a:defRPr sz="20100">
          <a:solidFill>
            <a:schemeClr val="tx2"/>
          </a:solidFill>
          <a:latin typeface="Arial" panose="020B0604020202020204" pitchFamily="34" charset="0"/>
        </a:defRPr>
      </a:lvl2pPr>
      <a:lvl3pPr algn="ctr" defTabSz="4176395" rtl="0" fontAlgn="base">
        <a:spcBef>
          <a:spcPct val="0"/>
        </a:spcBef>
        <a:spcAft>
          <a:spcPct val="0"/>
        </a:spcAft>
        <a:defRPr sz="20100">
          <a:solidFill>
            <a:schemeClr val="tx2"/>
          </a:solidFill>
          <a:latin typeface="Arial" panose="020B0604020202020204" pitchFamily="34" charset="0"/>
        </a:defRPr>
      </a:lvl3pPr>
      <a:lvl4pPr algn="ctr" defTabSz="4176395" rtl="0" fontAlgn="base">
        <a:spcBef>
          <a:spcPct val="0"/>
        </a:spcBef>
        <a:spcAft>
          <a:spcPct val="0"/>
        </a:spcAft>
        <a:defRPr sz="20100">
          <a:solidFill>
            <a:schemeClr val="tx2"/>
          </a:solidFill>
          <a:latin typeface="Arial" panose="020B0604020202020204" pitchFamily="34" charset="0"/>
        </a:defRPr>
      </a:lvl4pPr>
      <a:lvl5pPr algn="ctr" defTabSz="4176395" rtl="0" fontAlgn="base">
        <a:spcBef>
          <a:spcPct val="0"/>
        </a:spcBef>
        <a:spcAft>
          <a:spcPct val="0"/>
        </a:spcAft>
        <a:defRPr sz="20100">
          <a:solidFill>
            <a:schemeClr val="tx2"/>
          </a:solidFill>
          <a:latin typeface="Arial" panose="020B0604020202020204" pitchFamily="34" charset="0"/>
        </a:defRPr>
      </a:lvl5pPr>
      <a:lvl6pPr marL="434975" algn="ctr" defTabSz="4176395" rtl="0" fontAlgn="base">
        <a:spcBef>
          <a:spcPct val="0"/>
        </a:spcBef>
        <a:spcAft>
          <a:spcPct val="0"/>
        </a:spcAft>
        <a:defRPr sz="20100">
          <a:solidFill>
            <a:schemeClr val="tx2"/>
          </a:solidFill>
          <a:latin typeface="Arial" panose="020B0604020202020204" pitchFamily="34" charset="0"/>
        </a:defRPr>
      </a:lvl6pPr>
      <a:lvl7pPr marL="869950" algn="ctr" defTabSz="4176395" rtl="0" fontAlgn="base">
        <a:spcBef>
          <a:spcPct val="0"/>
        </a:spcBef>
        <a:spcAft>
          <a:spcPct val="0"/>
        </a:spcAft>
        <a:defRPr sz="20100">
          <a:solidFill>
            <a:schemeClr val="tx2"/>
          </a:solidFill>
          <a:latin typeface="Arial" panose="020B0604020202020204" pitchFamily="34" charset="0"/>
        </a:defRPr>
      </a:lvl7pPr>
      <a:lvl8pPr marL="1304925" algn="ctr" defTabSz="4176395" rtl="0" fontAlgn="base">
        <a:spcBef>
          <a:spcPct val="0"/>
        </a:spcBef>
        <a:spcAft>
          <a:spcPct val="0"/>
        </a:spcAft>
        <a:defRPr sz="20100">
          <a:solidFill>
            <a:schemeClr val="tx2"/>
          </a:solidFill>
          <a:latin typeface="Arial" panose="020B0604020202020204" pitchFamily="34" charset="0"/>
        </a:defRPr>
      </a:lvl8pPr>
      <a:lvl9pPr marL="1739900" algn="ctr" defTabSz="4176395" rtl="0" fontAlgn="base">
        <a:spcBef>
          <a:spcPct val="0"/>
        </a:spcBef>
        <a:spcAft>
          <a:spcPct val="0"/>
        </a:spcAft>
        <a:defRPr sz="20100">
          <a:solidFill>
            <a:schemeClr val="tx2"/>
          </a:solidFill>
          <a:latin typeface="Arial" panose="020B0604020202020204" pitchFamily="34" charset="0"/>
        </a:defRPr>
      </a:lvl9pPr>
    </p:titleStyle>
    <p:bodyStyle>
      <a:lvl1pPr marL="1566545" indent="-1566545" algn="l" defTabSz="4176395" rtl="0" fontAlgn="base">
        <a:spcBef>
          <a:spcPct val="20000"/>
        </a:spcBef>
        <a:spcAft>
          <a:spcPct val="0"/>
        </a:spcAft>
        <a:buChar char="•"/>
        <a:defRPr sz="14700">
          <a:solidFill>
            <a:schemeClr val="tx1"/>
          </a:solidFill>
          <a:latin typeface="+mn-lt"/>
          <a:ea typeface="+mn-ea"/>
          <a:cs typeface="+mn-cs"/>
        </a:defRPr>
      </a:lvl1pPr>
      <a:lvl2pPr marL="3392170" indent="-1304925" algn="l" defTabSz="4176395" rtl="0" fontAlgn="base">
        <a:spcBef>
          <a:spcPct val="20000"/>
        </a:spcBef>
        <a:spcAft>
          <a:spcPct val="0"/>
        </a:spcAft>
        <a:buChar char="–"/>
        <a:defRPr sz="12700">
          <a:solidFill>
            <a:schemeClr val="tx1"/>
          </a:solidFill>
          <a:latin typeface="+mn-lt"/>
        </a:defRPr>
      </a:lvl2pPr>
      <a:lvl3pPr marL="5219700" indent="-1043940" algn="l" defTabSz="4176395" rtl="0" fontAlgn="base">
        <a:spcBef>
          <a:spcPct val="20000"/>
        </a:spcBef>
        <a:spcAft>
          <a:spcPct val="0"/>
        </a:spcAft>
        <a:buChar char="•"/>
        <a:defRPr sz="10900">
          <a:solidFill>
            <a:schemeClr val="tx1"/>
          </a:solidFill>
          <a:latin typeface="+mn-lt"/>
        </a:defRPr>
      </a:lvl3pPr>
      <a:lvl4pPr marL="7306945" indent="-1043940" algn="l" defTabSz="4176395" rtl="0" fontAlgn="base">
        <a:spcBef>
          <a:spcPct val="20000"/>
        </a:spcBef>
        <a:spcAft>
          <a:spcPct val="0"/>
        </a:spcAft>
        <a:buChar char="–"/>
        <a:defRPr sz="9100">
          <a:solidFill>
            <a:schemeClr val="tx1"/>
          </a:solidFill>
          <a:latin typeface="+mn-lt"/>
        </a:defRPr>
      </a:lvl4pPr>
      <a:lvl5pPr marL="9396095" indent="-1043940" algn="l" defTabSz="4176395" rtl="0" fontAlgn="base">
        <a:spcBef>
          <a:spcPct val="20000"/>
        </a:spcBef>
        <a:spcAft>
          <a:spcPct val="0"/>
        </a:spcAft>
        <a:buChar char="»"/>
        <a:defRPr sz="9100">
          <a:solidFill>
            <a:schemeClr val="tx1"/>
          </a:solidFill>
          <a:latin typeface="+mn-lt"/>
        </a:defRPr>
      </a:lvl5pPr>
      <a:lvl6pPr marL="9831070" indent="-1043940" algn="l" defTabSz="4176395" rtl="0" fontAlgn="base">
        <a:spcBef>
          <a:spcPct val="20000"/>
        </a:spcBef>
        <a:spcAft>
          <a:spcPct val="0"/>
        </a:spcAft>
        <a:buChar char="»"/>
        <a:defRPr sz="9100">
          <a:solidFill>
            <a:schemeClr val="tx1"/>
          </a:solidFill>
          <a:latin typeface="+mn-lt"/>
        </a:defRPr>
      </a:lvl6pPr>
      <a:lvl7pPr marL="10266045" indent="-1043940" algn="l" defTabSz="4176395" rtl="0" fontAlgn="base">
        <a:spcBef>
          <a:spcPct val="20000"/>
        </a:spcBef>
        <a:spcAft>
          <a:spcPct val="0"/>
        </a:spcAft>
        <a:buChar char="»"/>
        <a:defRPr sz="9100">
          <a:solidFill>
            <a:schemeClr val="tx1"/>
          </a:solidFill>
          <a:latin typeface="+mn-lt"/>
        </a:defRPr>
      </a:lvl7pPr>
      <a:lvl8pPr marL="10701020" indent="-1043940" algn="l" defTabSz="4176395" rtl="0" fontAlgn="base">
        <a:spcBef>
          <a:spcPct val="20000"/>
        </a:spcBef>
        <a:spcAft>
          <a:spcPct val="0"/>
        </a:spcAft>
        <a:buChar char="»"/>
        <a:defRPr sz="9100">
          <a:solidFill>
            <a:schemeClr val="tx1"/>
          </a:solidFill>
          <a:latin typeface="+mn-lt"/>
        </a:defRPr>
      </a:lvl8pPr>
      <a:lvl9pPr marL="11135995" indent="-1043940" algn="l" defTabSz="4176395" rtl="0" fontAlgn="base">
        <a:spcBef>
          <a:spcPct val="20000"/>
        </a:spcBef>
        <a:spcAft>
          <a:spcPct val="0"/>
        </a:spcAft>
        <a:buChar char="»"/>
        <a:defRPr sz="9100">
          <a:solidFill>
            <a:schemeClr val="tx1"/>
          </a:solidFill>
          <a:latin typeface="+mn-lt"/>
        </a:defRPr>
      </a:lvl9pPr>
    </p:bodyStyle>
    <p:otherStyle>
      <a:defPPr>
        <a:defRPr lang="en-US"/>
      </a:defPPr>
      <a:lvl1pPr marL="0" algn="l" defTabSz="869950" rtl="0" eaLnBrk="1" latinLnBrk="0" hangingPunct="1">
        <a:defRPr sz="1700" kern="1200">
          <a:solidFill>
            <a:schemeClr val="tx1"/>
          </a:solidFill>
          <a:latin typeface="+mn-lt"/>
          <a:ea typeface="+mn-ea"/>
          <a:cs typeface="+mn-cs"/>
        </a:defRPr>
      </a:lvl1pPr>
      <a:lvl2pPr marL="434975" algn="l" defTabSz="869950" rtl="0" eaLnBrk="1" latinLnBrk="0" hangingPunct="1">
        <a:defRPr sz="1700" kern="1200">
          <a:solidFill>
            <a:schemeClr val="tx1"/>
          </a:solidFill>
          <a:latin typeface="+mn-lt"/>
          <a:ea typeface="+mn-ea"/>
          <a:cs typeface="+mn-cs"/>
        </a:defRPr>
      </a:lvl2pPr>
      <a:lvl3pPr marL="869950" algn="l" defTabSz="869950" rtl="0" eaLnBrk="1" latinLnBrk="0" hangingPunct="1">
        <a:defRPr sz="1700" kern="1200">
          <a:solidFill>
            <a:schemeClr val="tx1"/>
          </a:solidFill>
          <a:latin typeface="+mn-lt"/>
          <a:ea typeface="+mn-ea"/>
          <a:cs typeface="+mn-cs"/>
        </a:defRPr>
      </a:lvl3pPr>
      <a:lvl4pPr marL="1304925" algn="l" defTabSz="869950" rtl="0" eaLnBrk="1" latinLnBrk="0" hangingPunct="1">
        <a:defRPr sz="1700" kern="1200">
          <a:solidFill>
            <a:schemeClr val="tx1"/>
          </a:solidFill>
          <a:latin typeface="+mn-lt"/>
          <a:ea typeface="+mn-ea"/>
          <a:cs typeface="+mn-cs"/>
        </a:defRPr>
      </a:lvl4pPr>
      <a:lvl5pPr marL="1739900" algn="l" defTabSz="869950" rtl="0" eaLnBrk="1" latinLnBrk="0" hangingPunct="1">
        <a:defRPr sz="1700" kern="1200">
          <a:solidFill>
            <a:schemeClr val="tx1"/>
          </a:solidFill>
          <a:latin typeface="+mn-lt"/>
          <a:ea typeface="+mn-ea"/>
          <a:cs typeface="+mn-cs"/>
        </a:defRPr>
      </a:lvl5pPr>
      <a:lvl6pPr marL="2174875" algn="l" defTabSz="869950" rtl="0" eaLnBrk="1" latinLnBrk="0" hangingPunct="1">
        <a:defRPr sz="1700" kern="1200">
          <a:solidFill>
            <a:schemeClr val="tx1"/>
          </a:solidFill>
          <a:latin typeface="+mn-lt"/>
          <a:ea typeface="+mn-ea"/>
          <a:cs typeface="+mn-cs"/>
        </a:defRPr>
      </a:lvl6pPr>
      <a:lvl7pPr marL="2609850" algn="l" defTabSz="869950" rtl="0" eaLnBrk="1" latinLnBrk="0" hangingPunct="1">
        <a:defRPr sz="1700" kern="1200">
          <a:solidFill>
            <a:schemeClr val="tx1"/>
          </a:solidFill>
          <a:latin typeface="+mn-lt"/>
          <a:ea typeface="+mn-ea"/>
          <a:cs typeface="+mn-cs"/>
        </a:defRPr>
      </a:lvl7pPr>
      <a:lvl8pPr marL="3044825" algn="l" defTabSz="869950" rtl="0" eaLnBrk="1" latinLnBrk="0" hangingPunct="1">
        <a:defRPr sz="1700" kern="1200">
          <a:solidFill>
            <a:schemeClr val="tx1"/>
          </a:solidFill>
          <a:latin typeface="+mn-lt"/>
          <a:ea typeface="+mn-ea"/>
          <a:cs typeface="+mn-cs"/>
        </a:defRPr>
      </a:lvl8pPr>
      <a:lvl9pPr marL="3479800" algn="l" defTabSz="86995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hdphoto" Target="../media/image6.wdp"/><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2" name="AutoShape 50"/>
          <p:cNvSpPr>
            <a:spLocks noChangeArrowheads="1"/>
          </p:cNvSpPr>
          <p:nvPr/>
        </p:nvSpPr>
        <p:spPr bwMode="auto">
          <a:xfrm>
            <a:off x="15466594" y="6378107"/>
            <a:ext cx="14531835" cy="35567007"/>
          </a:xfrm>
          <a:prstGeom prst="roundRect">
            <a:avLst>
              <a:gd name="adj" fmla="val 1240"/>
            </a:avLst>
          </a:prstGeom>
          <a:solidFill>
            <a:schemeClr val="bg1"/>
          </a:solidFill>
          <a:ln w="9525">
            <a:solidFill>
              <a:schemeClr val="tx1"/>
            </a:solidFill>
            <a:round/>
          </a:ln>
          <a:effectLst/>
        </p:spPr>
        <p:txBody>
          <a:bodyPr wrap="none" anchor="ctr"/>
          <a:lstStyle/>
          <a:p>
            <a:pPr algn="l"/>
            <a:endParaRPr lang="en-US" dirty="0"/>
          </a:p>
        </p:txBody>
      </p:sp>
      <p:sp>
        <p:nvSpPr>
          <p:cNvPr id="23" name="AutoShape 4"/>
          <p:cNvSpPr>
            <a:spLocks noChangeArrowheads="1"/>
          </p:cNvSpPr>
          <p:nvPr/>
        </p:nvSpPr>
        <p:spPr bwMode="auto">
          <a:xfrm>
            <a:off x="492171" y="6919808"/>
            <a:ext cx="14706547" cy="35632321"/>
          </a:xfrm>
          <a:prstGeom prst="roundRect">
            <a:avLst>
              <a:gd name="adj" fmla="val 1890"/>
            </a:avLst>
          </a:prstGeom>
          <a:solidFill>
            <a:schemeClr val="bg1"/>
          </a:solidFill>
          <a:ln w="9525">
            <a:solidFill>
              <a:schemeClr val="tx1"/>
            </a:solidFill>
            <a:round/>
          </a:ln>
          <a:effectLst/>
        </p:spPr>
        <p:txBody>
          <a:bodyPr wrap="none" anchor="ctr"/>
          <a:lstStyle/>
          <a:p>
            <a:r>
              <a:rPr lang="en-US" dirty="0"/>
              <a:t>   </a:t>
            </a:r>
            <a:endParaRPr lang="en-US" dirty="0"/>
          </a:p>
        </p:txBody>
      </p:sp>
      <p:sp>
        <p:nvSpPr>
          <p:cNvPr id="27" name="AutoShape 13"/>
          <p:cNvSpPr>
            <a:spLocks noChangeArrowheads="1"/>
          </p:cNvSpPr>
          <p:nvPr/>
        </p:nvSpPr>
        <p:spPr bwMode="auto">
          <a:xfrm>
            <a:off x="544326" y="349008"/>
            <a:ext cx="29268267" cy="4549563"/>
          </a:xfrm>
          <a:prstGeom prst="roundRect">
            <a:avLst>
              <a:gd name="adj" fmla="val 3723"/>
            </a:avLst>
          </a:prstGeom>
          <a:solidFill>
            <a:schemeClr val="bg1"/>
          </a:solidFill>
          <a:ln w="9525">
            <a:solidFill>
              <a:schemeClr val="tx1"/>
            </a:solidFill>
            <a:round/>
          </a:ln>
          <a:effectLst/>
        </p:spPr>
        <p:txBody>
          <a:bodyPr wrap="none" anchor="ctr"/>
          <a:lstStyle/>
          <a:p>
            <a:pPr defTabSz="4389755"/>
            <a:endParaRPr lang="en-US" dirty="0">
              <a:solidFill>
                <a:schemeClr val="bg1"/>
              </a:solidFill>
            </a:endParaRPr>
          </a:p>
        </p:txBody>
      </p:sp>
      <p:pic>
        <p:nvPicPr>
          <p:cNvPr id="4" name="Picture 3"/>
          <p:cNvPicPr>
            <a:picLocks noChangeAspect="1"/>
          </p:cNvPicPr>
          <p:nvPr/>
        </p:nvPicPr>
        <p:blipFill>
          <a:blip r:embed="rId1" cstate="print"/>
          <a:stretch>
            <a:fillRect/>
          </a:stretch>
        </p:blipFill>
        <p:spPr>
          <a:xfrm>
            <a:off x="19608279" y="41981809"/>
            <a:ext cx="10093954" cy="698455"/>
          </a:xfrm>
          <a:prstGeom prst="rect">
            <a:avLst/>
          </a:prstGeom>
        </p:spPr>
      </p:pic>
      <p:sp>
        <p:nvSpPr>
          <p:cNvPr id="32" name="Text Box 7"/>
          <p:cNvSpPr txBox="1">
            <a:spLocks noChangeArrowheads="1"/>
          </p:cNvSpPr>
          <p:nvPr/>
        </p:nvSpPr>
        <p:spPr bwMode="auto">
          <a:xfrm>
            <a:off x="305649" y="6562931"/>
            <a:ext cx="14670817" cy="646137"/>
          </a:xfrm>
          <a:prstGeom prst="rect">
            <a:avLst/>
          </a:prstGeom>
          <a:solidFill>
            <a:schemeClr val="accent2"/>
          </a:solidFill>
          <a:ln w="9525">
            <a:noFill/>
            <a:miter lim="800000"/>
          </a:ln>
        </p:spPr>
        <p:txBody>
          <a:bodyPr wrap="square" lIns="91267" tIns="45624" rIns="91267" bIns="45624">
            <a:spAutoFit/>
          </a:bodyPr>
          <a:lstStyle/>
          <a:p>
            <a:pPr algn="ctr" eaLnBrk="0" hangingPunct="0">
              <a:spcBef>
                <a:spcPct val="50000"/>
              </a:spcBef>
            </a:pPr>
            <a:r>
              <a:rPr lang="en-US" sz="3600" b="1" dirty="0">
                <a:solidFill>
                  <a:srgbClr val="F8F8F8"/>
                </a:solidFill>
              </a:rPr>
              <a:t>Abstract</a:t>
            </a:r>
            <a:endParaRPr lang="en-US" sz="3600" b="1" dirty="0">
              <a:solidFill>
                <a:srgbClr val="F8F8F8"/>
              </a:solidFill>
            </a:endParaRPr>
          </a:p>
        </p:txBody>
      </p:sp>
      <p:sp>
        <p:nvSpPr>
          <p:cNvPr id="106" name="Text Box 479"/>
          <p:cNvSpPr txBox="1">
            <a:spLocks noChangeArrowheads="1"/>
          </p:cNvSpPr>
          <p:nvPr/>
        </p:nvSpPr>
        <p:spPr bwMode="auto">
          <a:xfrm>
            <a:off x="15431662" y="35922880"/>
            <a:ext cx="14566766" cy="646137"/>
          </a:xfrm>
          <a:prstGeom prst="rect">
            <a:avLst/>
          </a:prstGeom>
          <a:solidFill>
            <a:schemeClr val="accent2"/>
          </a:solidFill>
          <a:ln w="9525">
            <a:noFill/>
            <a:miter lim="800000"/>
          </a:ln>
        </p:spPr>
        <p:txBody>
          <a:bodyPr wrap="square" lIns="91267" tIns="45624" rIns="91267" bIns="45624">
            <a:spAutoFit/>
          </a:bodyPr>
          <a:lstStyle/>
          <a:p>
            <a:pPr algn="ctr" eaLnBrk="0" hangingPunct="0">
              <a:spcBef>
                <a:spcPct val="50000"/>
              </a:spcBef>
            </a:pPr>
            <a:r>
              <a:rPr lang="en-US" sz="3600" b="1" dirty="0">
                <a:solidFill>
                  <a:srgbClr val="F8F8F8"/>
                </a:solidFill>
              </a:rPr>
              <a:t>Language(s) | Technology Stack</a:t>
            </a:r>
            <a:endParaRPr lang="en-US" sz="3600" b="1" dirty="0">
              <a:solidFill>
                <a:srgbClr val="F8F8F8"/>
              </a:solidFill>
            </a:endParaRPr>
          </a:p>
        </p:txBody>
      </p:sp>
      <p:sp>
        <p:nvSpPr>
          <p:cNvPr id="108" name="Text Box 479"/>
          <p:cNvSpPr txBox="1">
            <a:spLocks noChangeArrowheads="1"/>
          </p:cNvSpPr>
          <p:nvPr/>
        </p:nvSpPr>
        <p:spPr bwMode="auto">
          <a:xfrm>
            <a:off x="15466593" y="18985761"/>
            <a:ext cx="14531835" cy="646137"/>
          </a:xfrm>
          <a:prstGeom prst="rect">
            <a:avLst/>
          </a:prstGeom>
          <a:solidFill>
            <a:schemeClr val="accent2"/>
          </a:solidFill>
          <a:ln w="9525">
            <a:noFill/>
            <a:miter lim="800000"/>
          </a:ln>
        </p:spPr>
        <p:txBody>
          <a:bodyPr wrap="square" lIns="91267" tIns="45624" rIns="91267" bIns="45624">
            <a:spAutoFit/>
          </a:bodyPr>
          <a:lstStyle/>
          <a:p>
            <a:pPr algn="ctr" eaLnBrk="0" hangingPunct="0">
              <a:spcBef>
                <a:spcPct val="50000"/>
              </a:spcBef>
            </a:pPr>
            <a:r>
              <a:rPr lang="en-US" sz="3600" b="1" dirty="0">
                <a:solidFill>
                  <a:srgbClr val="F8F8F8"/>
                </a:solidFill>
              </a:rPr>
              <a:t>Architecture Diagram</a:t>
            </a:r>
            <a:endParaRPr lang="en-US" sz="3600" b="1" dirty="0">
              <a:solidFill>
                <a:srgbClr val="F8F8F8"/>
              </a:solidFill>
            </a:endParaRPr>
          </a:p>
        </p:txBody>
      </p:sp>
      <p:sp>
        <p:nvSpPr>
          <p:cNvPr id="31" name="Rectangle 5"/>
          <p:cNvSpPr>
            <a:spLocks noChangeArrowheads="1"/>
          </p:cNvSpPr>
          <p:nvPr/>
        </p:nvSpPr>
        <p:spPr bwMode="auto">
          <a:xfrm>
            <a:off x="0" y="549275"/>
            <a:ext cx="30386020" cy="2690495"/>
          </a:xfrm>
          <a:prstGeom prst="rect">
            <a:avLst/>
          </a:prstGeom>
          <a:noFill/>
          <a:ln w="9525">
            <a:noFill/>
            <a:miter lim="800000"/>
          </a:ln>
        </p:spPr>
        <p:txBody>
          <a:bodyPr wrap="square" lIns="91243" tIns="45614" rIns="91243" bIns="45614">
            <a:spAutoFit/>
          </a:bodyPr>
          <a:lstStyle/>
          <a:p>
            <a:pPr algn="ctr"/>
            <a:r>
              <a:rPr lang="en-IN" altLang="en-US" sz="11500" b="1" dirty="0">
                <a:solidFill>
                  <a:schemeClr val="accent4"/>
                </a:solidFill>
                <a:latin typeface="+mj-lt"/>
                <a:cs typeface="Times New Roman" panose="02020603050405020304" pitchFamily="18" charset="0"/>
              </a:rPr>
              <a:t>INTRUDER DETECTION FRAMEWORK</a:t>
            </a:r>
            <a:endParaRPr lang="en-US" sz="11500" b="1" dirty="0">
              <a:solidFill>
                <a:schemeClr val="accent4"/>
              </a:solidFill>
              <a:latin typeface="+mj-lt"/>
              <a:cs typeface="Times New Roman" panose="02020603050405020304" pitchFamily="18" charset="0"/>
            </a:endParaRPr>
          </a:p>
          <a:p>
            <a:pPr algn="ctr"/>
            <a:r>
              <a:rPr lang="en-IN" altLang="en-US" sz="5400" b="1" dirty="0">
                <a:solidFill>
                  <a:schemeClr val="accent4"/>
                </a:solidFill>
                <a:latin typeface="+mn-lt"/>
                <a:cs typeface="Times New Roman" panose="02020603050405020304" pitchFamily="18" charset="0"/>
              </a:rPr>
              <a:t>AADHAAR KOUL (CSE - A1)</a:t>
            </a:r>
            <a:endParaRPr lang="en-IN" altLang="en-US" sz="5400" b="1" dirty="0">
              <a:solidFill>
                <a:schemeClr val="accent4"/>
              </a:solidFill>
              <a:latin typeface="+mn-lt"/>
              <a:cs typeface="Times New Roman" panose="02020603050405020304" pitchFamily="18" charset="0"/>
            </a:endParaRPr>
          </a:p>
        </p:txBody>
      </p:sp>
      <p:sp>
        <p:nvSpPr>
          <p:cNvPr id="11" name="TextBox 10"/>
          <p:cNvSpPr txBox="1"/>
          <p:nvPr/>
        </p:nvSpPr>
        <p:spPr>
          <a:xfrm>
            <a:off x="19986171" y="42061274"/>
            <a:ext cx="9857953" cy="706755"/>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Project Code: - COM-811</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15" name="Text Box 437"/>
          <p:cNvSpPr txBox="1">
            <a:spLocks noChangeArrowheads="1"/>
          </p:cNvSpPr>
          <p:nvPr/>
        </p:nvSpPr>
        <p:spPr bwMode="auto">
          <a:xfrm>
            <a:off x="15468461" y="6529102"/>
            <a:ext cx="14531835" cy="646137"/>
          </a:xfrm>
          <a:prstGeom prst="rect">
            <a:avLst/>
          </a:prstGeom>
          <a:solidFill>
            <a:schemeClr val="accent2"/>
          </a:solidFill>
          <a:ln w="9525">
            <a:noFill/>
            <a:miter lim="800000"/>
          </a:ln>
        </p:spPr>
        <p:txBody>
          <a:bodyPr wrap="square" lIns="91267" tIns="45624" rIns="91267" bIns="45624">
            <a:spAutoFit/>
          </a:bodyPr>
          <a:lstStyle/>
          <a:p>
            <a:pPr algn="ctr">
              <a:spcBef>
                <a:spcPts val="200"/>
              </a:spcBef>
            </a:pPr>
            <a:r>
              <a:rPr lang="en-US" sz="3600" b="1" dirty="0">
                <a:solidFill>
                  <a:srgbClr val="F8F8F8"/>
                </a:solidFill>
              </a:rPr>
              <a:t>Data Processing Workflow</a:t>
            </a:r>
            <a:endParaRPr lang="en-IN" sz="3600" b="1" dirty="0">
              <a:solidFill>
                <a:srgbClr val="F8F8F8"/>
              </a:solidFill>
            </a:endParaRPr>
          </a:p>
        </p:txBody>
      </p:sp>
      <p:pic>
        <p:nvPicPr>
          <p:cNvPr id="18" name="Google Shape;112;p9" descr="C:\Users\Nycon\Desktop\miet_logo.png"/>
          <p:cNvPicPr preferRelativeResize="0"/>
          <p:nvPr/>
        </p:nvPicPr>
        <p:blipFill rotWithShape="1">
          <a:blip r:embed="rId2"/>
          <a:srcRect/>
          <a:stretch>
            <a:fillRect/>
          </a:stretch>
        </p:blipFill>
        <p:spPr>
          <a:xfrm>
            <a:off x="795770" y="3300330"/>
            <a:ext cx="3684789" cy="1382458"/>
          </a:xfrm>
          <a:prstGeom prst="rect">
            <a:avLst/>
          </a:prstGeom>
          <a:noFill/>
          <a:ln>
            <a:noFill/>
          </a:ln>
        </p:spPr>
      </p:pic>
      <p:sp>
        <p:nvSpPr>
          <p:cNvPr id="19" name="Text Box 388"/>
          <p:cNvSpPr txBox="1">
            <a:spLocks noChangeArrowheads="1"/>
          </p:cNvSpPr>
          <p:nvPr/>
        </p:nvSpPr>
        <p:spPr bwMode="auto">
          <a:xfrm>
            <a:off x="265899" y="15317641"/>
            <a:ext cx="14745501" cy="646137"/>
          </a:xfrm>
          <a:prstGeom prst="rect">
            <a:avLst/>
          </a:prstGeom>
          <a:solidFill>
            <a:schemeClr val="accent2"/>
          </a:solidFill>
          <a:ln w="9525">
            <a:noFill/>
            <a:miter lim="800000"/>
          </a:ln>
        </p:spPr>
        <p:txBody>
          <a:bodyPr wrap="square" lIns="91267" tIns="45624" rIns="91267" bIns="45624">
            <a:spAutoFit/>
          </a:bodyPr>
          <a:lstStyle/>
          <a:p>
            <a:pPr algn="ctr" eaLnBrk="0" hangingPunct="0">
              <a:spcBef>
                <a:spcPct val="50000"/>
              </a:spcBef>
            </a:pPr>
            <a:r>
              <a:rPr lang="en-US" sz="3600" b="1" dirty="0">
                <a:solidFill>
                  <a:srgbClr val="F8F8F8"/>
                </a:solidFill>
              </a:rPr>
              <a:t>Innovation &amp; Impact</a:t>
            </a:r>
            <a:endParaRPr lang="en-US" sz="3600" b="1" dirty="0">
              <a:solidFill>
                <a:srgbClr val="F8F8F8"/>
              </a:solidFill>
            </a:endParaRPr>
          </a:p>
        </p:txBody>
      </p:sp>
      <p:pic>
        <p:nvPicPr>
          <p:cNvPr id="2" name="Picture 1"/>
          <p:cNvPicPr>
            <a:picLocks noChangeAspect="1"/>
          </p:cNvPicPr>
          <p:nvPr/>
        </p:nvPicPr>
        <p:blipFill>
          <a:blip r:embed="rId3"/>
          <a:stretch>
            <a:fillRect/>
          </a:stretch>
        </p:blipFill>
        <p:spPr>
          <a:xfrm>
            <a:off x="26487496" y="3201901"/>
            <a:ext cx="3095625" cy="1504950"/>
          </a:xfrm>
          <a:prstGeom prst="rect">
            <a:avLst/>
          </a:prstGeom>
        </p:spPr>
      </p:pic>
      <p:sp>
        <p:nvSpPr>
          <p:cNvPr id="3" name="TextBox 2"/>
          <p:cNvSpPr txBox="1"/>
          <p:nvPr/>
        </p:nvSpPr>
        <p:spPr>
          <a:xfrm>
            <a:off x="468126" y="7272984"/>
            <a:ext cx="14373998" cy="7847330"/>
          </a:xfrm>
          <a:prstGeom prst="rect">
            <a:avLst/>
          </a:prstGeom>
          <a:noFill/>
        </p:spPr>
        <p:txBody>
          <a:bodyPr wrap="square" rtlCol="0">
            <a:spAutoFit/>
          </a:bodyPr>
          <a:lstStyle/>
          <a:p>
            <a:pPr algn="l">
              <a:spcBef>
                <a:spcPts val="2375"/>
              </a:spcBef>
            </a:pPr>
            <a:r>
              <a:rPr lang="en-IN" sz="2800" spc="20" dirty="0">
                <a:solidFill>
                  <a:srgbClr val="000000"/>
                </a:solidFill>
                <a:cs typeface="Arial" panose="020B0604020202020204" pitchFamily="34" charset="0"/>
                <a:sym typeface="+mn-ea"/>
              </a:rPr>
              <a:t>Cyber-crime now a days is booming at an alarming rate. The naiveness and the lack of awareness among the users has increased the rate of cyber-crime by a large number. The most common attacks to which the users are most susceptible are the phishing and the MITM(Man In The Middle Attacks) that are usually carried out on the free public WIFI's and </a:t>
            </a:r>
            <a:r>
              <a:rPr lang="en-US" altLang="en-IN" sz="2800" spc="20" dirty="0">
                <a:solidFill>
                  <a:srgbClr val="000000"/>
                </a:solidFill>
                <a:cs typeface="Arial" panose="020B0604020202020204" pitchFamily="34" charset="0"/>
                <a:sym typeface="+mn-ea"/>
              </a:rPr>
              <a:t>home gateways</a:t>
            </a:r>
            <a:r>
              <a:rPr lang="en-IN" sz="2800" spc="20" dirty="0">
                <a:solidFill>
                  <a:srgbClr val="000000"/>
                </a:solidFill>
                <a:cs typeface="Arial" panose="020B0604020202020204" pitchFamily="34" charset="0"/>
                <a:sym typeface="+mn-ea"/>
              </a:rPr>
              <a:t>. An estimate of about </a:t>
            </a:r>
            <a:r>
              <a:rPr lang="en-IN" sz="2800" u="sng" spc="20" dirty="0">
                <a:solidFill>
                  <a:srgbClr val="000000"/>
                </a:solidFill>
                <a:cs typeface="Arial" panose="020B0604020202020204" pitchFamily="34" charset="0"/>
                <a:sym typeface="+mn-ea"/>
              </a:rPr>
              <a:t>10.</a:t>
            </a:r>
            <a:r>
              <a:rPr lang="en-US" sz="2800" u="sng" spc="20" dirty="0">
                <a:solidFill>
                  <a:srgbClr val="000000"/>
                </a:solidFill>
                <a:cs typeface="Arial" panose="020B0604020202020204" pitchFamily="34" charset="0"/>
                <a:sym typeface="+mn-ea"/>
              </a:rPr>
              <a:t>5</a:t>
            </a:r>
            <a:r>
              <a:rPr lang="en-IN" sz="2800" u="sng" spc="20" dirty="0">
                <a:solidFill>
                  <a:srgbClr val="000000"/>
                </a:solidFill>
                <a:cs typeface="Arial" panose="020B0604020202020204" pitchFamily="34" charset="0"/>
                <a:sym typeface="+mn-ea"/>
              </a:rPr>
              <a:t> Trillion Dollars</a:t>
            </a:r>
            <a:r>
              <a:rPr lang="en-IN" sz="2800" spc="20" dirty="0">
                <a:solidFill>
                  <a:srgbClr val="000000"/>
                </a:solidFill>
                <a:cs typeface="Arial" panose="020B0604020202020204" pitchFamily="34" charset="0"/>
                <a:sym typeface="+mn-ea"/>
              </a:rPr>
              <a:t> is the round figure that cyber frauds are going to cost the world in the coming years.To address this problem We have come up with a solution to implement an intruder detection framework that takes care of the parameter , network and system security by using state of the art technologies like artificial intelligence and honeypot systems.To make the product Seamless and easy to use for a naive user we have come up with one stop solution software that integrates with all the branches of the framework and generates smart analytics that are accessible on a user’s smartphone as well .The OSS uses smart notification based flagging system that smartly classifies the level of threat in any system and delivers it securely to the admin .The product uses the high tech features that of a large scale IDS  but delivers them at a very low cost. The product has branches rang from close platform support that include windows Systems Internet browsers and Android devices .The cross platform Functionality of the product Tries to maintain the absolute standards of the CIA trait . </a:t>
            </a:r>
            <a:endParaRPr lang="en-IN" sz="2800" dirty="0">
              <a:cs typeface="Arial" panose="020B0604020202020204" pitchFamily="34" charset="0"/>
            </a:endParaRPr>
          </a:p>
        </p:txBody>
      </p:sp>
      <p:sp>
        <p:nvSpPr>
          <p:cNvPr id="5" name="TextBox 4"/>
          <p:cNvSpPr txBox="1"/>
          <p:nvPr/>
        </p:nvSpPr>
        <p:spPr>
          <a:xfrm>
            <a:off x="917866" y="16016523"/>
            <a:ext cx="14432258" cy="3046095"/>
          </a:xfrm>
          <a:prstGeom prst="rect">
            <a:avLst/>
          </a:prstGeom>
          <a:noFill/>
        </p:spPr>
        <p:txBody>
          <a:bodyPr wrap="square" rtlCol="0">
            <a:spAutoFit/>
          </a:bodyPr>
          <a:lstStyle/>
          <a:p>
            <a:pPr algn="l"/>
            <a:r>
              <a:rPr lang="en-US" sz="3200" b="1" dirty="0">
                <a:latin typeface="Arial" panose="020B0604020202020204" pitchFamily="34" charset="0"/>
                <a:ea typeface="MS Gothic" panose="020B0609070205080204" pitchFamily="49" charset="-128"/>
                <a:cs typeface="Arial" panose="020B0604020202020204" pitchFamily="34" charset="0"/>
              </a:rPr>
              <a:t>INNOVATION:</a:t>
            </a:r>
            <a:endParaRPr lang="en-US" sz="3200" b="1" dirty="0">
              <a:latin typeface="Arial" panose="020B0604020202020204" pitchFamily="34" charset="0"/>
              <a:ea typeface="MS Gothic" panose="020B0609070205080204" pitchFamily="49" charset="-128"/>
              <a:cs typeface="Arial" panose="020B0604020202020204" pitchFamily="34" charset="0"/>
            </a:endParaRPr>
          </a:p>
          <a:p>
            <a:pPr marL="571500" indent="-571500" algn="l">
              <a:buFont typeface="Arial" panose="020B0604020202020204" pitchFamily="34" charset="0"/>
              <a:buChar char="•"/>
            </a:pPr>
            <a:r>
              <a:rPr lang="en-IN" sz="3200" dirty="0">
                <a:latin typeface="Arial" panose="020B0604020202020204" pitchFamily="34" charset="0"/>
                <a:ea typeface="MS Gothic" panose="020B0609070205080204" pitchFamily="49" charset="-128"/>
                <a:cs typeface="Arial" panose="020B0604020202020204" pitchFamily="34" charset="0"/>
              </a:rPr>
              <a:t>Threat level based intruder detection classification</a:t>
            </a:r>
            <a:endParaRPr lang="en-IN" sz="3200" dirty="0">
              <a:latin typeface="Arial" panose="020B0604020202020204" pitchFamily="34" charset="0"/>
              <a:ea typeface="MS Gothic" panose="020B0609070205080204" pitchFamily="49" charset="-128"/>
              <a:cs typeface="Arial" panose="020B0604020202020204" pitchFamily="34" charset="0"/>
            </a:endParaRPr>
          </a:p>
          <a:p>
            <a:pPr marL="571500" indent="-571500" algn="l">
              <a:buFont typeface="Arial" panose="020B0604020202020204" pitchFamily="34" charset="0"/>
              <a:buChar char="•"/>
            </a:pPr>
            <a:r>
              <a:rPr lang="en-IN" sz="3200" dirty="0">
                <a:latin typeface="Arial" panose="020B0604020202020204" pitchFamily="34" charset="0"/>
                <a:ea typeface="MS Gothic" panose="020B0609070205080204" pitchFamily="49" charset="-128"/>
                <a:cs typeface="Arial" panose="020B0604020202020204" pitchFamily="34" charset="0"/>
              </a:rPr>
              <a:t>Smart Notification based flag alerting system</a:t>
            </a:r>
            <a:endParaRPr lang="en-IN" sz="3200" dirty="0">
              <a:latin typeface="Arial" panose="020B0604020202020204" pitchFamily="34" charset="0"/>
              <a:ea typeface="MS Gothic" panose="020B0609070205080204" pitchFamily="49" charset="-128"/>
              <a:cs typeface="Arial" panose="020B0604020202020204" pitchFamily="34" charset="0"/>
            </a:endParaRPr>
          </a:p>
          <a:p>
            <a:pPr marL="571500" indent="-571500" algn="l">
              <a:buFont typeface="Arial" panose="020B0604020202020204" pitchFamily="34" charset="0"/>
              <a:buChar char="•"/>
            </a:pPr>
            <a:r>
              <a:rPr lang="en-IN" sz="3200" dirty="0">
                <a:latin typeface="Arial" panose="020B0604020202020204" pitchFamily="34" charset="0"/>
                <a:ea typeface="MS Gothic" panose="020B0609070205080204" pitchFamily="49" charset="-128"/>
                <a:cs typeface="Arial" panose="020B0604020202020204" pitchFamily="34" charset="0"/>
              </a:rPr>
              <a:t>Chatbot based IOT Controlling</a:t>
            </a:r>
            <a:endParaRPr lang="en-IN" sz="3200" dirty="0">
              <a:latin typeface="Arial" panose="020B0604020202020204" pitchFamily="34" charset="0"/>
              <a:ea typeface="MS Gothic" panose="020B0609070205080204" pitchFamily="49" charset="-128"/>
              <a:cs typeface="Arial" panose="020B0604020202020204" pitchFamily="34" charset="0"/>
            </a:endParaRPr>
          </a:p>
          <a:p>
            <a:pPr marL="0" indent="0" algn="l">
              <a:buFont typeface="Arial" panose="020B0604020202020204" pitchFamily="34" charset="0"/>
              <a:buNone/>
            </a:pPr>
            <a:r>
              <a:rPr lang="en-IN" sz="3200" b="1" dirty="0">
                <a:latin typeface="Arial" panose="020B0604020202020204" pitchFamily="34" charset="0"/>
                <a:ea typeface="MS Gothic" panose="020B0609070205080204" pitchFamily="49" charset="-128"/>
                <a:cs typeface="Arial" panose="020B0604020202020204" pitchFamily="34" charset="0"/>
              </a:rPr>
              <a:t>IMPACT:</a:t>
            </a:r>
            <a:endParaRPr lang="en-IN" sz="3200" b="1" u="sng" dirty="0">
              <a:latin typeface="Arial" panose="020B0604020202020204" pitchFamily="34" charset="0"/>
              <a:ea typeface="MS Gothic" panose="020B0609070205080204" pitchFamily="49" charset="-128"/>
              <a:cs typeface="Arial" panose="020B0604020202020204" pitchFamily="34" charset="0"/>
            </a:endParaRPr>
          </a:p>
          <a:p>
            <a:pPr marL="457200" indent="-457200" algn="l">
              <a:buFont typeface="Arial" panose="020B0604020202020204" pitchFamily="34" charset="0"/>
              <a:buChar char="•"/>
            </a:pPr>
            <a:r>
              <a:rPr lang="en-IN" sz="3200" dirty="0">
                <a:latin typeface="Arial" panose="020B0604020202020204" pitchFamily="34" charset="0"/>
                <a:ea typeface="MS Gothic" panose="020B0609070205080204" pitchFamily="49" charset="-128"/>
                <a:cs typeface="Arial" panose="020B0604020202020204" pitchFamily="34" charset="0"/>
              </a:rPr>
              <a:t>Reducing the overall cyber crime cost across India.</a:t>
            </a:r>
            <a:endParaRPr lang="en-IN" sz="3200" dirty="0">
              <a:latin typeface="Arial" panose="020B0604020202020204" pitchFamily="34" charset="0"/>
              <a:ea typeface="MS Gothic" panose="020B0609070205080204" pitchFamily="49" charset="-128"/>
              <a:cs typeface="Arial" panose="020B0604020202020204" pitchFamily="34" charset="0"/>
            </a:endParaRPr>
          </a:p>
        </p:txBody>
      </p:sp>
      <p:sp>
        <p:nvSpPr>
          <p:cNvPr id="96" name="TextBox 95"/>
          <p:cNvSpPr txBox="1"/>
          <p:nvPr/>
        </p:nvSpPr>
        <p:spPr>
          <a:xfrm>
            <a:off x="15850186" y="36424186"/>
            <a:ext cx="13732935" cy="5539105"/>
          </a:xfrm>
          <a:prstGeom prst="rect">
            <a:avLst/>
          </a:prstGeom>
          <a:noFill/>
        </p:spPr>
        <p:txBody>
          <a:bodyPr wrap="square" rtlCol="0">
            <a:spAutoFit/>
          </a:bodyPr>
          <a:lstStyle/>
          <a:p>
            <a:pPr algn="l">
              <a:lnSpc>
                <a:spcPct val="150000"/>
              </a:lnSpc>
            </a:pPr>
            <a:r>
              <a:rPr lang="en-US" sz="3200" b="1" dirty="0">
                <a:solidFill>
                  <a:srgbClr val="002060"/>
                </a:solidFill>
                <a:latin typeface="Arial" panose="020B0604020202020204" pitchFamily="34" charset="0"/>
                <a:cs typeface="Arial" panose="020B0604020202020204" pitchFamily="34" charset="0"/>
              </a:rPr>
              <a:t>LANGUAGES:</a:t>
            </a:r>
            <a:endParaRPr lang="en-US" sz="3200" b="1" dirty="0">
              <a:solidFill>
                <a:srgbClr val="002060"/>
              </a:solidFill>
              <a:latin typeface="Arial" panose="020B0604020202020204" pitchFamily="34" charset="0"/>
              <a:cs typeface="Arial" panose="020B0604020202020204" pitchFamily="34" charset="0"/>
            </a:endParaRPr>
          </a:p>
          <a:p>
            <a:pPr marL="457200" indent="-457200" algn="l">
              <a:lnSpc>
                <a:spcPct val="150000"/>
              </a:lnSpc>
              <a:buFont typeface="Arial" panose="020B0604020202020204" pitchFamily="34" charset="0"/>
              <a:buChar char="•"/>
            </a:pPr>
            <a:r>
              <a:rPr lang="en-IN" altLang="en-US" sz="2800" dirty="0">
                <a:latin typeface="Arial" panose="020B0604020202020204" pitchFamily="34" charset="0"/>
                <a:cs typeface="Arial" panose="020B0604020202020204" pitchFamily="34" charset="0"/>
              </a:rPr>
              <a:t>C# , Java , XML , HTML , CSS , JS , Python , Arduino , </a:t>
            </a:r>
            <a:endParaRPr lang="en-US" sz="2800" dirty="0">
              <a:latin typeface="Arial" panose="020B0604020202020204" pitchFamily="34" charset="0"/>
              <a:cs typeface="Arial" panose="020B0604020202020204" pitchFamily="34" charset="0"/>
            </a:endParaRPr>
          </a:p>
          <a:p>
            <a:pPr algn="l">
              <a:lnSpc>
                <a:spcPct val="150000"/>
              </a:lnSpc>
            </a:pPr>
            <a:r>
              <a:rPr lang="en-US" sz="3200" b="1" dirty="0">
                <a:solidFill>
                  <a:srgbClr val="002060"/>
                </a:solidFill>
                <a:latin typeface="Arial" panose="020B0604020202020204" pitchFamily="34" charset="0"/>
                <a:cs typeface="Arial" panose="020B0604020202020204" pitchFamily="34" charset="0"/>
              </a:rPr>
              <a:t>TECHNOLOGY STACK:</a:t>
            </a:r>
            <a:endParaRPr lang="en-US" sz="3200" b="1" dirty="0">
              <a:solidFill>
                <a:srgbClr val="002060"/>
              </a:solidFill>
              <a:latin typeface="Arial" panose="020B0604020202020204" pitchFamily="34" charset="0"/>
              <a:cs typeface="Arial" panose="020B0604020202020204" pitchFamily="34" charset="0"/>
            </a:endParaRPr>
          </a:p>
          <a:p>
            <a:pPr marL="457200" indent="-457200" algn="l">
              <a:lnSpc>
                <a:spcPct val="150000"/>
              </a:lnSpc>
              <a:buFont typeface="Arial" panose="020B0604020202020204" pitchFamily="34" charset="0"/>
              <a:buChar char="•"/>
            </a:pPr>
            <a:r>
              <a:rPr lang="en-US" sz="2800" dirty="0">
                <a:latin typeface="Arial" panose="020B0604020202020204" pitchFamily="34" charset="0"/>
                <a:cs typeface="Arial" panose="020B0604020202020204" pitchFamily="34" charset="0"/>
              </a:rPr>
              <a:t>COMPUTER VISION</a:t>
            </a:r>
            <a:r>
              <a:rPr lang="en-IN" altLang="en-US" sz="2800" dirty="0">
                <a:latin typeface="Arial" panose="020B0604020202020204" pitchFamily="34" charset="0"/>
                <a:cs typeface="Arial" panose="020B0604020202020204" pitchFamily="34" charset="0"/>
              </a:rPr>
              <a:t> - Ultralytics , CVZone , YOLO</a:t>
            </a:r>
            <a:endParaRPr lang="en-US" sz="2800" dirty="0">
              <a:latin typeface="Arial" panose="020B0604020202020204" pitchFamily="34" charset="0"/>
              <a:cs typeface="Arial" panose="020B0604020202020204" pitchFamily="34" charset="0"/>
            </a:endParaRPr>
          </a:p>
          <a:p>
            <a:pPr marL="457200" indent="-457200" algn="l">
              <a:lnSpc>
                <a:spcPct val="150000"/>
              </a:lnSpc>
              <a:buFont typeface="Arial" panose="020B0604020202020204" pitchFamily="34" charset="0"/>
              <a:buChar char="•"/>
            </a:pPr>
            <a:r>
              <a:rPr lang="en-IN" altLang="en-US" sz="2800" dirty="0">
                <a:latin typeface="Arial" panose="020B0604020202020204" pitchFamily="34" charset="0"/>
                <a:cs typeface="Arial" panose="020B0604020202020204" pitchFamily="34" charset="0"/>
              </a:rPr>
              <a:t>IOT - Arduino , ESP8266 , Blynk Cloud , Sensors</a:t>
            </a:r>
            <a:endParaRPr lang="en-IN" altLang="en-US" sz="2800" dirty="0">
              <a:latin typeface="Arial" panose="020B0604020202020204" pitchFamily="34" charset="0"/>
              <a:cs typeface="Arial" panose="020B0604020202020204" pitchFamily="34" charset="0"/>
            </a:endParaRPr>
          </a:p>
          <a:p>
            <a:pPr marL="457200" indent="-457200" algn="l">
              <a:lnSpc>
                <a:spcPct val="150000"/>
              </a:lnSpc>
              <a:buFont typeface="Arial" panose="020B0604020202020204" pitchFamily="34" charset="0"/>
              <a:buChar char="•"/>
            </a:pPr>
            <a:r>
              <a:rPr lang="en-IN" altLang="en-US" sz="2800" dirty="0">
                <a:solidFill>
                  <a:srgbClr val="002060"/>
                </a:solidFill>
                <a:latin typeface="Arial" panose="020B0604020202020204" pitchFamily="34" charset="0"/>
                <a:cs typeface="Arial" panose="020B0604020202020204" pitchFamily="34" charset="0"/>
              </a:rPr>
              <a:t>Cloud - Blynk , AWS , Github , Vercel</a:t>
            </a:r>
            <a:endParaRPr lang="en-US" sz="2800" b="1" dirty="0">
              <a:solidFill>
                <a:srgbClr val="002060"/>
              </a:solidFill>
              <a:latin typeface="Arial" panose="020B0604020202020204" pitchFamily="34" charset="0"/>
              <a:cs typeface="Arial" panose="020B0604020202020204" pitchFamily="34" charset="0"/>
            </a:endParaRPr>
          </a:p>
          <a:p>
            <a:pPr algn="l">
              <a:lnSpc>
                <a:spcPct val="150000"/>
              </a:lnSpc>
            </a:pPr>
            <a:r>
              <a:rPr lang="en-US" sz="3200" b="1" dirty="0">
                <a:solidFill>
                  <a:srgbClr val="002060"/>
                </a:solidFill>
                <a:latin typeface="Arial" panose="020B0604020202020204" pitchFamily="34" charset="0"/>
                <a:cs typeface="Arial" panose="020B0604020202020204" pitchFamily="34" charset="0"/>
              </a:rPr>
              <a:t>API(S):</a:t>
            </a:r>
            <a:endParaRPr lang="en-US" sz="3200" b="1" dirty="0">
              <a:solidFill>
                <a:srgbClr val="002060"/>
              </a:solidFill>
              <a:latin typeface="Arial" panose="020B0604020202020204" pitchFamily="34" charset="0"/>
              <a:cs typeface="Arial" panose="020B0604020202020204" pitchFamily="34" charset="0"/>
            </a:endParaRPr>
          </a:p>
          <a:p>
            <a:pPr marL="457200" indent="-457200" algn="l">
              <a:lnSpc>
                <a:spcPct val="150000"/>
              </a:lnSpc>
              <a:buFont typeface="Arial" panose="020B0604020202020204" pitchFamily="34" charset="0"/>
              <a:buChar char="•"/>
            </a:pPr>
            <a:r>
              <a:rPr lang="en-IN" altLang="en-US" sz="2800" dirty="0">
                <a:latin typeface="Arial" panose="020B0604020202020204" pitchFamily="34" charset="0"/>
                <a:cs typeface="Arial" panose="020B0604020202020204" pitchFamily="34" charset="0"/>
              </a:rPr>
              <a:t>Rapid API , BLynk API</a:t>
            </a:r>
            <a:endParaRPr lang="en-IN" altLang="en-US" sz="2800" dirty="0">
              <a:latin typeface="Arial" panose="020B0604020202020204" pitchFamily="34" charset="0"/>
              <a:cs typeface="Arial" panose="020B0604020202020204" pitchFamily="34" charset="0"/>
            </a:endParaRPr>
          </a:p>
        </p:txBody>
      </p:sp>
      <p:sp>
        <p:nvSpPr>
          <p:cNvPr id="8" name="TextBox 7"/>
          <p:cNvSpPr txBox="1"/>
          <p:nvPr/>
        </p:nvSpPr>
        <p:spPr>
          <a:xfrm>
            <a:off x="12209938" y="3184554"/>
            <a:ext cx="5855335" cy="953135"/>
          </a:xfrm>
          <a:prstGeom prst="rect">
            <a:avLst/>
          </a:prstGeom>
          <a:noFill/>
        </p:spPr>
        <p:txBody>
          <a:bodyPr wrap="none" rtlCol="0">
            <a:spAutoFit/>
          </a:bodyPr>
          <a:lstStyle/>
          <a:p>
            <a:r>
              <a:rPr lang="en-IN" sz="2800" b="1" dirty="0">
                <a:solidFill>
                  <a:schemeClr val="accent4"/>
                </a:solidFill>
              </a:rPr>
              <a:t>EMAIL</a:t>
            </a:r>
            <a:r>
              <a:rPr lang="en-IN" sz="2800" dirty="0">
                <a:solidFill>
                  <a:schemeClr val="accent4"/>
                </a:solidFill>
              </a:rPr>
              <a:t>: 2020a1r040@mietjammu.in</a:t>
            </a:r>
            <a:endParaRPr lang="en-IN" sz="2800" dirty="0">
              <a:solidFill>
                <a:schemeClr val="accent4"/>
              </a:solidFill>
            </a:endParaRPr>
          </a:p>
          <a:p>
            <a:r>
              <a:rPr lang="en-IN" sz="2800" b="1" dirty="0">
                <a:solidFill>
                  <a:schemeClr val="accent4"/>
                </a:solidFill>
              </a:rPr>
              <a:t>PHONE</a:t>
            </a:r>
            <a:r>
              <a:rPr lang="en-IN" sz="2800" dirty="0">
                <a:solidFill>
                  <a:schemeClr val="accent4"/>
                </a:solidFill>
              </a:rPr>
              <a:t>: +91-6005846156</a:t>
            </a:r>
            <a:endParaRPr lang="en-IN" sz="2800" dirty="0">
              <a:solidFill>
                <a:schemeClr val="accent4"/>
              </a:solidFill>
            </a:endParaRPr>
          </a:p>
        </p:txBody>
      </p:sp>
      <p:sp>
        <p:nvSpPr>
          <p:cNvPr id="10" name="Rectangle: Rounded Corners 9"/>
          <p:cNvSpPr/>
          <p:nvPr/>
        </p:nvSpPr>
        <p:spPr bwMode="auto">
          <a:xfrm>
            <a:off x="18492052" y="20253667"/>
            <a:ext cx="6492240" cy="856721"/>
          </a:xfrm>
          <a:prstGeom prst="roundRect">
            <a:avLst>
              <a:gd name="adj" fmla="val 16928"/>
            </a:avLst>
          </a:prstGeom>
          <a:solidFill>
            <a:srgbClr val="33339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4389755" rtl="0" eaLnBrk="1" fontAlgn="base" latinLnBrk="0" hangingPunct="1">
              <a:lnSpc>
                <a:spcPct val="100000"/>
              </a:lnSpc>
              <a:spcBef>
                <a:spcPct val="0"/>
              </a:spcBef>
              <a:spcAft>
                <a:spcPct val="0"/>
              </a:spcAft>
              <a:buClrTx/>
              <a:buSzTx/>
              <a:buFontTx/>
              <a:buNone/>
            </a:pPr>
            <a:r>
              <a:rPr lang="en-IN" sz="3200" dirty="0">
                <a:solidFill>
                  <a:schemeClr val="bg1"/>
                </a:solidFill>
              </a:rPr>
              <a:t>INTRUDER VECTOR</a:t>
            </a:r>
            <a:endParaRPr kumimoji="0" lang="en-IN" sz="3200" b="0" i="0" u="none" strike="noStrike" cap="none" normalizeH="0" baseline="0" dirty="0">
              <a:ln>
                <a:noFill/>
              </a:ln>
              <a:solidFill>
                <a:schemeClr val="bg1"/>
              </a:solidFill>
              <a:effectLst/>
              <a:latin typeface="Arial" panose="020B0604020202020204" pitchFamily="34" charset="0"/>
            </a:endParaRPr>
          </a:p>
        </p:txBody>
      </p:sp>
      <p:sp>
        <p:nvSpPr>
          <p:cNvPr id="29" name="Rectangle: Rounded Corners 28"/>
          <p:cNvSpPr/>
          <p:nvPr/>
        </p:nvSpPr>
        <p:spPr bwMode="auto">
          <a:xfrm>
            <a:off x="18492052" y="22749576"/>
            <a:ext cx="6492240" cy="856721"/>
          </a:xfrm>
          <a:prstGeom prst="roundRect">
            <a:avLst>
              <a:gd name="adj" fmla="val 16928"/>
            </a:avLst>
          </a:prstGeom>
          <a:solidFill>
            <a:srgbClr val="33339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defTabSz="4389755"/>
            <a:r>
              <a:rPr kumimoji="0" lang="en-IN" sz="3200" b="0" i="0" u="none" strike="noStrike" cap="none" normalizeH="0" baseline="0" dirty="0">
                <a:ln>
                  <a:noFill/>
                </a:ln>
                <a:solidFill>
                  <a:schemeClr val="bg1"/>
                </a:solidFill>
                <a:effectLst/>
                <a:latin typeface="Arial" panose="020B0604020202020204" pitchFamily="34" charset="0"/>
              </a:rPr>
              <a:t>IOT SENSOR DETECTION</a:t>
            </a:r>
            <a:endParaRPr kumimoji="0" lang="en-IN" sz="3200" b="0" i="0" u="none" strike="noStrike" cap="none" normalizeH="0" baseline="0" dirty="0">
              <a:ln>
                <a:noFill/>
              </a:ln>
              <a:solidFill>
                <a:schemeClr val="bg1"/>
              </a:solidFill>
              <a:effectLst/>
              <a:latin typeface="Arial" panose="020B0604020202020204" pitchFamily="34" charset="0"/>
            </a:endParaRPr>
          </a:p>
        </p:txBody>
      </p:sp>
      <p:sp>
        <p:nvSpPr>
          <p:cNvPr id="30" name="Rectangle: Rounded Corners 29"/>
          <p:cNvSpPr/>
          <p:nvPr/>
        </p:nvSpPr>
        <p:spPr bwMode="auto">
          <a:xfrm>
            <a:off x="18492052" y="25304383"/>
            <a:ext cx="6492240" cy="856721"/>
          </a:xfrm>
          <a:prstGeom prst="roundRect">
            <a:avLst>
              <a:gd name="adj" fmla="val 16928"/>
            </a:avLst>
          </a:prstGeom>
          <a:solidFill>
            <a:srgbClr val="33339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4389755" rtl="0" eaLnBrk="1" fontAlgn="base" latinLnBrk="0" hangingPunct="1">
              <a:lnSpc>
                <a:spcPct val="100000"/>
              </a:lnSpc>
              <a:spcBef>
                <a:spcPct val="0"/>
              </a:spcBef>
              <a:spcAft>
                <a:spcPct val="0"/>
              </a:spcAft>
              <a:buClrTx/>
              <a:buSzTx/>
              <a:buFontTx/>
              <a:buNone/>
            </a:pPr>
            <a:r>
              <a:rPr kumimoji="0" lang="en-IN" sz="3200" b="0" i="0" u="none" strike="noStrike" cap="none" normalizeH="0" baseline="0" dirty="0">
                <a:ln>
                  <a:noFill/>
                </a:ln>
                <a:solidFill>
                  <a:schemeClr val="bg1"/>
                </a:solidFill>
                <a:effectLst/>
                <a:latin typeface="Arial" panose="020B0604020202020204" pitchFamily="34" charset="0"/>
              </a:rPr>
              <a:t>INTRUDER CLASSIFICATION</a:t>
            </a:r>
            <a:endParaRPr kumimoji="0" lang="en-IN" sz="3200" b="0" i="0" u="none" strike="noStrike" cap="none" normalizeH="0" baseline="0" dirty="0">
              <a:ln>
                <a:noFill/>
              </a:ln>
              <a:solidFill>
                <a:schemeClr val="bg1"/>
              </a:solidFill>
              <a:effectLst/>
              <a:latin typeface="Arial" panose="020B0604020202020204" pitchFamily="34" charset="0"/>
            </a:endParaRPr>
          </a:p>
        </p:txBody>
      </p:sp>
      <p:sp>
        <p:nvSpPr>
          <p:cNvPr id="33" name="Rectangle: Rounded Corners 32"/>
          <p:cNvSpPr/>
          <p:nvPr/>
        </p:nvSpPr>
        <p:spPr bwMode="auto">
          <a:xfrm>
            <a:off x="18492052" y="27927292"/>
            <a:ext cx="6492240" cy="856721"/>
          </a:xfrm>
          <a:prstGeom prst="roundRect">
            <a:avLst>
              <a:gd name="adj" fmla="val 16928"/>
            </a:avLst>
          </a:prstGeom>
          <a:solidFill>
            <a:srgbClr val="33339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4389755" rtl="0" eaLnBrk="1" fontAlgn="base" latinLnBrk="0" hangingPunct="1">
              <a:lnSpc>
                <a:spcPct val="100000"/>
              </a:lnSpc>
              <a:spcBef>
                <a:spcPct val="0"/>
              </a:spcBef>
              <a:spcAft>
                <a:spcPct val="0"/>
              </a:spcAft>
              <a:buClrTx/>
              <a:buSzTx/>
              <a:buFontTx/>
              <a:buNone/>
            </a:pPr>
            <a:r>
              <a:rPr kumimoji="0" lang="en-IN" sz="3200" b="0" i="0" u="none" strike="noStrike" cap="none" normalizeH="0" baseline="0" dirty="0">
                <a:ln>
                  <a:noFill/>
                </a:ln>
                <a:solidFill>
                  <a:schemeClr val="bg1"/>
                </a:solidFill>
                <a:effectLst/>
                <a:latin typeface="Arial" panose="020B0604020202020204" pitchFamily="34" charset="0"/>
              </a:rPr>
              <a:t>SMART NOTIFICATION / ALARM</a:t>
            </a:r>
            <a:endParaRPr kumimoji="0" lang="en-IN" sz="3200" b="0" i="0" u="none" strike="noStrike" cap="none" normalizeH="0" baseline="0" dirty="0">
              <a:ln>
                <a:noFill/>
              </a:ln>
              <a:solidFill>
                <a:schemeClr val="bg1"/>
              </a:solidFill>
              <a:effectLst/>
              <a:latin typeface="Arial" panose="020B0604020202020204" pitchFamily="34" charset="0"/>
            </a:endParaRPr>
          </a:p>
        </p:txBody>
      </p:sp>
      <p:sp>
        <p:nvSpPr>
          <p:cNvPr id="34" name="Rectangle: Rounded Corners 33"/>
          <p:cNvSpPr/>
          <p:nvPr/>
        </p:nvSpPr>
        <p:spPr bwMode="auto">
          <a:xfrm>
            <a:off x="18492052" y="30753401"/>
            <a:ext cx="6492240" cy="856721"/>
          </a:xfrm>
          <a:prstGeom prst="roundRect">
            <a:avLst>
              <a:gd name="adj" fmla="val 16928"/>
            </a:avLst>
          </a:prstGeom>
          <a:solidFill>
            <a:srgbClr val="33339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4389755" rtl="0" eaLnBrk="1" fontAlgn="base" latinLnBrk="0" hangingPunct="1">
              <a:lnSpc>
                <a:spcPct val="100000"/>
              </a:lnSpc>
              <a:spcBef>
                <a:spcPct val="0"/>
              </a:spcBef>
              <a:spcAft>
                <a:spcPct val="0"/>
              </a:spcAft>
              <a:buClrTx/>
              <a:buSzTx/>
              <a:buFontTx/>
              <a:buNone/>
            </a:pPr>
            <a:r>
              <a:rPr kumimoji="0" lang="en-IN" sz="3200" b="0" i="0" u="none" strike="noStrike" cap="none" normalizeH="0" baseline="0" dirty="0">
                <a:ln>
                  <a:noFill/>
                </a:ln>
                <a:solidFill>
                  <a:schemeClr val="bg1"/>
                </a:solidFill>
                <a:effectLst/>
                <a:latin typeface="Arial" panose="020B0604020202020204" pitchFamily="34" charset="0"/>
              </a:rPr>
              <a:t>LOCKDOWN PROTOCOL</a:t>
            </a:r>
            <a:endParaRPr kumimoji="0" lang="en-IN" sz="3200" b="0" i="0" u="none" strike="noStrike" cap="none" normalizeH="0" baseline="0" dirty="0">
              <a:ln>
                <a:noFill/>
              </a:ln>
              <a:solidFill>
                <a:schemeClr val="bg1"/>
              </a:solidFill>
              <a:effectLst/>
              <a:latin typeface="Arial" panose="020B0604020202020204" pitchFamily="34" charset="0"/>
            </a:endParaRPr>
          </a:p>
        </p:txBody>
      </p:sp>
      <p:cxnSp>
        <p:nvCxnSpPr>
          <p:cNvPr id="14" name="Straight Arrow Connector 13"/>
          <p:cNvCxnSpPr>
            <a:stCxn id="10" idx="2"/>
            <a:endCxn id="29" idx="0"/>
          </p:cNvCxnSpPr>
          <p:nvPr/>
        </p:nvCxnSpPr>
        <p:spPr bwMode="auto">
          <a:xfrm>
            <a:off x="21738172" y="21110388"/>
            <a:ext cx="0" cy="1639188"/>
          </a:xfrm>
          <a:prstGeom prst="straightConnector1">
            <a:avLst/>
          </a:prstGeom>
          <a:solidFill>
            <a:schemeClr val="bg1"/>
          </a:solidFill>
          <a:ln w="101600" cap="flat" cmpd="sng" algn="ctr">
            <a:solidFill>
              <a:schemeClr val="tx1"/>
            </a:solidFill>
            <a:prstDash val="solid"/>
            <a:round/>
            <a:headEnd type="none" w="med" len="med"/>
            <a:tailEnd type="triangle"/>
          </a:ln>
          <a:effectLst/>
        </p:spPr>
      </p:cxnSp>
      <p:cxnSp>
        <p:nvCxnSpPr>
          <p:cNvPr id="35" name="Straight Arrow Connector 34"/>
          <p:cNvCxnSpPr>
            <a:stCxn id="29" idx="2"/>
            <a:endCxn id="30" idx="0"/>
          </p:cNvCxnSpPr>
          <p:nvPr/>
        </p:nvCxnSpPr>
        <p:spPr bwMode="auto">
          <a:xfrm>
            <a:off x="21738172" y="23606297"/>
            <a:ext cx="0" cy="1698086"/>
          </a:xfrm>
          <a:prstGeom prst="straightConnector1">
            <a:avLst/>
          </a:prstGeom>
          <a:solidFill>
            <a:schemeClr val="bg1"/>
          </a:solidFill>
          <a:ln w="101600" cap="flat" cmpd="sng" algn="ctr">
            <a:solidFill>
              <a:schemeClr val="tx1"/>
            </a:solidFill>
            <a:prstDash val="solid"/>
            <a:round/>
            <a:headEnd type="none" w="med" len="med"/>
            <a:tailEnd type="triangle"/>
          </a:ln>
          <a:effectLst/>
        </p:spPr>
      </p:cxnSp>
      <p:cxnSp>
        <p:nvCxnSpPr>
          <p:cNvPr id="38" name="Straight Arrow Connector 37"/>
          <p:cNvCxnSpPr>
            <a:stCxn id="30" idx="2"/>
            <a:endCxn id="33" idx="0"/>
          </p:cNvCxnSpPr>
          <p:nvPr/>
        </p:nvCxnSpPr>
        <p:spPr bwMode="auto">
          <a:xfrm>
            <a:off x="21738172" y="26161104"/>
            <a:ext cx="0" cy="1766188"/>
          </a:xfrm>
          <a:prstGeom prst="straightConnector1">
            <a:avLst/>
          </a:prstGeom>
          <a:solidFill>
            <a:schemeClr val="bg1"/>
          </a:solidFill>
          <a:ln w="101600" cap="flat" cmpd="sng" algn="ctr">
            <a:solidFill>
              <a:schemeClr val="tx1"/>
            </a:solidFill>
            <a:prstDash val="solid"/>
            <a:round/>
            <a:headEnd type="none" w="med" len="med"/>
            <a:tailEnd type="triangle"/>
          </a:ln>
          <a:effectLst/>
        </p:spPr>
      </p:cxnSp>
      <p:cxnSp>
        <p:nvCxnSpPr>
          <p:cNvPr id="42" name="Straight Arrow Connector 41"/>
          <p:cNvCxnSpPr>
            <a:stCxn id="33" idx="2"/>
            <a:endCxn id="34" idx="0"/>
          </p:cNvCxnSpPr>
          <p:nvPr/>
        </p:nvCxnSpPr>
        <p:spPr bwMode="auto">
          <a:xfrm>
            <a:off x="21738172" y="28784013"/>
            <a:ext cx="0" cy="1969388"/>
          </a:xfrm>
          <a:prstGeom prst="straightConnector1">
            <a:avLst/>
          </a:prstGeom>
          <a:solidFill>
            <a:schemeClr val="bg1"/>
          </a:solidFill>
          <a:ln w="101600" cap="flat" cmpd="sng" algn="ctr">
            <a:solidFill>
              <a:schemeClr val="tx1"/>
            </a:solidFill>
            <a:prstDash val="solid"/>
            <a:round/>
            <a:headEnd type="none" w="med" len="med"/>
            <a:tailEnd type="triangle"/>
          </a:ln>
          <a:effectLst/>
        </p:spPr>
      </p:cxnSp>
      <p:pic>
        <p:nvPicPr>
          <p:cNvPr id="55" name="Picture 54"/>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8000" contrast="15000"/>
                    </a14:imgEffect>
                    <a14:imgEffect>
                      <a14:sharpenSoften amount="28000"/>
                    </a14:imgEffect>
                  </a14:imgLayer>
                </a14:imgProps>
              </a:ext>
              <a:ext uri="{28A0092B-C50C-407E-A947-70E740481C1C}">
                <a14:useLocalDpi xmlns:a14="http://schemas.microsoft.com/office/drawing/2010/main" val="0"/>
              </a:ext>
            </a:extLst>
          </a:blip>
          <a:stretch>
            <a:fillRect/>
          </a:stretch>
        </p:blipFill>
        <p:spPr>
          <a:xfrm>
            <a:off x="25840585" y="24785824"/>
            <a:ext cx="2576848" cy="1868886"/>
          </a:xfrm>
          <a:prstGeom prst="rect">
            <a:avLst/>
          </a:prstGeom>
          <a:solidFill>
            <a:srgbClr val="FFFFFF">
              <a:shade val="85000"/>
            </a:srgbClr>
          </a:solidFill>
          <a:ln w="88900" cap="sq">
            <a:solidFill>
              <a:srgbClr val="333399"/>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5" name="Rectangle: Rounded Corners 154"/>
          <p:cNvSpPr/>
          <p:nvPr/>
        </p:nvSpPr>
        <p:spPr bwMode="auto">
          <a:xfrm>
            <a:off x="16354863" y="8686530"/>
            <a:ext cx="4502707" cy="839096"/>
          </a:xfrm>
          <a:prstGeom prst="roundRect">
            <a:avLst>
              <a:gd name="adj" fmla="val 16928"/>
            </a:avLst>
          </a:prstGeom>
          <a:solidFill>
            <a:srgbClr val="33339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4389755" rtl="0" eaLnBrk="1" fontAlgn="base" latinLnBrk="0" hangingPunct="1">
              <a:lnSpc>
                <a:spcPct val="100000"/>
              </a:lnSpc>
              <a:spcBef>
                <a:spcPct val="0"/>
              </a:spcBef>
              <a:spcAft>
                <a:spcPct val="0"/>
              </a:spcAft>
              <a:buClrTx/>
              <a:buSzTx/>
              <a:buFontTx/>
              <a:buNone/>
            </a:pPr>
            <a:r>
              <a:rPr kumimoji="0" lang="en-IN" sz="3200" b="0" i="0" u="none" strike="noStrike" cap="none" normalizeH="0" baseline="0" dirty="0">
                <a:ln>
                  <a:noFill/>
                </a:ln>
                <a:solidFill>
                  <a:schemeClr val="bg1"/>
                </a:solidFill>
                <a:effectLst/>
                <a:latin typeface="Arial" panose="020B0604020202020204" pitchFamily="34" charset="0"/>
              </a:rPr>
              <a:t>INPUT VIDEO FEED</a:t>
            </a:r>
            <a:endParaRPr kumimoji="0" lang="en-IN" sz="3200" b="0" i="0" u="none" strike="noStrike" cap="none" normalizeH="0" baseline="0" dirty="0">
              <a:ln>
                <a:noFill/>
              </a:ln>
              <a:solidFill>
                <a:schemeClr val="bg1"/>
              </a:solidFill>
              <a:effectLst/>
              <a:latin typeface="Arial" panose="020B0604020202020204" pitchFamily="34" charset="0"/>
            </a:endParaRPr>
          </a:p>
        </p:txBody>
      </p:sp>
      <p:sp>
        <p:nvSpPr>
          <p:cNvPr id="156" name="Rectangle: Rounded Corners 155"/>
          <p:cNvSpPr/>
          <p:nvPr/>
        </p:nvSpPr>
        <p:spPr bwMode="auto">
          <a:xfrm>
            <a:off x="15708630" y="11633200"/>
            <a:ext cx="5774055" cy="939800"/>
          </a:xfrm>
          <a:prstGeom prst="roundRect">
            <a:avLst>
              <a:gd name="adj" fmla="val 16928"/>
            </a:avLst>
          </a:prstGeom>
          <a:solidFill>
            <a:srgbClr val="33339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4389755" rtl="0" eaLnBrk="1" fontAlgn="base" latinLnBrk="0" hangingPunct="1">
              <a:lnSpc>
                <a:spcPct val="100000"/>
              </a:lnSpc>
              <a:spcBef>
                <a:spcPct val="0"/>
              </a:spcBef>
              <a:spcAft>
                <a:spcPct val="0"/>
              </a:spcAft>
              <a:buClrTx/>
              <a:buSzTx/>
              <a:buFontTx/>
              <a:buNone/>
            </a:pPr>
            <a:r>
              <a:rPr lang="en-IN" sz="3200" dirty="0">
                <a:solidFill>
                  <a:schemeClr val="bg1"/>
                </a:solidFill>
              </a:rPr>
              <a:t>SURVELLIANCE MODULE</a:t>
            </a:r>
            <a:endParaRPr lang="en-IN" sz="3200" dirty="0">
              <a:solidFill>
                <a:schemeClr val="bg1"/>
              </a:solidFill>
            </a:endParaRPr>
          </a:p>
        </p:txBody>
      </p:sp>
      <p:sp>
        <p:nvSpPr>
          <p:cNvPr id="157" name="Rectangle: Rounded Corners 156"/>
          <p:cNvSpPr/>
          <p:nvPr/>
        </p:nvSpPr>
        <p:spPr bwMode="auto">
          <a:xfrm>
            <a:off x="15850235" y="14742795"/>
            <a:ext cx="5631815" cy="657860"/>
          </a:xfrm>
          <a:prstGeom prst="roundRect">
            <a:avLst>
              <a:gd name="adj" fmla="val 16928"/>
            </a:avLst>
          </a:prstGeom>
          <a:solidFill>
            <a:srgbClr val="33339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4389755" rtl="0" eaLnBrk="1" fontAlgn="base" latinLnBrk="0" hangingPunct="1">
              <a:lnSpc>
                <a:spcPct val="100000"/>
              </a:lnSpc>
              <a:spcBef>
                <a:spcPct val="0"/>
              </a:spcBef>
              <a:spcAft>
                <a:spcPct val="0"/>
              </a:spcAft>
              <a:buClrTx/>
              <a:buSzTx/>
              <a:buFontTx/>
              <a:buNone/>
            </a:pPr>
            <a:r>
              <a:rPr lang="en-IN" sz="3200" dirty="0">
                <a:solidFill>
                  <a:schemeClr val="bg1"/>
                </a:solidFill>
              </a:rPr>
              <a:t>THREAT CLASSIFICATION</a:t>
            </a:r>
            <a:endParaRPr kumimoji="0" lang="en-IN" sz="3200" b="0" i="0" u="none" strike="noStrike" cap="none" normalizeH="0" baseline="0" dirty="0">
              <a:ln>
                <a:noFill/>
              </a:ln>
              <a:solidFill>
                <a:schemeClr val="bg1"/>
              </a:solidFill>
              <a:effectLst/>
              <a:latin typeface="Arial" panose="020B0604020202020204" pitchFamily="34" charset="0"/>
            </a:endParaRPr>
          </a:p>
        </p:txBody>
      </p:sp>
      <p:sp>
        <p:nvSpPr>
          <p:cNvPr id="191" name="Rectangle 190"/>
          <p:cNvSpPr/>
          <p:nvPr/>
        </p:nvSpPr>
        <p:spPr>
          <a:xfrm>
            <a:off x="24580405" y="18206085"/>
            <a:ext cx="1724025" cy="460375"/>
          </a:xfrm>
          <a:prstGeom prst="rect">
            <a:avLst/>
          </a:prstGeom>
          <a:noFill/>
        </p:spPr>
        <p:txBody>
          <a:bodyPr wrap="none" lIns="91440" tIns="45720" rIns="91440" bIns="45720">
            <a:spAutoFit/>
          </a:bodyPr>
          <a:lstStyle/>
          <a:p>
            <a:pPr algn="ctr"/>
            <a:r>
              <a:rPr lang="en-IN" altLang="en-US" sz="2400" dirty="0">
                <a:ln w="0"/>
                <a:effectLst>
                  <a:outerShdw blurRad="38100" dist="19050" dir="2700000" algn="tl" rotWithShape="0">
                    <a:schemeClr val="dk1">
                      <a:alpha val="40000"/>
                    </a:schemeClr>
                  </a:outerShdw>
                </a:effectLst>
                <a:sym typeface="+mn-ea"/>
              </a:rPr>
              <a:t>Threat Lv 3</a:t>
            </a:r>
            <a:endParaRPr lang="en-US" sz="2400" b="0" cap="none" spc="0" dirty="0">
              <a:ln w="0"/>
              <a:effectLst>
                <a:outerShdw blurRad="38100" dist="19050" dir="2700000" algn="tl" rotWithShape="0">
                  <a:schemeClr val="dk1">
                    <a:alpha val="40000"/>
                  </a:schemeClr>
                </a:outerShdw>
              </a:effectLst>
            </a:endParaRPr>
          </a:p>
        </p:txBody>
      </p:sp>
      <p:cxnSp>
        <p:nvCxnSpPr>
          <p:cNvPr id="195" name="Straight Arrow Connector 194"/>
          <p:cNvCxnSpPr>
            <a:stCxn id="155" idx="2"/>
            <a:endCxn id="156" idx="0"/>
          </p:cNvCxnSpPr>
          <p:nvPr/>
        </p:nvCxnSpPr>
        <p:spPr bwMode="auto">
          <a:xfrm flipH="1">
            <a:off x="18596057" y="9525626"/>
            <a:ext cx="10795" cy="2107565"/>
          </a:xfrm>
          <a:prstGeom prst="straightConnector1">
            <a:avLst/>
          </a:prstGeom>
          <a:solidFill>
            <a:schemeClr val="bg1"/>
          </a:solidFill>
          <a:ln w="101600" cap="flat" cmpd="sng" algn="ctr">
            <a:solidFill>
              <a:schemeClr val="tx1"/>
            </a:solidFill>
            <a:prstDash val="solid"/>
            <a:round/>
            <a:headEnd type="none" w="med" len="med"/>
            <a:tailEnd type="triangle"/>
          </a:ln>
          <a:effectLst/>
        </p:spPr>
      </p:cxnSp>
      <p:cxnSp>
        <p:nvCxnSpPr>
          <p:cNvPr id="198" name="Straight Arrow Connector 197"/>
          <p:cNvCxnSpPr>
            <a:stCxn id="156" idx="2"/>
            <a:endCxn id="157" idx="0"/>
          </p:cNvCxnSpPr>
          <p:nvPr/>
        </p:nvCxnSpPr>
        <p:spPr bwMode="auto">
          <a:xfrm>
            <a:off x="18596058" y="12573185"/>
            <a:ext cx="70485" cy="2169795"/>
          </a:xfrm>
          <a:prstGeom prst="straightConnector1">
            <a:avLst/>
          </a:prstGeom>
          <a:solidFill>
            <a:schemeClr val="bg1"/>
          </a:solidFill>
          <a:ln w="101600" cap="flat" cmpd="sng" algn="ctr">
            <a:solidFill>
              <a:schemeClr val="tx1"/>
            </a:solidFill>
            <a:prstDash val="solid"/>
            <a:round/>
            <a:headEnd type="none" w="med" len="med"/>
            <a:tailEnd type="triangle"/>
          </a:ln>
          <a:effectLst/>
        </p:spPr>
      </p:cxnSp>
      <p:pic>
        <p:nvPicPr>
          <p:cNvPr id="212" name="Picture 211"/>
          <p:cNvPicPr>
            <a:picLocks noChangeAspect="1"/>
          </p:cNvPicPr>
          <p:nvPr/>
        </p:nvPicPr>
        <p:blipFill>
          <a:blip r:embed="rId6">
            <a:extLst>
              <a:ext uri="{28A0092B-C50C-407E-A947-70E740481C1C}">
                <a14:useLocalDpi xmlns:a14="http://schemas.microsoft.com/office/drawing/2010/main" val="0"/>
              </a:ext>
            </a:extLst>
          </a:blip>
          <a:srcRect b="50823"/>
          <a:stretch>
            <a:fillRect/>
          </a:stretch>
        </p:blipFill>
        <p:spPr>
          <a:xfrm>
            <a:off x="16169005" y="17055465"/>
            <a:ext cx="11055350" cy="892175"/>
          </a:xfrm>
          <a:prstGeom prst="rect">
            <a:avLst/>
          </a:prstGeom>
        </p:spPr>
      </p:pic>
      <p:sp>
        <p:nvSpPr>
          <p:cNvPr id="221" name="Rectangle 220"/>
          <p:cNvSpPr/>
          <p:nvPr/>
        </p:nvSpPr>
        <p:spPr>
          <a:xfrm>
            <a:off x="21112394" y="12231588"/>
            <a:ext cx="3848047" cy="1200329"/>
          </a:xfrm>
          <a:prstGeom prst="rect">
            <a:avLst/>
          </a:prstGeom>
          <a:noFill/>
        </p:spPr>
        <p:txBody>
          <a:bodyPr wrap="squar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rPr>
              <a:t>Each feature map is </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a:ln w="0"/>
                <a:effectLst>
                  <a:outerShdw blurRad="38100" dist="19050" dir="2700000" algn="tl" rotWithShape="0">
                    <a:schemeClr val="dk1">
                      <a:alpha val="40000"/>
                    </a:schemeClr>
                  </a:outerShdw>
                </a:effectLst>
              </a:rPr>
              <a:t>divided into cells with anchor boxes.</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61" name="Oval 260"/>
          <p:cNvSpPr/>
          <p:nvPr/>
        </p:nvSpPr>
        <p:spPr bwMode="auto">
          <a:xfrm>
            <a:off x="25992985" y="19788001"/>
            <a:ext cx="2096009" cy="2020406"/>
          </a:xfrm>
          <a:prstGeom prst="ellipse">
            <a:avLst/>
          </a:prstGeom>
          <a:solidFill>
            <a:srgbClr val="FFC000"/>
          </a:solidFill>
          <a:ln w="76200" cap="flat" cmpd="sng" algn="ctr">
            <a:solidFill>
              <a:srgbClr val="333399"/>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4389755" rtl="0" eaLnBrk="1" fontAlgn="base" latinLnBrk="0" hangingPunct="1">
              <a:lnSpc>
                <a:spcPct val="100000"/>
              </a:lnSpc>
              <a:spcBef>
                <a:spcPct val="0"/>
              </a:spcBef>
              <a:spcAft>
                <a:spcPct val="0"/>
              </a:spcAft>
              <a:buClrTx/>
              <a:buSzTx/>
              <a:buFontTx/>
              <a:buNone/>
            </a:pPr>
            <a:endParaRPr kumimoji="0" lang="en-IN" sz="8600" b="0" i="0" u="none" strike="noStrike" cap="none" normalizeH="0" baseline="0">
              <a:ln>
                <a:noFill/>
              </a:ln>
              <a:solidFill>
                <a:schemeClr val="tx1"/>
              </a:solidFill>
              <a:effectLst/>
              <a:latin typeface="Arial" panose="020B0604020202020204" pitchFamily="34" charset="0"/>
            </a:endParaRPr>
          </a:p>
        </p:txBody>
      </p:sp>
      <p:sp>
        <p:nvSpPr>
          <p:cNvPr id="263" name="Oval 262"/>
          <p:cNvSpPr/>
          <p:nvPr/>
        </p:nvSpPr>
        <p:spPr bwMode="auto">
          <a:xfrm>
            <a:off x="26062835" y="22201001"/>
            <a:ext cx="2096009" cy="2020406"/>
          </a:xfrm>
          <a:prstGeom prst="ellipse">
            <a:avLst/>
          </a:prstGeom>
          <a:solidFill>
            <a:srgbClr val="FFC000"/>
          </a:solidFill>
          <a:ln w="76200" cap="flat" cmpd="sng" algn="ctr">
            <a:solidFill>
              <a:srgbClr val="333399"/>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4389755" rtl="0" eaLnBrk="1" fontAlgn="base" latinLnBrk="0" hangingPunct="1">
              <a:lnSpc>
                <a:spcPct val="100000"/>
              </a:lnSpc>
              <a:spcBef>
                <a:spcPct val="0"/>
              </a:spcBef>
              <a:spcAft>
                <a:spcPct val="0"/>
              </a:spcAft>
              <a:buClrTx/>
              <a:buSzTx/>
              <a:buFontTx/>
              <a:buNone/>
            </a:pPr>
            <a:endParaRPr kumimoji="0" lang="en-IN" sz="8600" b="0" i="0" u="none" strike="noStrike" cap="none" normalizeH="0" baseline="0">
              <a:ln>
                <a:noFill/>
              </a:ln>
              <a:solidFill>
                <a:schemeClr val="tx1"/>
              </a:solidFill>
              <a:effectLst/>
              <a:latin typeface="Arial" panose="020B0604020202020204" pitchFamily="34" charset="0"/>
            </a:endParaRPr>
          </a:p>
        </p:txBody>
      </p:sp>
      <p:sp>
        <p:nvSpPr>
          <p:cNvPr id="264" name="Oval 263"/>
          <p:cNvSpPr/>
          <p:nvPr/>
        </p:nvSpPr>
        <p:spPr bwMode="auto">
          <a:xfrm>
            <a:off x="26094585" y="27281001"/>
            <a:ext cx="2096009" cy="2020406"/>
          </a:xfrm>
          <a:prstGeom prst="ellipse">
            <a:avLst/>
          </a:prstGeom>
          <a:solidFill>
            <a:srgbClr val="FFC000"/>
          </a:solidFill>
          <a:ln w="76200" cap="flat" cmpd="sng" algn="ctr">
            <a:solidFill>
              <a:srgbClr val="333399"/>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4389755" rtl="0" eaLnBrk="1" fontAlgn="base" latinLnBrk="0" hangingPunct="1">
              <a:lnSpc>
                <a:spcPct val="100000"/>
              </a:lnSpc>
              <a:spcBef>
                <a:spcPct val="0"/>
              </a:spcBef>
              <a:spcAft>
                <a:spcPct val="0"/>
              </a:spcAft>
              <a:buClrTx/>
              <a:buSzTx/>
              <a:buFontTx/>
              <a:buNone/>
            </a:pPr>
            <a:endParaRPr kumimoji="0" lang="en-IN" sz="8600" b="0" i="0" u="none" strike="noStrike" cap="none" normalizeH="0" baseline="0">
              <a:ln>
                <a:noFill/>
              </a:ln>
              <a:solidFill>
                <a:schemeClr val="tx1"/>
              </a:solidFill>
              <a:effectLst/>
              <a:latin typeface="Arial" panose="020B0604020202020204" pitchFamily="34" charset="0"/>
            </a:endParaRPr>
          </a:p>
        </p:txBody>
      </p:sp>
      <p:cxnSp>
        <p:nvCxnSpPr>
          <p:cNvPr id="288" name="Straight Arrow Connector 287"/>
          <p:cNvCxnSpPr>
            <a:stCxn id="157" idx="2"/>
            <a:endCxn id="212" idx="0"/>
          </p:cNvCxnSpPr>
          <p:nvPr/>
        </p:nvCxnSpPr>
        <p:spPr bwMode="auto">
          <a:xfrm>
            <a:off x="18666737" y="15400854"/>
            <a:ext cx="3030220" cy="1654810"/>
          </a:xfrm>
          <a:prstGeom prst="straightConnector1">
            <a:avLst/>
          </a:prstGeom>
          <a:solidFill>
            <a:schemeClr val="bg1"/>
          </a:solidFill>
          <a:ln w="101600" cap="flat" cmpd="sng" algn="ctr">
            <a:solidFill>
              <a:schemeClr val="tx1"/>
            </a:solidFill>
            <a:prstDash val="solid"/>
            <a:round/>
            <a:headEnd type="none" w="med" len="med"/>
            <a:tailEnd type="triangle"/>
          </a:ln>
          <a:effectLst/>
        </p:spPr>
      </p:cxnSp>
      <p:sp>
        <p:nvSpPr>
          <p:cNvPr id="304" name="Rectangle 303"/>
          <p:cNvSpPr/>
          <p:nvPr/>
        </p:nvSpPr>
        <p:spPr>
          <a:xfrm>
            <a:off x="24871595" y="12206189"/>
            <a:ext cx="4440006" cy="1200329"/>
          </a:xfrm>
          <a:prstGeom prst="rect">
            <a:avLst/>
          </a:prstGeom>
          <a:noFill/>
        </p:spPr>
        <p:txBody>
          <a:bodyPr wrap="square" lIns="91440" tIns="45720" rIns="91440" bIns="45720">
            <a:spAutoFit/>
          </a:bodyPr>
          <a:lstStyle/>
          <a:p>
            <a:r>
              <a:rPr lang="en-US" sz="2400" dirty="0">
                <a:ln w="0"/>
                <a:effectLst>
                  <a:outerShdw blurRad="38100" dist="19050" dir="2700000" algn="tl" rotWithShape="0">
                    <a:schemeClr val="dk1">
                      <a:alpha val="40000"/>
                    </a:schemeClr>
                  </a:outerShdw>
                </a:effectLst>
              </a:rPr>
              <a:t>Each anchor box predicts offsets, additional fields, and class probabilities.</a:t>
            </a:r>
            <a:endParaRPr lang="en-US" sz="2400" b="0" cap="none" spc="0" dirty="0">
              <a:ln w="0"/>
              <a:solidFill>
                <a:schemeClr val="tx1"/>
              </a:solidFill>
              <a:effectLst>
                <a:outerShdw blurRad="38100" dist="19050" dir="2700000" algn="tl" rotWithShape="0">
                  <a:schemeClr val="dk1">
                    <a:alpha val="40000"/>
                  </a:schemeClr>
                </a:outerShdw>
              </a:effectLst>
            </a:endParaRPr>
          </a:p>
        </p:txBody>
      </p:sp>
      <p:grpSp>
        <p:nvGrpSpPr>
          <p:cNvPr id="9" name="Group 8"/>
          <p:cNvGrpSpPr/>
          <p:nvPr/>
        </p:nvGrpSpPr>
        <p:grpSpPr>
          <a:xfrm>
            <a:off x="265899" y="19544370"/>
            <a:ext cx="14710568" cy="10299872"/>
            <a:chOff x="265899" y="19493570"/>
            <a:chExt cx="14710568" cy="10299872"/>
          </a:xfrm>
        </p:grpSpPr>
        <p:sp>
          <p:nvSpPr>
            <p:cNvPr id="44" name="Text Box 388"/>
            <p:cNvSpPr txBox="1">
              <a:spLocks noChangeArrowheads="1"/>
            </p:cNvSpPr>
            <p:nvPr/>
          </p:nvSpPr>
          <p:spPr bwMode="auto">
            <a:xfrm>
              <a:off x="276784" y="19493570"/>
              <a:ext cx="14699683" cy="646137"/>
            </a:xfrm>
            <a:prstGeom prst="rect">
              <a:avLst/>
            </a:prstGeom>
            <a:solidFill>
              <a:schemeClr val="accent2"/>
            </a:solidFill>
            <a:ln w="9525">
              <a:noFill/>
              <a:miter lim="800000"/>
            </a:ln>
          </p:spPr>
          <p:txBody>
            <a:bodyPr wrap="square" lIns="91267" tIns="45624" rIns="91267" bIns="45624">
              <a:spAutoFit/>
            </a:bodyPr>
            <a:lstStyle/>
            <a:p>
              <a:pPr algn="ctr" eaLnBrk="0" hangingPunct="0">
                <a:spcBef>
                  <a:spcPct val="50000"/>
                </a:spcBef>
              </a:pPr>
              <a:r>
                <a:rPr lang="en-US" sz="3600" b="1" dirty="0">
                  <a:solidFill>
                    <a:srgbClr val="F8F8F8"/>
                  </a:solidFill>
                </a:rPr>
                <a:t>Functional Workflow</a:t>
              </a:r>
              <a:endParaRPr lang="en-US" sz="3600" b="1" dirty="0">
                <a:solidFill>
                  <a:srgbClr val="F8F8F8"/>
                </a:solidFill>
              </a:endParaRPr>
            </a:p>
          </p:txBody>
        </p:sp>
        <p:sp>
          <p:nvSpPr>
            <p:cNvPr id="53" name="Text Box 7"/>
            <p:cNvSpPr txBox="1">
              <a:spLocks noChangeArrowheads="1"/>
            </p:cNvSpPr>
            <p:nvPr/>
          </p:nvSpPr>
          <p:spPr bwMode="auto">
            <a:xfrm>
              <a:off x="265899" y="29147305"/>
              <a:ext cx="14706547" cy="646137"/>
            </a:xfrm>
            <a:prstGeom prst="rect">
              <a:avLst/>
            </a:prstGeom>
            <a:solidFill>
              <a:schemeClr val="accent2"/>
            </a:solidFill>
            <a:ln w="9525">
              <a:noFill/>
              <a:miter lim="800000"/>
            </a:ln>
          </p:spPr>
          <p:txBody>
            <a:bodyPr wrap="square" lIns="91267" tIns="45624" rIns="91267" bIns="45624">
              <a:spAutoFit/>
            </a:bodyPr>
            <a:lstStyle/>
            <a:p>
              <a:pPr algn="ctr" eaLnBrk="0" hangingPunct="0">
                <a:spcBef>
                  <a:spcPct val="50000"/>
                </a:spcBef>
              </a:pPr>
              <a:r>
                <a:rPr lang="en-US" sz="3600" b="1" dirty="0">
                  <a:solidFill>
                    <a:srgbClr val="F8F8F8"/>
                  </a:solidFill>
                </a:rPr>
                <a:t> Interaction Model</a:t>
              </a:r>
              <a:endParaRPr lang="en-US" sz="3600" b="1" dirty="0">
                <a:solidFill>
                  <a:srgbClr val="F8F8F8"/>
                </a:solidFill>
              </a:endParaRPr>
            </a:p>
          </p:txBody>
        </p:sp>
      </p:grpSp>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667786" y="27618279"/>
            <a:ext cx="947288" cy="1341991"/>
          </a:xfrm>
          <a:prstGeom prst="rect">
            <a:avLst/>
          </a:prstGeom>
        </p:spPr>
      </p:pic>
      <p:sp>
        <p:nvSpPr>
          <p:cNvPr id="6" name="Flowchart: Terminator 5"/>
          <p:cNvSpPr/>
          <p:nvPr/>
        </p:nvSpPr>
        <p:spPr>
          <a:xfrm>
            <a:off x="938530" y="21111210"/>
            <a:ext cx="2447925" cy="675640"/>
          </a:xfrm>
          <a:prstGeom prst="flowChartTerminator">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p>
            <a:pPr algn="ctr"/>
            <a:endParaRPr lang="en-US" dirty="0">
              <a:latin typeface="Times New Roman" panose="02020603050405020304"/>
              <a:cs typeface="Times New Roman" panose="02020603050405020304"/>
            </a:endParaRPr>
          </a:p>
        </p:txBody>
      </p:sp>
      <p:sp>
        <p:nvSpPr>
          <p:cNvPr id="12" name="object 3"/>
          <p:cNvSpPr txBox="1"/>
          <p:nvPr/>
        </p:nvSpPr>
        <p:spPr>
          <a:xfrm>
            <a:off x="1090930" y="21339810"/>
            <a:ext cx="2149475" cy="258445"/>
          </a:xfrm>
          <a:prstGeom prst="rect">
            <a:avLst/>
          </a:prstGeom>
        </p:spPr>
        <p:txBody>
          <a:bodyPr vert="horz" wrap="square" lIns="0" tIns="12700" rIns="0" bIns="0" rtlCol="0" anchor="t">
            <a:spAutoFit/>
          </a:bodyPr>
          <a:p>
            <a:pPr marL="12700" algn="just">
              <a:lnSpc>
                <a:spcPct val="100000"/>
              </a:lnSpc>
              <a:spcBef>
                <a:spcPts val="100"/>
              </a:spcBef>
            </a:pPr>
            <a:r>
              <a:rPr lang="en-IN" sz="1600" b="1" dirty="0">
                <a:latin typeface="Times New Roman" panose="02020603050405020304"/>
                <a:cs typeface="Trebuchet MS" panose="020B0603020202020204"/>
              </a:rPr>
              <a:t>User turns on the IDS</a:t>
            </a:r>
            <a:endParaRPr lang="en-IN" sz="1600" b="1" dirty="0">
              <a:latin typeface="Times New Roman" panose="02020603050405020304"/>
              <a:cs typeface="Trebuchet MS" panose="020B0603020202020204"/>
            </a:endParaRPr>
          </a:p>
        </p:txBody>
      </p:sp>
      <p:sp>
        <p:nvSpPr>
          <p:cNvPr id="13" name="Rounded Rectangle 12"/>
          <p:cNvSpPr/>
          <p:nvPr/>
        </p:nvSpPr>
        <p:spPr>
          <a:xfrm>
            <a:off x="630555" y="22381845"/>
            <a:ext cx="3071495" cy="1501140"/>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p>
            <a:pPr algn="ctr"/>
            <a:endParaRPr lang="en-US" dirty="0">
              <a:latin typeface="Times New Roman" panose="02020603050405020304"/>
              <a:cs typeface="Times New Roman" panose="02020603050405020304"/>
            </a:endParaRPr>
          </a:p>
        </p:txBody>
      </p:sp>
      <p:sp>
        <p:nvSpPr>
          <p:cNvPr id="17" name="object 3"/>
          <p:cNvSpPr txBox="1"/>
          <p:nvPr/>
        </p:nvSpPr>
        <p:spPr>
          <a:xfrm>
            <a:off x="786130" y="22504400"/>
            <a:ext cx="2826385" cy="1243330"/>
          </a:xfrm>
          <a:prstGeom prst="rect">
            <a:avLst/>
          </a:prstGeom>
        </p:spPr>
        <p:txBody>
          <a:bodyPr vert="horz" wrap="square" lIns="0" tIns="12700" rIns="0" bIns="0" rtlCol="0" anchor="t">
            <a:spAutoFit/>
          </a:bodyPr>
          <a:p>
            <a:pPr marL="12700" algn="ctr">
              <a:lnSpc>
                <a:spcPct val="100000"/>
              </a:lnSpc>
              <a:spcBef>
                <a:spcPts val="100"/>
              </a:spcBef>
            </a:pPr>
            <a:r>
              <a:rPr lang="en-IN" sz="1600" b="1" dirty="0">
                <a:latin typeface="Times New Roman" panose="02020603050405020304"/>
                <a:cs typeface="Trebuchet MS" panose="020B0603020202020204"/>
              </a:rPr>
              <a:t>Honeypots , Notification systems , Detection sensors , Network Sniffers , and the web app portals are configured and turned on.</a:t>
            </a:r>
            <a:endParaRPr lang="en-IN" sz="1600" b="1" dirty="0">
              <a:latin typeface="Times New Roman" panose="02020603050405020304"/>
              <a:cs typeface="Trebuchet MS" panose="020B0603020202020204"/>
            </a:endParaRPr>
          </a:p>
        </p:txBody>
      </p:sp>
      <p:sp>
        <p:nvSpPr>
          <p:cNvPr id="20" name="Diamond 19"/>
          <p:cNvSpPr/>
          <p:nvPr/>
        </p:nvSpPr>
        <p:spPr>
          <a:xfrm>
            <a:off x="4596130" y="22297390"/>
            <a:ext cx="1800225" cy="1670050"/>
          </a:xfrm>
          <a:prstGeom prst="diamond">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p>
            <a:pPr algn="ctr"/>
            <a:endParaRPr lang="en-US" dirty="0">
              <a:latin typeface="Times New Roman" panose="02020603050405020304"/>
              <a:cs typeface="Times New Roman" panose="02020603050405020304"/>
            </a:endParaRPr>
          </a:p>
        </p:txBody>
      </p:sp>
      <p:sp>
        <p:nvSpPr>
          <p:cNvPr id="21" name="object 3"/>
          <p:cNvSpPr txBox="1"/>
          <p:nvPr/>
        </p:nvSpPr>
        <p:spPr>
          <a:xfrm>
            <a:off x="5053330" y="22906990"/>
            <a:ext cx="996950" cy="517525"/>
          </a:xfrm>
          <a:prstGeom prst="rect">
            <a:avLst/>
          </a:prstGeom>
        </p:spPr>
        <p:txBody>
          <a:bodyPr vert="horz" wrap="square" lIns="0" tIns="12700" rIns="0" bIns="0" rtlCol="0" anchor="t">
            <a:spAutoFit/>
          </a:bodyPr>
          <a:p>
            <a:pPr marL="12700" algn="just">
              <a:spcBef>
                <a:spcPts val="100"/>
              </a:spcBef>
            </a:pPr>
            <a:r>
              <a:rPr lang="en-IN" sz="1600" b="1" dirty="0">
                <a:latin typeface="Times New Roman" panose="02020603050405020304"/>
                <a:cs typeface="Trebuchet MS" panose="020B0603020202020204"/>
              </a:rPr>
              <a:t>Intrusion </a:t>
            </a:r>
            <a:endParaRPr lang="en-IN" sz="1600" b="1" dirty="0">
              <a:latin typeface="Times New Roman" panose="02020603050405020304"/>
              <a:cs typeface="Trebuchet MS" panose="020B0603020202020204"/>
            </a:endParaRPr>
          </a:p>
          <a:p>
            <a:pPr marL="12700" algn="just">
              <a:lnSpc>
                <a:spcPct val="100000"/>
              </a:lnSpc>
              <a:spcBef>
                <a:spcPts val="100"/>
              </a:spcBef>
            </a:pPr>
            <a:r>
              <a:rPr lang="en-IN" sz="1600" b="1" dirty="0">
                <a:latin typeface="Times New Roman" panose="02020603050405020304"/>
                <a:cs typeface="Trebuchet MS" panose="020B0603020202020204"/>
              </a:rPr>
              <a:t>Detected</a:t>
            </a:r>
            <a:endParaRPr lang="en-IN" sz="1600" b="1" dirty="0">
              <a:latin typeface="Times New Roman" panose="02020603050405020304"/>
              <a:cs typeface="Trebuchet MS" panose="020B0603020202020204"/>
            </a:endParaRPr>
          </a:p>
        </p:txBody>
      </p:sp>
      <p:sp>
        <p:nvSpPr>
          <p:cNvPr id="24" name="Parallelogram 23"/>
          <p:cNvSpPr/>
          <p:nvPr/>
        </p:nvSpPr>
        <p:spPr>
          <a:xfrm>
            <a:off x="4706620" y="24820245"/>
            <a:ext cx="1580515" cy="1195070"/>
          </a:xfrm>
          <a:prstGeom prst="parallelogram">
            <a:avLst/>
          </a:prstGeom>
        </p:spPr>
        <p:style>
          <a:lnRef idx="1">
            <a:schemeClr val="accent3"/>
          </a:lnRef>
          <a:fillRef idx="2">
            <a:schemeClr val="accent3"/>
          </a:fillRef>
          <a:effectRef idx="1">
            <a:schemeClr val="accent3"/>
          </a:effectRef>
          <a:fontRef idx="minor">
            <a:schemeClr val="dk1"/>
          </a:fontRef>
        </p:style>
        <p:txBody>
          <a:bodyPr lIns="91440" tIns="45720" rIns="91440" bIns="45720" rtlCol="0" anchor="ctr"/>
          <a:p>
            <a:pPr algn="ctr"/>
            <a:endParaRPr lang="en-US" dirty="0">
              <a:latin typeface="Times New Roman" panose="02020603050405020304"/>
              <a:cs typeface="Times New Roman" panose="02020603050405020304"/>
            </a:endParaRPr>
          </a:p>
        </p:txBody>
      </p:sp>
      <p:sp>
        <p:nvSpPr>
          <p:cNvPr id="25" name="object 3"/>
          <p:cNvSpPr txBox="1"/>
          <p:nvPr/>
        </p:nvSpPr>
        <p:spPr>
          <a:xfrm>
            <a:off x="5032375" y="24912955"/>
            <a:ext cx="996950" cy="764312"/>
          </a:xfrm>
          <a:prstGeom prst="rect">
            <a:avLst/>
          </a:prstGeom>
        </p:spPr>
        <p:txBody>
          <a:bodyPr vert="horz" wrap="square" lIns="0" tIns="12700" rIns="0" bIns="0" rtlCol="0" anchor="t">
            <a:spAutoFit/>
          </a:bodyPr>
          <a:p>
            <a:pPr marL="12700" algn="ctr">
              <a:lnSpc>
                <a:spcPct val="100000"/>
              </a:lnSpc>
              <a:spcBef>
                <a:spcPts val="100"/>
              </a:spcBef>
            </a:pPr>
            <a:r>
              <a:rPr lang="en-IN" sz="1600" b="1" dirty="0">
                <a:latin typeface="Times New Roman" panose="02020603050405020304"/>
                <a:cs typeface="Trebuchet MS" panose="020B0603020202020204"/>
              </a:rPr>
              <a:t>Tables and databases</a:t>
            </a:r>
            <a:endParaRPr lang="en-IN" sz="1600" b="1" dirty="0">
              <a:latin typeface="Times New Roman" panose="02020603050405020304"/>
              <a:cs typeface="Trebuchet MS" panose="020B0603020202020204"/>
            </a:endParaRPr>
          </a:p>
          <a:p>
            <a:pPr marL="12700" algn="ctr">
              <a:lnSpc>
                <a:spcPct val="100000"/>
              </a:lnSpc>
              <a:spcBef>
                <a:spcPts val="100"/>
              </a:spcBef>
            </a:pPr>
            <a:r>
              <a:rPr lang="en-IN" sz="1600" b="1" dirty="0">
                <a:latin typeface="Times New Roman" panose="02020603050405020304"/>
                <a:cs typeface="Trebuchet MS" panose="020B0603020202020204"/>
              </a:rPr>
              <a:t>Updated</a:t>
            </a:r>
            <a:endParaRPr lang="en-IN" sz="1600" b="1" dirty="0">
              <a:latin typeface="Times New Roman" panose="02020603050405020304"/>
              <a:cs typeface="Trebuchet MS" panose="020B0603020202020204"/>
            </a:endParaRPr>
          </a:p>
        </p:txBody>
      </p:sp>
      <p:sp>
        <p:nvSpPr>
          <p:cNvPr id="26" name="Rounded Rectangle 25"/>
          <p:cNvSpPr/>
          <p:nvPr/>
        </p:nvSpPr>
        <p:spPr>
          <a:xfrm>
            <a:off x="3939540" y="26713180"/>
            <a:ext cx="3071495" cy="1217930"/>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p>
            <a:pPr algn="ctr"/>
            <a:endParaRPr lang="en-US" dirty="0">
              <a:latin typeface="Times New Roman" panose="02020603050405020304"/>
              <a:cs typeface="Times New Roman" panose="02020603050405020304"/>
            </a:endParaRPr>
          </a:p>
        </p:txBody>
      </p:sp>
      <p:sp>
        <p:nvSpPr>
          <p:cNvPr id="28" name="object 3"/>
          <p:cNvSpPr txBox="1"/>
          <p:nvPr/>
        </p:nvSpPr>
        <p:spPr>
          <a:xfrm>
            <a:off x="4095115" y="26835735"/>
            <a:ext cx="2826385" cy="764312"/>
          </a:xfrm>
          <a:prstGeom prst="rect">
            <a:avLst/>
          </a:prstGeom>
        </p:spPr>
        <p:txBody>
          <a:bodyPr vert="horz" wrap="square" lIns="0" tIns="12700" rIns="0" bIns="0" rtlCol="0" anchor="t">
            <a:spAutoFit/>
          </a:bodyPr>
          <a:p>
            <a:pPr marL="12700" algn="ctr">
              <a:lnSpc>
                <a:spcPct val="100000"/>
              </a:lnSpc>
              <a:spcBef>
                <a:spcPts val="100"/>
              </a:spcBef>
            </a:pPr>
            <a:r>
              <a:rPr lang="en-IN" sz="1600" b="1" dirty="0">
                <a:latin typeface="Times New Roman" panose="02020603050405020304"/>
                <a:cs typeface="Trebuchet MS" panose="020B0603020202020204"/>
              </a:rPr>
              <a:t>Smart Notification</a:t>
            </a:r>
            <a:endParaRPr lang="en-IN" sz="1600" b="1" dirty="0">
              <a:latin typeface="Times New Roman" panose="02020603050405020304"/>
              <a:cs typeface="Trebuchet MS" panose="020B0603020202020204"/>
            </a:endParaRPr>
          </a:p>
          <a:p>
            <a:pPr marL="12700" algn="ctr">
              <a:lnSpc>
                <a:spcPct val="100000"/>
              </a:lnSpc>
              <a:spcBef>
                <a:spcPts val="100"/>
              </a:spcBef>
            </a:pPr>
            <a:r>
              <a:rPr lang="en-IN" sz="1600" b="1" dirty="0">
                <a:latin typeface="Times New Roman" panose="02020603050405020304"/>
                <a:cs typeface="Trebuchet MS" panose="020B0603020202020204"/>
              </a:rPr>
              <a:t>System sends alerts</a:t>
            </a:r>
            <a:r>
              <a:rPr lang="en-US" altLang="en-IN" sz="1600" b="1" dirty="0">
                <a:latin typeface="Times New Roman" panose="02020603050405020304"/>
                <a:cs typeface="Trebuchet MS" panose="020B0603020202020204"/>
              </a:rPr>
              <a:t> </a:t>
            </a:r>
            <a:r>
              <a:rPr lang="en-IN" sz="1600" b="1" dirty="0">
                <a:latin typeface="Times New Roman" panose="02020603050405020304"/>
                <a:cs typeface="Trebuchet MS" panose="020B0603020202020204"/>
              </a:rPr>
              <a:t>and advisory messages to the admin</a:t>
            </a:r>
            <a:endParaRPr lang="en-IN" sz="1600" b="1" dirty="0">
              <a:latin typeface="Times New Roman" panose="02020603050405020304"/>
              <a:cs typeface="Trebuchet MS" panose="020B0603020202020204"/>
            </a:endParaRPr>
          </a:p>
        </p:txBody>
      </p:sp>
      <p:sp>
        <p:nvSpPr>
          <p:cNvPr id="36" name="Diamond 35"/>
          <p:cNvSpPr/>
          <p:nvPr/>
        </p:nvSpPr>
        <p:spPr>
          <a:xfrm>
            <a:off x="8310880" y="24989155"/>
            <a:ext cx="1833245" cy="1601470"/>
          </a:xfrm>
          <a:prstGeom prst="diamond">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p>
            <a:pPr algn="ctr"/>
            <a:endParaRPr lang="en-US" dirty="0">
              <a:latin typeface="Times New Roman" panose="02020603050405020304"/>
              <a:cs typeface="Times New Roman" panose="02020603050405020304"/>
            </a:endParaRPr>
          </a:p>
        </p:txBody>
      </p:sp>
      <p:sp>
        <p:nvSpPr>
          <p:cNvPr id="37" name="object 3"/>
          <p:cNvSpPr txBox="1"/>
          <p:nvPr/>
        </p:nvSpPr>
        <p:spPr>
          <a:xfrm>
            <a:off x="8712835" y="25276810"/>
            <a:ext cx="1015365" cy="997585"/>
          </a:xfrm>
          <a:prstGeom prst="rect">
            <a:avLst/>
          </a:prstGeom>
        </p:spPr>
        <p:txBody>
          <a:bodyPr vert="horz" wrap="square" lIns="0" tIns="12700" rIns="0" bIns="0" rtlCol="0" anchor="t">
            <a:spAutoFit/>
          </a:bodyPr>
          <a:p>
            <a:pPr marL="12700" algn="ctr">
              <a:lnSpc>
                <a:spcPct val="100000"/>
              </a:lnSpc>
              <a:spcBef>
                <a:spcPts val="100"/>
              </a:spcBef>
            </a:pPr>
            <a:r>
              <a:rPr lang="en-IN" sz="1600" b="1" dirty="0">
                <a:latin typeface="Times New Roman" panose="02020603050405020304"/>
                <a:cs typeface="Trebuchet MS" panose="020B0603020202020204"/>
              </a:rPr>
              <a:t>Admin takes necessary actions</a:t>
            </a:r>
            <a:endParaRPr lang="en-IN" sz="1600" b="1" dirty="0">
              <a:latin typeface="Times New Roman" panose="02020603050405020304"/>
              <a:cs typeface="Trebuchet MS" panose="020B0603020202020204"/>
            </a:endParaRPr>
          </a:p>
        </p:txBody>
      </p:sp>
      <p:sp>
        <p:nvSpPr>
          <p:cNvPr id="39" name="Diamond 38"/>
          <p:cNvSpPr/>
          <p:nvPr/>
        </p:nvSpPr>
        <p:spPr>
          <a:xfrm>
            <a:off x="12024678" y="24435118"/>
            <a:ext cx="1800225" cy="1670050"/>
          </a:xfrm>
          <a:prstGeom prst="diamond">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p>
            <a:pPr algn="ctr"/>
            <a:endParaRPr lang="en-US" dirty="0">
              <a:latin typeface="Times New Roman" panose="02020603050405020304"/>
              <a:cs typeface="Times New Roman" panose="02020603050405020304"/>
            </a:endParaRPr>
          </a:p>
        </p:txBody>
      </p:sp>
      <p:sp>
        <p:nvSpPr>
          <p:cNvPr id="40" name="object 3"/>
          <p:cNvSpPr txBox="1"/>
          <p:nvPr/>
        </p:nvSpPr>
        <p:spPr>
          <a:xfrm>
            <a:off x="12045315" y="24852630"/>
            <a:ext cx="1779905" cy="671979"/>
          </a:xfrm>
          <a:prstGeom prst="rect">
            <a:avLst/>
          </a:prstGeom>
        </p:spPr>
        <p:txBody>
          <a:bodyPr vert="horz" wrap="square" lIns="0" tIns="12700" rIns="0" bIns="0" rtlCol="0" anchor="t">
            <a:spAutoFit/>
          </a:bodyPr>
          <a:p>
            <a:pPr marL="12700" algn="ctr">
              <a:spcBef>
                <a:spcPts val="100"/>
              </a:spcBef>
            </a:pPr>
            <a:r>
              <a:rPr lang="en-IN" sz="1400" b="1" dirty="0">
                <a:latin typeface="Times New Roman" panose="02020603050405020304"/>
                <a:cs typeface="Trebuchet MS" panose="020B0603020202020204"/>
              </a:rPr>
              <a:t>Admin blocks </a:t>
            </a:r>
            <a:endParaRPr lang="en-IN" sz="1400" b="1" dirty="0">
              <a:latin typeface="Times New Roman" panose="02020603050405020304"/>
              <a:cs typeface="Trebuchet MS" panose="020B0603020202020204"/>
            </a:endParaRPr>
          </a:p>
          <a:p>
            <a:pPr marL="12700" algn="ctr">
              <a:lnSpc>
                <a:spcPct val="100000"/>
              </a:lnSpc>
              <a:spcBef>
                <a:spcPts val="100"/>
              </a:spcBef>
            </a:pPr>
            <a:r>
              <a:rPr lang="en-IN" sz="1400" b="1" dirty="0">
                <a:latin typeface="Times New Roman" panose="02020603050405020304"/>
                <a:cs typeface="Trebuchet MS" panose="020B0603020202020204"/>
              </a:rPr>
              <a:t>the intruder / Enables security protocols</a:t>
            </a:r>
            <a:endParaRPr lang="en-IN" sz="1400" b="1" dirty="0">
              <a:latin typeface="Times New Roman" panose="02020603050405020304"/>
              <a:cs typeface="Trebuchet MS" panose="020B0603020202020204"/>
            </a:endParaRPr>
          </a:p>
        </p:txBody>
      </p:sp>
      <p:sp>
        <p:nvSpPr>
          <p:cNvPr id="41" name="Rounded Rectangle 40"/>
          <p:cNvSpPr/>
          <p:nvPr/>
        </p:nvSpPr>
        <p:spPr>
          <a:xfrm>
            <a:off x="10006330" y="26911935"/>
            <a:ext cx="2588260" cy="963295"/>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p>
            <a:pPr algn="ctr"/>
            <a:endParaRPr lang="en-US" dirty="0">
              <a:latin typeface="Times New Roman" panose="02020603050405020304"/>
              <a:cs typeface="Times New Roman" panose="02020603050405020304"/>
            </a:endParaRPr>
          </a:p>
        </p:txBody>
      </p:sp>
      <p:sp>
        <p:nvSpPr>
          <p:cNvPr id="43" name="object 3"/>
          <p:cNvSpPr txBox="1"/>
          <p:nvPr/>
        </p:nvSpPr>
        <p:spPr>
          <a:xfrm>
            <a:off x="9930130" y="27000835"/>
            <a:ext cx="2826385" cy="776605"/>
          </a:xfrm>
          <a:prstGeom prst="rect">
            <a:avLst/>
          </a:prstGeom>
        </p:spPr>
        <p:txBody>
          <a:bodyPr vert="horz" wrap="square" lIns="0" tIns="12700" rIns="0" bIns="0" rtlCol="0" anchor="t">
            <a:spAutoFit/>
          </a:bodyPr>
          <a:p>
            <a:pPr marL="12700" algn="ctr">
              <a:spcBef>
                <a:spcPts val="100"/>
              </a:spcBef>
            </a:pPr>
            <a:r>
              <a:rPr lang="en-IN" sz="1600" b="1" dirty="0">
                <a:latin typeface="Times New Roman" panose="02020603050405020304"/>
                <a:cs typeface="Trebuchet MS" panose="020B0603020202020204"/>
              </a:rPr>
              <a:t>All Systems lockdown</a:t>
            </a:r>
            <a:r>
              <a:rPr lang="en-US" altLang="en-IN" sz="1600" b="1" dirty="0">
                <a:latin typeface="Times New Roman" panose="02020603050405020304"/>
                <a:cs typeface="Trebuchet MS" panose="020B0603020202020204"/>
              </a:rPr>
              <a:t>,</a:t>
            </a:r>
            <a:r>
              <a:rPr lang="en-IN" sz="1600" b="1" dirty="0">
                <a:latin typeface="Times New Roman" panose="02020603050405020304"/>
                <a:cs typeface="Trebuchet MS" panose="020B0603020202020204"/>
              </a:rPr>
              <a:t> </a:t>
            </a:r>
            <a:endParaRPr lang="en-IN" sz="1600" b="1" dirty="0">
              <a:latin typeface="Times New Roman" panose="02020603050405020304"/>
              <a:cs typeface="Trebuchet MS" panose="020B0603020202020204"/>
            </a:endParaRPr>
          </a:p>
          <a:p>
            <a:pPr marL="12700" algn="ctr">
              <a:spcBef>
                <a:spcPts val="100"/>
              </a:spcBef>
            </a:pPr>
            <a:r>
              <a:rPr lang="en-IN" sz="1600" b="1" dirty="0">
                <a:latin typeface="Times New Roman" panose="02020603050405020304"/>
                <a:cs typeface="Trebuchet MS" panose="020B0603020202020204"/>
              </a:rPr>
              <a:t>Intruder Blocked from </a:t>
            </a:r>
            <a:endParaRPr lang="en-IN" sz="1600" b="1" dirty="0">
              <a:latin typeface="Times New Roman" panose="02020603050405020304"/>
              <a:cs typeface="Trebuchet MS" panose="020B0603020202020204"/>
            </a:endParaRPr>
          </a:p>
          <a:p>
            <a:pPr marL="12700" algn="ctr">
              <a:lnSpc>
                <a:spcPct val="100000"/>
              </a:lnSpc>
              <a:spcBef>
                <a:spcPts val="100"/>
              </a:spcBef>
            </a:pPr>
            <a:r>
              <a:rPr lang="en-IN" sz="1600" b="1" dirty="0">
                <a:latin typeface="Times New Roman" panose="02020603050405020304"/>
                <a:cs typeface="Trebuchet MS" panose="020B0603020202020204"/>
              </a:rPr>
              <a:t>entering the system</a:t>
            </a:r>
            <a:endParaRPr lang="en-IN" sz="1600" b="1" dirty="0">
              <a:latin typeface="Times New Roman" panose="02020603050405020304"/>
              <a:cs typeface="Trebuchet MS" panose="020B0603020202020204"/>
            </a:endParaRPr>
          </a:p>
        </p:txBody>
      </p:sp>
      <p:cxnSp>
        <p:nvCxnSpPr>
          <p:cNvPr id="45" name="Straight Arrow Connector 44"/>
          <p:cNvCxnSpPr>
            <a:stCxn id="24" idx="4"/>
          </p:cNvCxnSpPr>
          <p:nvPr/>
        </p:nvCxnSpPr>
        <p:spPr>
          <a:xfrm flipH="1">
            <a:off x="5489575" y="26015315"/>
            <a:ext cx="7620" cy="69786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6" name="Elbow Connector 45"/>
          <p:cNvCxnSpPr>
            <a:endCxn id="36" idx="1"/>
          </p:cNvCxnSpPr>
          <p:nvPr/>
        </p:nvCxnSpPr>
        <p:spPr>
          <a:xfrm flipV="1">
            <a:off x="7089140" y="25789890"/>
            <a:ext cx="1221740" cy="145034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7" name="Elbow Connector 46"/>
          <p:cNvCxnSpPr>
            <a:stCxn id="39" idx="0"/>
            <a:endCxn id="61" idx="3"/>
          </p:cNvCxnSpPr>
          <p:nvPr/>
        </p:nvCxnSpPr>
        <p:spPr>
          <a:xfrm rot="16200000" flipV="1">
            <a:off x="11752263" y="23262273"/>
            <a:ext cx="2117090" cy="22923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8" name="Elbow Connector 47"/>
          <p:cNvCxnSpPr>
            <a:stCxn id="39" idx="3"/>
            <a:endCxn id="41" idx="0"/>
          </p:cNvCxnSpPr>
          <p:nvPr/>
        </p:nvCxnSpPr>
        <p:spPr>
          <a:xfrm flipH="1">
            <a:off x="11300460" y="25270460"/>
            <a:ext cx="2524760" cy="1641475"/>
          </a:xfrm>
          <a:prstGeom prst="bentConnector4">
            <a:avLst>
              <a:gd name="adj1" fmla="val -9432"/>
              <a:gd name="adj2" fmla="val 75435"/>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9" name="Elbow Connector 48"/>
          <p:cNvCxnSpPr>
            <a:stCxn id="20" idx="2"/>
            <a:endCxn id="24" idx="0"/>
          </p:cNvCxnSpPr>
          <p:nvPr/>
        </p:nvCxnSpPr>
        <p:spPr>
          <a:xfrm rot="5400000" flipV="1">
            <a:off x="5070475" y="24393525"/>
            <a:ext cx="852805" cy="635"/>
          </a:xfrm>
          <a:prstGeom prst="bentConnector3">
            <a:avLst>
              <a:gd name="adj1" fmla="val 50037"/>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0" name="Elbow Connector 49"/>
          <p:cNvCxnSpPr>
            <a:stCxn id="36" idx="0"/>
            <a:endCxn id="61" idx="2"/>
          </p:cNvCxnSpPr>
          <p:nvPr/>
        </p:nvCxnSpPr>
        <p:spPr>
          <a:xfrm rot="16200000">
            <a:off x="9352598" y="22531388"/>
            <a:ext cx="2332990" cy="2582545"/>
          </a:xfrm>
          <a:prstGeom prst="bentConnector3">
            <a:avLst>
              <a:gd name="adj1" fmla="val 50014"/>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1" name="Elbow Connector 50"/>
          <p:cNvCxnSpPr/>
          <p:nvPr/>
        </p:nvCxnSpPr>
        <p:spPr>
          <a:xfrm flipH="1" flipV="1">
            <a:off x="11810365" y="21980525"/>
            <a:ext cx="711200" cy="5408930"/>
          </a:xfrm>
          <a:prstGeom prst="bentConnector4">
            <a:avLst>
              <a:gd name="adj1" fmla="val -318750"/>
              <a:gd name="adj2" fmla="val 113489"/>
            </a:avLst>
          </a:prstGeom>
          <a:ln>
            <a:tailEnd type="arrow" w="med" len="med"/>
          </a:ln>
        </p:spPr>
        <p:style>
          <a:lnRef idx="1">
            <a:schemeClr val="dk1"/>
          </a:lnRef>
          <a:fillRef idx="0">
            <a:schemeClr val="dk1"/>
          </a:fillRef>
          <a:effectRef idx="0">
            <a:schemeClr val="dk1"/>
          </a:effectRef>
          <a:fontRef idx="minor">
            <a:schemeClr val="tx1"/>
          </a:fontRef>
        </p:style>
      </p:cxnSp>
      <p:sp>
        <p:nvSpPr>
          <p:cNvPr id="54" name="object 3"/>
          <p:cNvSpPr txBox="1"/>
          <p:nvPr/>
        </p:nvSpPr>
        <p:spPr>
          <a:xfrm>
            <a:off x="8101330" y="22573615"/>
            <a:ext cx="546735" cy="258445"/>
          </a:xfrm>
          <a:prstGeom prst="rect">
            <a:avLst/>
          </a:prstGeom>
        </p:spPr>
        <p:txBody>
          <a:bodyPr vert="horz" wrap="square" lIns="0" tIns="12700" rIns="0" bIns="0" rtlCol="0" anchor="t">
            <a:spAutoFit/>
          </a:bodyPr>
          <a:p>
            <a:pPr marL="12700" algn="ctr">
              <a:lnSpc>
                <a:spcPct val="100000"/>
              </a:lnSpc>
              <a:spcBef>
                <a:spcPts val="100"/>
              </a:spcBef>
            </a:pPr>
            <a:r>
              <a:rPr lang="en-IN" sz="1600" b="1" dirty="0">
                <a:latin typeface="Times New Roman" panose="02020603050405020304"/>
                <a:cs typeface="Trebuchet MS" panose="020B0603020202020204"/>
              </a:rPr>
              <a:t>NO</a:t>
            </a:r>
            <a:endParaRPr lang="en-IN" sz="1600" b="1" dirty="0">
              <a:latin typeface="Times New Roman" panose="02020603050405020304"/>
              <a:cs typeface="Trebuchet MS" panose="020B0603020202020204"/>
            </a:endParaRPr>
          </a:p>
        </p:txBody>
      </p:sp>
      <p:sp>
        <p:nvSpPr>
          <p:cNvPr id="56" name="object 3"/>
          <p:cNvSpPr txBox="1"/>
          <p:nvPr/>
        </p:nvSpPr>
        <p:spPr>
          <a:xfrm>
            <a:off x="5586730" y="24257635"/>
            <a:ext cx="546735" cy="258445"/>
          </a:xfrm>
          <a:prstGeom prst="rect">
            <a:avLst/>
          </a:prstGeom>
        </p:spPr>
        <p:txBody>
          <a:bodyPr vert="horz" wrap="square" lIns="0" tIns="12700" rIns="0" bIns="0" rtlCol="0" anchor="t">
            <a:spAutoFit/>
          </a:bodyPr>
          <a:p>
            <a:pPr marL="12700" algn="ctr">
              <a:lnSpc>
                <a:spcPct val="100000"/>
              </a:lnSpc>
              <a:spcBef>
                <a:spcPts val="100"/>
              </a:spcBef>
            </a:pPr>
            <a:r>
              <a:rPr lang="en-IN" sz="1600" b="1" dirty="0">
                <a:latin typeface="Times New Roman" panose="02020603050405020304"/>
                <a:cs typeface="Trebuchet MS" panose="020B0603020202020204"/>
              </a:rPr>
              <a:t>YES</a:t>
            </a:r>
            <a:endParaRPr lang="en-IN" sz="1600" b="1" dirty="0">
              <a:latin typeface="Times New Roman" panose="02020603050405020304"/>
              <a:cs typeface="Trebuchet MS" panose="020B0603020202020204"/>
            </a:endParaRPr>
          </a:p>
        </p:txBody>
      </p:sp>
      <p:sp>
        <p:nvSpPr>
          <p:cNvPr id="57" name="object 3"/>
          <p:cNvSpPr txBox="1"/>
          <p:nvPr/>
        </p:nvSpPr>
        <p:spPr>
          <a:xfrm>
            <a:off x="10158730" y="23916005"/>
            <a:ext cx="546735" cy="258445"/>
          </a:xfrm>
          <a:prstGeom prst="rect">
            <a:avLst/>
          </a:prstGeom>
        </p:spPr>
        <p:txBody>
          <a:bodyPr vert="horz" wrap="square" lIns="0" tIns="12700" rIns="0" bIns="0" rtlCol="0" anchor="t">
            <a:spAutoFit/>
          </a:bodyPr>
          <a:p>
            <a:pPr marL="12700" algn="ctr">
              <a:lnSpc>
                <a:spcPct val="100000"/>
              </a:lnSpc>
              <a:spcBef>
                <a:spcPts val="100"/>
              </a:spcBef>
            </a:pPr>
            <a:r>
              <a:rPr lang="en-IN" sz="1600" b="1" dirty="0">
                <a:latin typeface="Times New Roman" panose="02020603050405020304"/>
                <a:cs typeface="Trebuchet MS" panose="020B0603020202020204"/>
              </a:rPr>
              <a:t>NO</a:t>
            </a:r>
            <a:endParaRPr lang="en-IN" sz="1600" b="1" dirty="0">
              <a:latin typeface="Times New Roman" panose="02020603050405020304"/>
              <a:cs typeface="Trebuchet MS" panose="020B0603020202020204"/>
            </a:endParaRPr>
          </a:p>
        </p:txBody>
      </p:sp>
      <p:sp>
        <p:nvSpPr>
          <p:cNvPr id="58" name="object 3"/>
          <p:cNvSpPr txBox="1"/>
          <p:nvPr/>
        </p:nvSpPr>
        <p:spPr>
          <a:xfrm>
            <a:off x="12884150" y="23398480"/>
            <a:ext cx="546735" cy="258445"/>
          </a:xfrm>
          <a:prstGeom prst="rect">
            <a:avLst/>
          </a:prstGeom>
        </p:spPr>
        <p:txBody>
          <a:bodyPr vert="horz" wrap="square" lIns="0" tIns="12700" rIns="0" bIns="0" rtlCol="0" anchor="t">
            <a:spAutoFit/>
          </a:bodyPr>
          <a:p>
            <a:pPr marL="12700" algn="ctr">
              <a:lnSpc>
                <a:spcPct val="100000"/>
              </a:lnSpc>
              <a:spcBef>
                <a:spcPts val="100"/>
              </a:spcBef>
            </a:pPr>
            <a:r>
              <a:rPr lang="en-IN" sz="1600" b="1" dirty="0">
                <a:latin typeface="Times New Roman" panose="02020603050405020304"/>
                <a:cs typeface="Trebuchet MS" panose="020B0603020202020204"/>
              </a:rPr>
              <a:t>NO</a:t>
            </a:r>
            <a:endParaRPr lang="en-IN" sz="1600" b="1" dirty="0">
              <a:latin typeface="Times New Roman" panose="02020603050405020304"/>
              <a:cs typeface="Trebuchet MS" panose="020B0603020202020204"/>
            </a:endParaRPr>
          </a:p>
        </p:txBody>
      </p:sp>
      <p:sp>
        <p:nvSpPr>
          <p:cNvPr id="59" name="object 3"/>
          <p:cNvSpPr txBox="1"/>
          <p:nvPr/>
        </p:nvSpPr>
        <p:spPr>
          <a:xfrm>
            <a:off x="10747375" y="25843230"/>
            <a:ext cx="546735" cy="258445"/>
          </a:xfrm>
          <a:prstGeom prst="rect">
            <a:avLst/>
          </a:prstGeom>
        </p:spPr>
        <p:txBody>
          <a:bodyPr vert="horz" wrap="square" lIns="0" tIns="12700" rIns="0" bIns="0" rtlCol="0" anchor="t">
            <a:spAutoFit/>
          </a:bodyPr>
          <a:p>
            <a:pPr marL="12700" algn="ctr">
              <a:lnSpc>
                <a:spcPct val="100000"/>
              </a:lnSpc>
              <a:spcBef>
                <a:spcPts val="100"/>
              </a:spcBef>
            </a:pPr>
            <a:r>
              <a:rPr lang="en-IN" sz="1600" b="1" dirty="0">
                <a:latin typeface="Times New Roman" panose="02020603050405020304"/>
                <a:cs typeface="Trebuchet MS" panose="020B0603020202020204"/>
              </a:rPr>
              <a:t>YES</a:t>
            </a:r>
            <a:endParaRPr lang="en-IN" sz="1600" b="1" dirty="0">
              <a:latin typeface="Times New Roman" panose="02020603050405020304"/>
              <a:cs typeface="Trebuchet MS" panose="020B0603020202020204"/>
            </a:endParaRPr>
          </a:p>
        </p:txBody>
      </p:sp>
      <p:sp>
        <p:nvSpPr>
          <p:cNvPr id="60" name="object 3"/>
          <p:cNvSpPr txBox="1"/>
          <p:nvPr/>
        </p:nvSpPr>
        <p:spPr>
          <a:xfrm>
            <a:off x="13898880" y="25524460"/>
            <a:ext cx="546735" cy="258445"/>
          </a:xfrm>
          <a:prstGeom prst="rect">
            <a:avLst/>
          </a:prstGeom>
        </p:spPr>
        <p:txBody>
          <a:bodyPr vert="horz" wrap="square" lIns="0" tIns="12700" rIns="0" bIns="0" rtlCol="0" anchor="t">
            <a:spAutoFit/>
          </a:bodyPr>
          <a:p>
            <a:pPr marL="12700" algn="ctr">
              <a:lnSpc>
                <a:spcPct val="100000"/>
              </a:lnSpc>
              <a:spcBef>
                <a:spcPts val="100"/>
              </a:spcBef>
            </a:pPr>
            <a:r>
              <a:rPr lang="en-IN" sz="1600" b="1" dirty="0">
                <a:latin typeface="Times New Roman" panose="02020603050405020304"/>
                <a:cs typeface="Trebuchet MS" panose="020B0603020202020204"/>
              </a:rPr>
              <a:t>YES</a:t>
            </a:r>
            <a:endParaRPr lang="en-IN" sz="1600" b="1" dirty="0">
              <a:latin typeface="Times New Roman" panose="02020603050405020304"/>
              <a:cs typeface="Trebuchet MS" panose="020B0603020202020204"/>
            </a:endParaRPr>
          </a:p>
        </p:txBody>
      </p:sp>
      <p:sp>
        <p:nvSpPr>
          <p:cNvPr id="61" name="Flowchart: Terminator 60"/>
          <p:cNvSpPr/>
          <p:nvPr/>
        </p:nvSpPr>
        <p:spPr>
          <a:xfrm>
            <a:off x="10924540" y="21980525"/>
            <a:ext cx="1771650" cy="675640"/>
          </a:xfrm>
          <a:prstGeom prst="flowChartTerminator">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p>
            <a:pPr algn="ctr"/>
            <a:endParaRPr lang="en-US" dirty="0">
              <a:latin typeface="Times New Roman" panose="02020603050405020304"/>
              <a:cs typeface="Times New Roman" panose="02020603050405020304"/>
            </a:endParaRPr>
          </a:p>
        </p:txBody>
      </p:sp>
      <p:sp>
        <p:nvSpPr>
          <p:cNvPr id="62" name="Rounded Rectangle 61"/>
          <p:cNvSpPr/>
          <p:nvPr/>
        </p:nvSpPr>
        <p:spPr>
          <a:xfrm>
            <a:off x="11159490" y="22047835"/>
            <a:ext cx="1301115" cy="525780"/>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p>
            <a:pPr algn="ctr"/>
            <a:endParaRPr lang="en-US" dirty="0">
              <a:latin typeface="Times New Roman" panose="02020603050405020304"/>
              <a:cs typeface="Times New Roman" panose="02020603050405020304"/>
            </a:endParaRPr>
          </a:p>
        </p:txBody>
      </p:sp>
      <p:sp>
        <p:nvSpPr>
          <p:cNvPr id="63" name="object 3"/>
          <p:cNvSpPr txBox="1"/>
          <p:nvPr/>
        </p:nvSpPr>
        <p:spPr>
          <a:xfrm>
            <a:off x="11306810" y="22139275"/>
            <a:ext cx="1118870" cy="258445"/>
          </a:xfrm>
          <a:prstGeom prst="rect">
            <a:avLst/>
          </a:prstGeom>
        </p:spPr>
        <p:txBody>
          <a:bodyPr vert="horz" wrap="square" lIns="0" tIns="12700" rIns="0" bIns="0" rtlCol="0" anchor="t">
            <a:spAutoFit/>
          </a:bodyPr>
          <a:p>
            <a:pPr marL="12700" algn="just">
              <a:lnSpc>
                <a:spcPct val="100000"/>
              </a:lnSpc>
              <a:spcBef>
                <a:spcPts val="100"/>
              </a:spcBef>
            </a:pPr>
            <a:r>
              <a:rPr lang="en-IN" sz="1600" b="1" dirty="0">
                <a:latin typeface="Times New Roman" panose="02020603050405020304"/>
                <a:cs typeface="Trebuchet MS" panose="020B0603020202020204"/>
              </a:rPr>
              <a:t>Keep True</a:t>
            </a:r>
            <a:endParaRPr lang="en-IN" sz="1600" b="1" dirty="0">
              <a:latin typeface="Times New Roman" panose="02020603050405020304"/>
              <a:cs typeface="Trebuchet MS" panose="020B0603020202020204"/>
            </a:endParaRPr>
          </a:p>
        </p:txBody>
      </p:sp>
      <p:cxnSp>
        <p:nvCxnSpPr>
          <p:cNvPr id="64" name="Elbow Connector 63"/>
          <p:cNvCxnSpPr>
            <a:stCxn id="36" idx="3"/>
            <a:endCxn id="40" idx="1"/>
          </p:cNvCxnSpPr>
          <p:nvPr/>
        </p:nvCxnSpPr>
        <p:spPr>
          <a:xfrm flipV="1">
            <a:off x="10144125" y="25188620"/>
            <a:ext cx="1901190" cy="60127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5" name="Elbow Connector 64"/>
          <p:cNvCxnSpPr>
            <a:stCxn id="13" idx="3"/>
            <a:endCxn id="20" idx="1"/>
          </p:cNvCxnSpPr>
          <p:nvPr/>
        </p:nvCxnSpPr>
        <p:spPr>
          <a:xfrm>
            <a:off x="3702050" y="23132415"/>
            <a:ext cx="894080" cy="317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66" name="Parallelogram 65"/>
          <p:cNvSpPr/>
          <p:nvPr/>
        </p:nvSpPr>
        <p:spPr>
          <a:xfrm>
            <a:off x="938530" y="26713180"/>
            <a:ext cx="1580515" cy="1195070"/>
          </a:xfrm>
          <a:prstGeom prst="parallelogram">
            <a:avLst/>
          </a:prstGeom>
        </p:spPr>
        <p:style>
          <a:lnRef idx="1">
            <a:schemeClr val="accent3"/>
          </a:lnRef>
          <a:fillRef idx="2">
            <a:schemeClr val="accent3"/>
          </a:fillRef>
          <a:effectRef idx="1">
            <a:schemeClr val="accent3"/>
          </a:effectRef>
          <a:fontRef idx="minor">
            <a:schemeClr val="dk1"/>
          </a:fontRef>
        </p:style>
        <p:txBody>
          <a:bodyPr lIns="91440" tIns="45720" rIns="91440" bIns="45720" rtlCol="0" anchor="ctr"/>
          <a:p>
            <a:pPr algn="ctr"/>
            <a:endParaRPr lang="en-US" dirty="0">
              <a:latin typeface="Times New Roman" panose="02020603050405020304"/>
              <a:cs typeface="Times New Roman" panose="02020603050405020304"/>
            </a:endParaRPr>
          </a:p>
        </p:txBody>
      </p:sp>
      <p:sp>
        <p:nvSpPr>
          <p:cNvPr id="67" name="object 3"/>
          <p:cNvSpPr txBox="1"/>
          <p:nvPr/>
        </p:nvSpPr>
        <p:spPr>
          <a:xfrm>
            <a:off x="1167130" y="26808430"/>
            <a:ext cx="1172845" cy="997585"/>
          </a:xfrm>
          <a:prstGeom prst="rect">
            <a:avLst/>
          </a:prstGeom>
        </p:spPr>
        <p:txBody>
          <a:bodyPr vert="horz" wrap="square" lIns="0" tIns="12700" rIns="0" bIns="0" rtlCol="0" anchor="t">
            <a:spAutoFit/>
          </a:bodyPr>
          <a:p>
            <a:pPr marL="12700" algn="ctr">
              <a:lnSpc>
                <a:spcPct val="100000"/>
              </a:lnSpc>
              <a:spcBef>
                <a:spcPts val="100"/>
              </a:spcBef>
            </a:pPr>
            <a:r>
              <a:rPr lang="en-IN" sz="1600" b="1" dirty="0">
                <a:latin typeface="Times New Roman" panose="02020603050405020304"/>
                <a:cs typeface="Trebuchet MS" panose="020B0603020202020204"/>
              </a:rPr>
              <a:t>Intruder information saved</a:t>
            </a:r>
            <a:r>
              <a:rPr lang="en-US" altLang="en-IN" sz="1600" b="1" dirty="0">
                <a:latin typeface="Times New Roman" panose="02020603050405020304"/>
                <a:cs typeface="Trebuchet MS" panose="020B0603020202020204"/>
              </a:rPr>
              <a:t> via honeypots</a:t>
            </a:r>
            <a:endParaRPr lang="en-US" altLang="en-IN" sz="1600" b="1" dirty="0">
              <a:latin typeface="Times New Roman" panose="02020603050405020304"/>
              <a:cs typeface="Trebuchet MS" panose="020B0603020202020204"/>
            </a:endParaRPr>
          </a:p>
        </p:txBody>
      </p:sp>
      <p:cxnSp>
        <p:nvCxnSpPr>
          <p:cNvPr id="68" name="Elbow Connector 67"/>
          <p:cNvCxnSpPr/>
          <p:nvPr/>
        </p:nvCxnSpPr>
        <p:spPr>
          <a:xfrm>
            <a:off x="2386330" y="27305635"/>
            <a:ext cx="1569720" cy="3175"/>
          </a:xfrm>
          <a:prstGeom prst="bentConnector2">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69" name="Elbow Connector 68"/>
          <p:cNvCxnSpPr>
            <a:stCxn id="6" idx="2"/>
            <a:endCxn id="13" idx="0"/>
          </p:cNvCxnSpPr>
          <p:nvPr/>
        </p:nvCxnSpPr>
        <p:spPr>
          <a:xfrm rot="5400000" flipV="1">
            <a:off x="1867218" y="22082443"/>
            <a:ext cx="594995" cy="381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4" name="Elbow Connector 73"/>
          <p:cNvCxnSpPr>
            <a:stCxn id="20" idx="3"/>
            <a:endCxn id="61" idx="1"/>
          </p:cNvCxnSpPr>
          <p:nvPr/>
        </p:nvCxnSpPr>
        <p:spPr>
          <a:xfrm flipV="1">
            <a:off x="6396355" y="22318345"/>
            <a:ext cx="4528185" cy="814070"/>
          </a:xfrm>
          <a:prstGeom prst="bentConnector3">
            <a:avLst>
              <a:gd name="adj1" fmla="val 50007"/>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95" name="Google Shape;322;p3"/>
          <p:cNvSpPr/>
          <p:nvPr/>
        </p:nvSpPr>
        <p:spPr>
          <a:xfrm>
            <a:off x="6404610" y="35888295"/>
            <a:ext cx="3893820" cy="806450"/>
          </a:xfrm>
          <a:prstGeom prst="roundRect">
            <a:avLst>
              <a:gd name="adj" fmla="val 16667"/>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panose="02020603050405020304"/>
              <a:ea typeface="Arial" panose="020B0604020202020204"/>
              <a:cs typeface="Arial" panose="020B0604020202020204"/>
            </a:endParaRPr>
          </a:p>
        </p:txBody>
      </p:sp>
      <p:sp>
        <p:nvSpPr>
          <p:cNvPr id="97" name="Google Shape;322;p3"/>
          <p:cNvSpPr/>
          <p:nvPr/>
        </p:nvSpPr>
        <p:spPr>
          <a:xfrm>
            <a:off x="2933065" y="37215445"/>
            <a:ext cx="1519555" cy="582930"/>
          </a:xfrm>
          <a:prstGeom prst="roundRect">
            <a:avLst>
              <a:gd name="adj" fmla="val 16667"/>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panose="02020603050405020304"/>
              <a:ea typeface="Arial" panose="020B0604020202020204"/>
              <a:cs typeface="Arial" panose="020B0604020202020204"/>
            </a:endParaRPr>
          </a:p>
        </p:txBody>
      </p:sp>
      <p:sp>
        <p:nvSpPr>
          <p:cNvPr id="99" name="object 3"/>
          <p:cNvSpPr txBox="1"/>
          <p:nvPr/>
        </p:nvSpPr>
        <p:spPr>
          <a:xfrm>
            <a:off x="3161665" y="37394515"/>
            <a:ext cx="1101090" cy="320040"/>
          </a:xfrm>
          <a:prstGeom prst="rect">
            <a:avLst/>
          </a:prstGeom>
        </p:spPr>
        <p:txBody>
          <a:bodyPr vert="horz" wrap="square" lIns="0" tIns="12700" rIns="0" bIns="0" rtlCol="0" anchor="t">
            <a:spAutoFit/>
          </a:bodyPr>
          <a:lstStyle/>
          <a:p>
            <a:pPr marL="12700" algn="just">
              <a:lnSpc>
                <a:spcPct val="100000"/>
              </a:lnSpc>
              <a:spcBef>
                <a:spcPts val="100"/>
              </a:spcBef>
            </a:pPr>
            <a:r>
              <a:rPr lang="en-US" altLang="en-IN" sz="2000" dirty="0">
                <a:latin typeface="Times New Roman" panose="02020603050405020304"/>
                <a:cs typeface="Trebuchet MS" panose="020B0603020202020204"/>
              </a:rPr>
              <a:t>Arduino</a:t>
            </a:r>
            <a:endParaRPr lang="en-US" altLang="en-IN" sz="2000" dirty="0">
              <a:latin typeface="Times New Roman" panose="02020603050405020304"/>
              <a:cs typeface="Trebuchet MS" panose="020B0603020202020204"/>
            </a:endParaRPr>
          </a:p>
        </p:txBody>
      </p:sp>
      <p:sp>
        <p:nvSpPr>
          <p:cNvPr id="100" name="object 3"/>
          <p:cNvSpPr txBox="1"/>
          <p:nvPr/>
        </p:nvSpPr>
        <p:spPr>
          <a:xfrm>
            <a:off x="1222375" y="38510845"/>
            <a:ext cx="1282700" cy="320040"/>
          </a:xfrm>
          <a:prstGeom prst="rect">
            <a:avLst/>
          </a:prstGeom>
        </p:spPr>
        <p:txBody>
          <a:bodyPr vert="horz" wrap="square" lIns="0" tIns="12700" rIns="0" bIns="0" rtlCol="0" anchor="t">
            <a:spAutoFit/>
          </a:bodyPr>
          <a:lstStyle/>
          <a:p>
            <a:pPr marL="12700" algn="just">
              <a:lnSpc>
                <a:spcPct val="100000"/>
              </a:lnSpc>
              <a:spcBef>
                <a:spcPts val="100"/>
              </a:spcBef>
            </a:pPr>
            <a:r>
              <a:rPr lang="en-IN" sz="2000" dirty="0">
                <a:latin typeface="Times New Roman" panose="02020603050405020304"/>
                <a:cs typeface="Trebuchet MS" panose="020B0603020202020204"/>
              </a:rPr>
              <a:t>Appliances</a:t>
            </a:r>
            <a:endParaRPr lang="en-IN" sz="2000" dirty="0">
              <a:latin typeface="Times New Roman" panose="02020603050405020304"/>
              <a:cs typeface="Trebuchet MS" panose="020B0603020202020204"/>
            </a:endParaRPr>
          </a:p>
        </p:txBody>
      </p:sp>
      <p:sp>
        <p:nvSpPr>
          <p:cNvPr id="101" name="Google Shape;322;p3"/>
          <p:cNvSpPr/>
          <p:nvPr/>
        </p:nvSpPr>
        <p:spPr>
          <a:xfrm>
            <a:off x="5024755" y="37798375"/>
            <a:ext cx="1519555" cy="651510"/>
          </a:xfrm>
          <a:prstGeom prst="roundRect">
            <a:avLst>
              <a:gd name="adj" fmla="val 16667"/>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panose="02020603050405020304"/>
              <a:ea typeface="Arial" panose="020B0604020202020204"/>
              <a:cs typeface="Arial" panose="020B0604020202020204"/>
            </a:endParaRPr>
          </a:p>
        </p:txBody>
      </p:sp>
      <p:sp>
        <p:nvSpPr>
          <p:cNvPr id="102" name="object 3"/>
          <p:cNvSpPr txBox="1"/>
          <p:nvPr/>
        </p:nvSpPr>
        <p:spPr>
          <a:xfrm>
            <a:off x="5142865" y="37825045"/>
            <a:ext cx="1282700" cy="628015"/>
          </a:xfrm>
          <a:prstGeom prst="rect">
            <a:avLst/>
          </a:prstGeom>
        </p:spPr>
        <p:txBody>
          <a:bodyPr vert="horz" wrap="square" lIns="0" tIns="12700" rIns="0" bIns="0" rtlCol="0" anchor="t">
            <a:spAutoFit/>
          </a:bodyPr>
          <a:lstStyle/>
          <a:p>
            <a:pPr marL="12700" algn="ctr">
              <a:lnSpc>
                <a:spcPct val="100000"/>
              </a:lnSpc>
              <a:spcBef>
                <a:spcPts val="100"/>
              </a:spcBef>
            </a:pPr>
            <a:r>
              <a:rPr lang="en-US" altLang="en-IN" sz="2000" dirty="0">
                <a:latin typeface="Times New Roman" panose="02020603050405020304"/>
                <a:cs typeface="Trebuchet MS" panose="020B0603020202020204"/>
              </a:rPr>
              <a:t>Home Gateway</a:t>
            </a:r>
            <a:endParaRPr lang="en-US" altLang="en-IN" sz="2000" dirty="0">
              <a:latin typeface="Times New Roman" panose="02020603050405020304"/>
              <a:cs typeface="Trebuchet MS" panose="020B0603020202020204"/>
            </a:endParaRPr>
          </a:p>
        </p:txBody>
      </p:sp>
      <p:sp>
        <p:nvSpPr>
          <p:cNvPr id="103" name="Google Shape;322;p3"/>
          <p:cNvSpPr/>
          <p:nvPr/>
        </p:nvSpPr>
        <p:spPr>
          <a:xfrm>
            <a:off x="6861810" y="39184580"/>
            <a:ext cx="1519555" cy="661035"/>
          </a:xfrm>
          <a:prstGeom prst="roundRect">
            <a:avLst>
              <a:gd name="adj" fmla="val 16667"/>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panose="02020603050405020304"/>
              <a:ea typeface="Arial" panose="020B0604020202020204"/>
              <a:cs typeface="Arial" panose="020B0604020202020204"/>
            </a:endParaRPr>
          </a:p>
        </p:txBody>
      </p:sp>
      <p:sp>
        <p:nvSpPr>
          <p:cNvPr id="105" name="object 3"/>
          <p:cNvSpPr txBox="1"/>
          <p:nvPr/>
        </p:nvSpPr>
        <p:spPr>
          <a:xfrm>
            <a:off x="6979920" y="39363650"/>
            <a:ext cx="1282700" cy="320040"/>
          </a:xfrm>
          <a:prstGeom prst="rect">
            <a:avLst/>
          </a:prstGeom>
        </p:spPr>
        <p:txBody>
          <a:bodyPr vert="horz" wrap="square" lIns="0" tIns="12700" rIns="0" bIns="0" rtlCol="0" anchor="t">
            <a:spAutoFit/>
          </a:bodyPr>
          <a:lstStyle/>
          <a:p>
            <a:pPr marL="12700" algn="ctr">
              <a:lnSpc>
                <a:spcPct val="100000"/>
              </a:lnSpc>
              <a:spcBef>
                <a:spcPts val="100"/>
              </a:spcBef>
            </a:pPr>
            <a:r>
              <a:rPr lang="en-US" altLang="en-IN" sz="2000" dirty="0">
                <a:latin typeface="Times New Roman" panose="02020603050405020304"/>
                <a:cs typeface="Trebuchet MS" panose="020B0603020202020204"/>
              </a:rPr>
              <a:t>WWW</a:t>
            </a:r>
            <a:endParaRPr lang="en-US" altLang="en-IN" sz="2000" dirty="0">
              <a:latin typeface="Times New Roman" panose="02020603050405020304"/>
              <a:cs typeface="Trebuchet MS" panose="020B0603020202020204"/>
            </a:endParaRPr>
          </a:p>
        </p:txBody>
      </p:sp>
      <p:sp>
        <p:nvSpPr>
          <p:cNvPr id="110" name="Google Shape;322;p3"/>
          <p:cNvSpPr/>
          <p:nvPr/>
        </p:nvSpPr>
        <p:spPr>
          <a:xfrm>
            <a:off x="1231265" y="38458775"/>
            <a:ext cx="1519555" cy="651510"/>
          </a:xfrm>
          <a:prstGeom prst="roundRect">
            <a:avLst>
              <a:gd name="adj" fmla="val 16667"/>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panose="02020603050405020304"/>
              <a:ea typeface="Arial" panose="020B0604020202020204"/>
              <a:cs typeface="Arial" panose="020B0604020202020204"/>
            </a:endParaRPr>
          </a:p>
        </p:txBody>
      </p:sp>
      <p:sp>
        <p:nvSpPr>
          <p:cNvPr id="112" name="object 3"/>
          <p:cNvSpPr txBox="1"/>
          <p:nvPr/>
        </p:nvSpPr>
        <p:spPr>
          <a:xfrm>
            <a:off x="1349375" y="38637845"/>
            <a:ext cx="1282700" cy="320040"/>
          </a:xfrm>
          <a:prstGeom prst="rect">
            <a:avLst/>
          </a:prstGeom>
        </p:spPr>
        <p:txBody>
          <a:bodyPr vert="horz" wrap="square" lIns="0" tIns="12700" rIns="0" bIns="0" rtlCol="0" anchor="t">
            <a:spAutoFit/>
          </a:bodyPr>
          <a:lstStyle/>
          <a:p>
            <a:pPr marL="12700" algn="just">
              <a:lnSpc>
                <a:spcPct val="100000"/>
              </a:lnSpc>
              <a:spcBef>
                <a:spcPts val="100"/>
              </a:spcBef>
            </a:pPr>
            <a:r>
              <a:rPr lang="en-IN" sz="2000" dirty="0">
                <a:latin typeface="Times New Roman" panose="02020603050405020304"/>
                <a:cs typeface="Trebuchet MS" panose="020B0603020202020204"/>
              </a:rPr>
              <a:t>Appliances</a:t>
            </a:r>
            <a:endParaRPr lang="en-IN" sz="2000" dirty="0">
              <a:latin typeface="Times New Roman" panose="02020603050405020304"/>
              <a:cs typeface="Trebuchet MS" panose="020B0603020202020204"/>
            </a:endParaRPr>
          </a:p>
        </p:txBody>
      </p:sp>
      <p:sp>
        <p:nvSpPr>
          <p:cNvPr id="113" name="Google Shape;322;p3"/>
          <p:cNvSpPr/>
          <p:nvPr/>
        </p:nvSpPr>
        <p:spPr>
          <a:xfrm>
            <a:off x="11357610" y="33630870"/>
            <a:ext cx="1519555" cy="708660"/>
          </a:xfrm>
          <a:prstGeom prst="roundRect">
            <a:avLst>
              <a:gd name="adj" fmla="val 16667"/>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panose="02020603050405020304"/>
              <a:ea typeface="Arial" panose="020B0604020202020204"/>
              <a:cs typeface="Arial" panose="020B0604020202020204"/>
            </a:endParaRPr>
          </a:p>
        </p:txBody>
      </p:sp>
      <p:sp>
        <p:nvSpPr>
          <p:cNvPr id="114" name="object 3"/>
          <p:cNvSpPr txBox="1"/>
          <p:nvPr/>
        </p:nvSpPr>
        <p:spPr>
          <a:xfrm>
            <a:off x="11510010" y="33778190"/>
            <a:ext cx="1282700" cy="443230"/>
          </a:xfrm>
          <a:prstGeom prst="rect">
            <a:avLst/>
          </a:prstGeom>
        </p:spPr>
        <p:txBody>
          <a:bodyPr vert="horz" wrap="square" lIns="0" tIns="12700" rIns="0" bIns="0" rtlCol="0" anchor="t">
            <a:spAutoFit/>
          </a:bodyPr>
          <a:lstStyle/>
          <a:p>
            <a:pPr marL="12700" algn="ctr">
              <a:lnSpc>
                <a:spcPct val="100000"/>
              </a:lnSpc>
              <a:spcBef>
                <a:spcPts val="100"/>
              </a:spcBef>
            </a:pPr>
            <a:r>
              <a:rPr lang="en-IN" sz="1400" b="1" dirty="0">
                <a:latin typeface="Times New Roman" panose="02020603050405020304"/>
                <a:cs typeface="Trebuchet MS" panose="020B0603020202020204"/>
              </a:rPr>
              <a:t>Detection Sensors</a:t>
            </a:r>
            <a:endParaRPr lang="en-IN" sz="1400" b="1" dirty="0">
              <a:latin typeface="Times New Roman" panose="02020603050405020304"/>
              <a:cs typeface="Trebuchet MS" panose="020B0603020202020204"/>
            </a:endParaRPr>
          </a:p>
        </p:txBody>
      </p:sp>
      <p:sp>
        <p:nvSpPr>
          <p:cNvPr id="115" name="Google Shape;322;p3"/>
          <p:cNvSpPr/>
          <p:nvPr/>
        </p:nvSpPr>
        <p:spPr>
          <a:xfrm>
            <a:off x="4347210" y="35070415"/>
            <a:ext cx="1519555" cy="624205"/>
          </a:xfrm>
          <a:prstGeom prst="roundRect">
            <a:avLst>
              <a:gd name="adj" fmla="val 16667"/>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panose="02020603050405020304"/>
              <a:ea typeface="Arial" panose="020B0604020202020204"/>
              <a:cs typeface="Arial" panose="020B0604020202020204"/>
            </a:endParaRPr>
          </a:p>
        </p:txBody>
      </p:sp>
      <p:sp>
        <p:nvSpPr>
          <p:cNvPr id="117" name="object 3"/>
          <p:cNvSpPr txBox="1"/>
          <p:nvPr/>
        </p:nvSpPr>
        <p:spPr>
          <a:xfrm>
            <a:off x="4840129" y="35217736"/>
            <a:ext cx="843438" cy="320601"/>
          </a:xfrm>
          <a:prstGeom prst="rect">
            <a:avLst/>
          </a:prstGeom>
        </p:spPr>
        <p:txBody>
          <a:bodyPr vert="horz" wrap="square" lIns="0" tIns="12700" rIns="0" bIns="0" rtlCol="0" anchor="t">
            <a:spAutoFit/>
          </a:bodyPr>
          <a:lstStyle/>
          <a:p>
            <a:pPr marL="12700" algn="just">
              <a:lnSpc>
                <a:spcPct val="100000"/>
              </a:lnSpc>
              <a:spcBef>
                <a:spcPts val="100"/>
              </a:spcBef>
            </a:pPr>
            <a:r>
              <a:rPr lang="en-IN" sz="2000" dirty="0">
                <a:latin typeface="Times New Roman" panose="02020603050405020304"/>
                <a:cs typeface="Trebuchet MS" panose="020B0603020202020204"/>
              </a:rPr>
              <a:t>Wi-Fi</a:t>
            </a:r>
            <a:endParaRPr lang="en-IN" sz="2000" dirty="0">
              <a:latin typeface="Times New Roman" panose="02020603050405020304"/>
              <a:cs typeface="Trebuchet MS" panose="020B0603020202020204"/>
            </a:endParaRPr>
          </a:p>
        </p:txBody>
      </p:sp>
      <p:sp>
        <p:nvSpPr>
          <p:cNvPr id="118" name="Google Shape;322;p3"/>
          <p:cNvSpPr/>
          <p:nvPr/>
        </p:nvSpPr>
        <p:spPr>
          <a:xfrm>
            <a:off x="13491210" y="34452560"/>
            <a:ext cx="1519555" cy="708660"/>
          </a:xfrm>
          <a:prstGeom prst="roundRect">
            <a:avLst>
              <a:gd name="adj" fmla="val 16667"/>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panose="02020603050405020304"/>
              <a:ea typeface="Arial" panose="020B0604020202020204"/>
              <a:cs typeface="Arial" panose="020B0604020202020204"/>
            </a:endParaRPr>
          </a:p>
        </p:txBody>
      </p:sp>
      <p:sp>
        <p:nvSpPr>
          <p:cNvPr id="120" name="object 3"/>
          <p:cNvSpPr txBox="1"/>
          <p:nvPr/>
        </p:nvSpPr>
        <p:spPr>
          <a:xfrm>
            <a:off x="13643610" y="34676080"/>
            <a:ext cx="1282700" cy="227965"/>
          </a:xfrm>
          <a:prstGeom prst="rect">
            <a:avLst/>
          </a:prstGeom>
        </p:spPr>
        <p:txBody>
          <a:bodyPr vert="horz" wrap="square" lIns="0" tIns="12700" rIns="0" bIns="0" rtlCol="0" anchor="t">
            <a:spAutoFit/>
          </a:bodyPr>
          <a:lstStyle/>
          <a:p>
            <a:pPr marL="12700" algn="just">
              <a:lnSpc>
                <a:spcPct val="100000"/>
              </a:lnSpc>
              <a:spcBef>
                <a:spcPts val="100"/>
              </a:spcBef>
            </a:pPr>
            <a:r>
              <a:rPr lang="en-US" altLang="en-IN" sz="1400" dirty="0">
                <a:latin typeface="Times New Roman" panose="02020603050405020304"/>
                <a:cs typeface="Trebuchet MS" panose="020B0603020202020204"/>
              </a:rPr>
              <a:t>PIR</a:t>
            </a:r>
            <a:r>
              <a:rPr lang="en-IN" sz="1400" dirty="0">
                <a:latin typeface="Times New Roman" panose="02020603050405020304"/>
                <a:cs typeface="Trebuchet MS" panose="020B0603020202020204"/>
              </a:rPr>
              <a:t> Sensors</a:t>
            </a:r>
            <a:endParaRPr lang="en-IN" sz="1400" dirty="0">
              <a:latin typeface="Times New Roman" panose="02020603050405020304"/>
              <a:cs typeface="Trebuchet MS" panose="020B0603020202020204"/>
            </a:endParaRPr>
          </a:p>
        </p:txBody>
      </p:sp>
      <p:sp>
        <p:nvSpPr>
          <p:cNvPr id="121" name="Google Shape;322;p3"/>
          <p:cNvSpPr/>
          <p:nvPr/>
        </p:nvSpPr>
        <p:spPr>
          <a:xfrm>
            <a:off x="12272010" y="32276415"/>
            <a:ext cx="1519555" cy="708660"/>
          </a:xfrm>
          <a:prstGeom prst="roundRect">
            <a:avLst>
              <a:gd name="adj" fmla="val 16667"/>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panose="02020603050405020304"/>
              <a:ea typeface="Arial" panose="020B0604020202020204"/>
              <a:cs typeface="Arial" panose="020B0604020202020204"/>
            </a:endParaRPr>
          </a:p>
        </p:txBody>
      </p:sp>
      <p:sp>
        <p:nvSpPr>
          <p:cNvPr id="122" name="object 3"/>
          <p:cNvSpPr txBox="1"/>
          <p:nvPr/>
        </p:nvSpPr>
        <p:spPr>
          <a:xfrm>
            <a:off x="12424410" y="32499935"/>
            <a:ext cx="1282700" cy="258445"/>
          </a:xfrm>
          <a:prstGeom prst="rect">
            <a:avLst/>
          </a:prstGeom>
        </p:spPr>
        <p:txBody>
          <a:bodyPr vert="horz" wrap="square" lIns="0" tIns="12700" rIns="0" bIns="0" rtlCol="0" anchor="t">
            <a:spAutoFit/>
          </a:bodyPr>
          <a:lstStyle/>
          <a:p>
            <a:pPr marL="12700" algn="just">
              <a:lnSpc>
                <a:spcPct val="100000"/>
              </a:lnSpc>
              <a:spcBef>
                <a:spcPts val="100"/>
              </a:spcBef>
            </a:pPr>
            <a:r>
              <a:rPr lang="en-IN" sz="1600" dirty="0">
                <a:latin typeface="Times New Roman" panose="02020603050405020304"/>
                <a:cs typeface="Trebuchet MS" panose="020B0603020202020204"/>
              </a:rPr>
              <a:t>Laser sensors</a:t>
            </a:r>
            <a:endParaRPr lang="en-IN" sz="1600" dirty="0">
              <a:latin typeface="Times New Roman" panose="02020603050405020304"/>
              <a:cs typeface="Trebuchet MS" panose="020B0603020202020204"/>
            </a:endParaRPr>
          </a:p>
        </p:txBody>
      </p:sp>
      <p:sp>
        <p:nvSpPr>
          <p:cNvPr id="123" name="Google Shape;322;p3"/>
          <p:cNvSpPr/>
          <p:nvPr/>
        </p:nvSpPr>
        <p:spPr>
          <a:xfrm>
            <a:off x="9921875" y="31284545"/>
            <a:ext cx="1519555" cy="708660"/>
          </a:xfrm>
          <a:prstGeom prst="roundRect">
            <a:avLst>
              <a:gd name="adj" fmla="val 16667"/>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panose="02020603050405020304"/>
              <a:ea typeface="Arial" panose="020B0604020202020204"/>
              <a:cs typeface="Arial" panose="020B0604020202020204"/>
            </a:endParaRPr>
          </a:p>
        </p:txBody>
      </p:sp>
      <p:sp>
        <p:nvSpPr>
          <p:cNvPr id="124" name="object 3"/>
          <p:cNvSpPr txBox="1"/>
          <p:nvPr/>
        </p:nvSpPr>
        <p:spPr>
          <a:xfrm>
            <a:off x="10074275" y="31431865"/>
            <a:ext cx="1282700" cy="320040"/>
          </a:xfrm>
          <a:prstGeom prst="rect">
            <a:avLst/>
          </a:prstGeom>
        </p:spPr>
        <p:txBody>
          <a:bodyPr vert="horz" wrap="square" lIns="0" tIns="12700" rIns="0" bIns="0" rtlCol="0" anchor="t">
            <a:spAutoFit/>
          </a:bodyPr>
          <a:lstStyle/>
          <a:p>
            <a:pPr marL="12700" algn="just">
              <a:lnSpc>
                <a:spcPct val="100000"/>
              </a:lnSpc>
              <a:spcBef>
                <a:spcPts val="100"/>
              </a:spcBef>
            </a:pPr>
            <a:r>
              <a:rPr lang="en-IN" sz="2000" dirty="0">
                <a:latin typeface="Times New Roman" panose="02020603050405020304"/>
                <a:cs typeface="Trebuchet MS" panose="020B0603020202020204"/>
              </a:rPr>
              <a:t>Ultrasonics</a:t>
            </a:r>
            <a:endParaRPr lang="en-IN" sz="2000" dirty="0">
              <a:latin typeface="Times New Roman" panose="02020603050405020304"/>
              <a:cs typeface="Trebuchet MS" panose="020B0603020202020204"/>
            </a:endParaRPr>
          </a:p>
        </p:txBody>
      </p:sp>
      <p:sp>
        <p:nvSpPr>
          <p:cNvPr id="125" name="Google Shape;322;p3"/>
          <p:cNvSpPr/>
          <p:nvPr/>
        </p:nvSpPr>
        <p:spPr>
          <a:xfrm>
            <a:off x="9071610" y="33443545"/>
            <a:ext cx="1519555" cy="708660"/>
          </a:xfrm>
          <a:prstGeom prst="roundRect">
            <a:avLst>
              <a:gd name="adj" fmla="val 16667"/>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panose="02020603050405020304"/>
              <a:ea typeface="Arial" panose="020B0604020202020204"/>
              <a:cs typeface="Arial" panose="020B0604020202020204"/>
            </a:endParaRPr>
          </a:p>
        </p:txBody>
      </p:sp>
      <p:sp>
        <p:nvSpPr>
          <p:cNvPr id="126" name="object 3"/>
          <p:cNvSpPr txBox="1"/>
          <p:nvPr/>
        </p:nvSpPr>
        <p:spPr>
          <a:xfrm>
            <a:off x="9279017" y="33551654"/>
            <a:ext cx="1282700" cy="505267"/>
          </a:xfrm>
          <a:prstGeom prst="rect">
            <a:avLst/>
          </a:prstGeom>
        </p:spPr>
        <p:txBody>
          <a:bodyPr vert="horz" wrap="square" lIns="0" tIns="12700" rIns="0" bIns="0" rtlCol="0" anchor="t">
            <a:spAutoFit/>
          </a:bodyPr>
          <a:lstStyle/>
          <a:p>
            <a:pPr marL="12700" algn="just">
              <a:lnSpc>
                <a:spcPct val="100000"/>
              </a:lnSpc>
              <a:spcBef>
                <a:spcPts val="100"/>
              </a:spcBef>
            </a:pPr>
            <a:r>
              <a:rPr lang="en-IN" sz="1400" b="1" dirty="0">
                <a:latin typeface="Times New Roman" panose="02020603050405020304"/>
                <a:cs typeface="Trebuchet MS" panose="020B0603020202020204"/>
              </a:rPr>
              <a:t>M</a:t>
            </a:r>
            <a:r>
              <a:rPr lang="en-IN" sz="1600" b="1" dirty="0">
                <a:latin typeface="Times New Roman" panose="02020603050405020304"/>
                <a:cs typeface="Trebuchet MS" panose="020B0603020202020204"/>
              </a:rPr>
              <a:t>otion Senso</a:t>
            </a:r>
            <a:r>
              <a:rPr lang="en-IN" sz="1400" b="1" dirty="0">
                <a:latin typeface="Times New Roman" panose="02020603050405020304"/>
                <a:cs typeface="Trebuchet MS" panose="020B0603020202020204"/>
              </a:rPr>
              <a:t>rs</a:t>
            </a:r>
            <a:endParaRPr lang="en-IN" sz="1400" b="1" dirty="0">
              <a:latin typeface="Times New Roman" panose="02020603050405020304"/>
              <a:cs typeface="Trebuchet MS" panose="020B0603020202020204"/>
            </a:endParaRPr>
          </a:p>
        </p:txBody>
      </p:sp>
      <p:sp>
        <p:nvSpPr>
          <p:cNvPr id="127" name="object 3"/>
          <p:cNvSpPr txBox="1"/>
          <p:nvPr/>
        </p:nvSpPr>
        <p:spPr>
          <a:xfrm>
            <a:off x="6696710" y="36104195"/>
            <a:ext cx="3589020" cy="320040"/>
          </a:xfrm>
          <a:prstGeom prst="rect">
            <a:avLst/>
          </a:prstGeom>
        </p:spPr>
        <p:txBody>
          <a:bodyPr vert="horz" wrap="square" lIns="0" tIns="12700" rIns="0" bIns="0" rtlCol="0" anchor="t">
            <a:spAutoFit/>
          </a:bodyPr>
          <a:lstStyle/>
          <a:p>
            <a:pPr marL="12700" algn="just">
              <a:lnSpc>
                <a:spcPct val="100000"/>
              </a:lnSpc>
              <a:spcBef>
                <a:spcPts val="100"/>
              </a:spcBef>
            </a:pPr>
            <a:r>
              <a:rPr lang="en-IN" sz="2000" dirty="0">
                <a:latin typeface="Times New Roman" panose="02020603050405020304"/>
                <a:cs typeface="Trebuchet MS" panose="020B0603020202020204"/>
              </a:rPr>
              <a:t>Intrusion Detection Framework</a:t>
            </a:r>
            <a:endParaRPr lang="en-IN" sz="2000" dirty="0">
              <a:latin typeface="Times New Roman" panose="02020603050405020304"/>
              <a:cs typeface="Trebuchet MS" panose="020B0603020202020204"/>
            </a:endParaRPr>
          </a:p>
        </p:txBody>
      </p:sp>
      <p:sp>
        <p:nvSpPr>
          <p:cNvPr id="128" name="Google Shape;322;p3"/>
          <p:cNvSpPr/>
          <p:nvPr/>
        </p:nvSpPr>
        <p:spPr>
          <a:xfrm>
            <a:off x="12881610" y="35986085"/>
            <a:ext cx="1519555" cy="619760"/>
          </a:xfrm>
          <a:prstGeom prst="roundRect">
            <a:avLst>
              <a:gd name="adj" fmla="val 16667"/>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panose="02020603050405020304"/>
              <a:ea typeface="Arial" panose="020B0604020202020204"/>
              <a:cs typeface="Arial" panose="020B0604020202020204"/>
            </a:endParaRPr>
          </a:p>
        </p:txBody>
      </p:sp>
      <p:sp>
        <p:nvSpPr>
          <p:cNvPr id="129" name="object 3"/>
          <p:cNvSpPr txBox="1"/>
          <p:nvPr/>
        </p:nvSpPr>
        <p:spPr>
          <a:xfrm>
            <a:off x="13061315" y="36044505"/>
            <a:ext cx="1248410" cy="443230"/>
          </a:xfrm>
          <a:prstGeom prst="rect">
            <a:avLst/>
          </a:prstGeom>
        </p:spPr>
        <p:txBody>
          <a:bodyPr vert="horz" wrap="square" lIns="0" tIns="12700" rIns="0" bIns="0" rtlCol="0" anchor="t">
            <a:spAutoFit/>
          </a:bodyPr>
          <a:lstStyle/>
          <a:p>
            <a:pPr marL="12700" algn="just">
              <a:lnSpc>
                <a:spcPct val="100000"/>
              </a:lnSpc>
              <a:spcBef>
                <a:spcPts val="100"/>
              </a:spcBef>
            </a:pPr>
            <a:r>
              <a:rPr lang="en-IN" sz="1400" dirty="0">
                <a:latin typeface="Times New Roman" panose="02020603050405020304"/>
                <a:cs typeface="Trebuchet MS" panose="020B0603020202020204"/>
              </a:rPr>
              <a:t>Admin control</a:t>
            </a:r>
            <a:r>
              <a:rPr lang="en-US" altLang="en-IN" sz="1400" dirty="0">
                <a:latin typeface="Times New Roman" panose="02020603050405020304"/>
                <a:cs typeface="Trebuchet MS" panose="020B0603020202020204"/>
              </a:rPr>
              <a:t> application</a:t>
            </a:r>
            <a:endParaRPr lang="en-US" altLang="en-IN" sz="1400" dirty="0">
              <a:latin typeface="Times New Roman" panose="02020603050405020304"/>
              <a:cs typeface="Trebuchet MS" panose="020B0603020202020204"/>
            </a:endParaRPr>
          </a:p>
        </p:txBody>
      </p:sp>
      <p:sp>
        <p:nvSpPr>
          <p:cNvPr id="130" name="Google Shape;322;p3"/>
          <p:cNvSpPr/>
          <p:nvPr/>
        </p:nvSpPr>
        <p:spPr>
          <a:xfrm>
            <a:off x="3140710" y="33929955"/>
            <a:ext cx="1519555" cy="624205"/>
          </a:xfrm>
          <a:prstGeom prst="roundRect">
            <a:avLst>
              <a:gd name="adj" fmla="val 16667"/>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panose="02020603050405020304"/>
              <a:ea typeface="Arial" panose="020B0604020202020204"/>
              <a:cs typeface="Arial" panose="020B0604020202020204"/>
            </a:endParaRPr>
          </a:p>
        </p:txBody>
      </p:sp>
      <p:sp>
        <p:nvSpPr>
          <p:cNvPr id="131" name="object 3"/>
          <p:cNvSpPr txBox="1"/>
          <p:nvPr/>
        </p:nvSpPr>
        <p:spPr>
          <a:xfrm>
            <a:off x="3293110" y="34001075"/>
            <a:ext cx="1282700" cy="443230"/>
          </a:xfrm>
          <a:prstGeom prst="rect">
            <a:avLst/>
          </a:prstGeom>
        </p:spPr>
        <p:txBody>
          <a:bodyPr vert="horz" wrap="square" lIns="0" tIns="12700" rIns="0" bIns="0" rtlCol="0" anchor="t">
            <a:spAutoFit/>
          </a:bodyPr>
          <a:lstStyle/>
          <a:p>
            <a:pPr marL="12700" algn="just">
              <a:lnSpc>
                <a:spcPct val="100000"/>
              </a:lnSpc>
              <a:spcBef>
                <a:spcPts val="100"/>
              </a:spcBef>
            </a:pPr>
            <a:r>
              <a:rPr lang="en-IN" sz="1400" dirty="0">
                <a:latin typeface="Times New Roman" panose="02020603050405020304"/>
                <a:cs typeface="Trebuchet MS" panose="020B0603020202020204"/>
              </a:rPr>
              <a:t>Home Security system</a:t>
            </a:r>
            <a:endParaRPr lang="en-IN" sz="1400" dirty="0">
              <a:latin typeface="Times New Roman" panose="02020603050405020304"/>
              <a:cs typeface="Trebuchet MS" panose="020B0603020202020204"/>
            </a:endParaRPr>
          </a:p>
        </p:txBody>
      </p:sp>
      <p:sp>
        <p:nvSpPr>
          <p:cNvPr id="132" name="Google Shape;322;p3"/>
          <p:cNvSpPr/>
          <p:nvPr/>
        </p:nvSpPr>
        <p:spPr>
          <a:xfrm>
            <a:off x="765175" y="34363660"/>
            <a:ext cx="1519555" cy="624205"/>
          </a:xfrm>
          <a:prstGeom prst="roundRect">
            <a:avLst>
              <a:gd name="adj" fmla="val 16667"/>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panose="02020603050405020304"/>
              <a:ea typeface="Arial" panose="020B0604020202020204"/>
              <a:cs typeface="Arial" panose="020B0604020202020204"/>
            </a:endParaRPr>
          </a:p>
        </p:txBody>
      </p:sp>
      <p:sp>
        <p:nvSpPr>
          <p:cNvPr id="133" name="object 3"/>
          <p:cNvSpPr txBox="1"/>
          <p:nvPr/>
        </p:nvSpPr>
        <p:spPr>
          <a:xfrm>
            <a:off x="1222375" y="34510980"/>
            <a:ext cx="549910" cy="320040"/>
          </a:xfrm>
          <a:prstGeom prst="rect">
            <a:avLst/>
          </a:prstGeom>
        </p:spPr>
        <p:txBody>
          <a:bodyPr vert="horz" wrap="square" lIns="0" tIns="12700" rIns="0" bIns="0" rtlCol="0" anchor="t">
            <a:spAutoFit/>
          </a:bodyPr>
          <a:lstStyle/>
          <a:p>
            <a:pPr marL="12700" algn="just">
              <a:lnSpc>
                <a:spcPct val="100000"/>
              </a:lnSpc>
              <a:spcBef>
                <a:spcPts val="100"/>
              </a:spcBef>
            </a:pPr>
            <a:r>
              <a:rPr lang="en-IN" sz="2000" dirty="0">
                <a:latin typeface="Times New Roman" panose="02020603050405020304"/>
                <a:cs typeface="Trebuchet MS" panose="020B0603020202020204"/>
              </a:rPr>
              <a:t>VPN</a:t>
            </a:r>
            <a:endParaRPr lang="en-IN" sz="2000" dirty="0">
              <a:latin typeface="Times New Roman" panose="02020603050405020304"/>
              <a:cs typeface="Trebuchet MS" panose="020B0603020202020204"/>
            </a:endParaRPr>
          </a:p>
        </p:txBody>
      </p:sp>
      <p:sp>
        <p:nvSpPr>
          <p:cNvPr id="134" name="Google Shape;322;p3"/>
          <p:cNvSpPr/>
          <p:nvPr/>
        </p:nvSpPr>
        <p:spPr>
          <a:xfrm>
            <a:off x="765810" y="32535495"/>
            <a:ext cx="1519555" cy="624205"/>
          </a:xfrm>
          <a:prstGeom prst="roundRect">
            <a:avLst>
              <a:gd name="adj" fmla="val 16667"/>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panose="02020603050405020304"/>
              <a:ea typeface="Arial" panose="020B0604020202020204"/>
              <a:cs typeface="Arial" panose="020B0604020202020204"/>
            </a:endParaRPr>
          </a:p>
        </p:txBody>
      </p:sp>
      <p:sp>
        <p:nvSpPr>
          <p:cNvPr id="135" name="object 3"/>
          <p:cNvSpPr txBox="1"/>
          <p:nvPr/>
        </p:nvSpPr>
        <p:spPr>
          <a:xfrm>
            <a:off x="918210" y="32687260"/>
            <a:ext cx="1282700" cy="227965"/>
          </a:xfrm>
          <a:prstGeom prst="rect">
            <a:avLst/>
          </a:prstGeom>
        </p:spPr>
        <p:txBody>
          <a:bodyPr vert="horz" wrap="square" lIns="0" tIns="12700" rIns="0" bIns="0" rtlCol="0" anchor="t">
            <a:spAutoFit/>
          </a:bodyPr>
          <a:lstStyle/>
          <a:p>
            <a:pPr marL="12700" algn="just">
              <a:lnSpc>
                <a:spcPct val="100000"/>
              </a:lnSpc>
              <a:spcBef>
                <a:spcPts val="100"/>
              </a:spcBef>
            </a:pPr>
            <a:r>
              <a:rPr lang="en-IN" sz="1400" dirty="0">
                <a:latin typeface="Times New Roman" panose="02020603050405020304"/>
                <a:cs typeface="Trebuchet MS" panose="020B0603020202020204"/>
              </a:rPr>
              <a:t>Network Sniffer</a:t>
            </a:r>
            <a:endParaRPr lang="en-IN" sz="1400" dirty="0">
              <a:latin typeface="Times New Roman" panose="02020603050405020304"/>
              <a:cs typeface="Trebuchet MS" panose="020B0603020202020204"/>
            </a:endParaRPr>
          </a:p>
        </p:txBody>
      </p:sp>
      <p:sp>
        <p:nvSpPr>
          <p:cNvPr id="136" name="Google Shape;322;p3"/>
          <p:cNvSpPr/>
          <p:nvPr/>
        </p:nvSpPr>
        <p:spPr>
          <a:xfrm>
            <a:off x="3505200" y="31556960"/>
            <a:ext cx="1519555" cy="624205"/>
          </a:xfrm>
          <a:prstGeom prst="roundRect">
            <a:avLst>
              <a:gd name="adj" fmla="val 16667"/>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panose="02020603050405020304"/>
              <a:ea typeface="Arial" panose="020B0604020202020204"/>
              <a:cs typeface="Arial" panose="020B0604020202020204"/>
            </a:endParaRPr>
          </a:p>
        </p:txBody>
      </p:sp>
      <p:sp>
        <p:nvSpPr>
          <p:cNvPr id="137" name="object 3"/>
          <p:cNvSpPr txBox="1"/>
          <p:nvPr/>
        </p:nvSpPr>
        <p:spPr>
          <a:xfrm>
            <a:off x="3675459" y="31610221"/>
            <a:ext cx="1336278" cy="505267"/>
          </a:xfrm>
          <a:prstGeom prst="rect">
            <a:avLst/>
          </a:prstGeom>
        </p:spPr>
        <p:txBody>
          <a:bodyPr vert="horz" wrap="square" lIns="0" tIns="12700" rIns="0" bIns="0" rtlCol="0" anchor="t">
            <a:spAutoFit/>
          </a:bodyPr>
          <a:lstStyle/>
          <a:p>
            <a:pPr marL="12700" algn="just">
              <a:lnSpc>
                <a:spcPct val="100000"/>
              </a:lnSpc>
              <a:spcBef>
                <a:spcPts val="100"/>
              </a:spcBef>
            </a:pPr>
            <a:r>
              <a:rPr lang="en-IN" sz="1600" dirty="0">
                <a:latin typeface="Times New Roman" panose="02020603050405020304"/>
                <a:cs typeface="Trebuchet MS" panose="020B0603020202020204"/>
              </a:rPr>
              <a:t>IP surveillance camera</a:t>
            </a:r>
            <a:endParaRPr lang="en-IN" sz="1600" dirty="0">
              <a:latin typeface="Times New Roman" panose="02020603050405020304"/>
              <a:cs typeface="Trebuchet MS" panose="020B0603020202020204"/>
            </a:endParaRPr>
          </a:p>
        </p:txBody>
      </p:sp>
      <p:sp>
        <p:nvSpPr>
          <p:cNvPr id="138" name="Google Shape;322;p3"/>
          <p:cNvSpPr/>
          <p:nvPr/>
        </p:nvSpPr>
        <p:spPr>
          <a:xfrm>
            <a:off x="5261610" y="33009205"/>
            <a:ext cx="1519555" cy="624205"/>
          </a:xfrm>
          <a:prstGeom prst="roundRect">
            <a:avLst>
              <a:gd name="adj" fmla="val 16667"/>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panose="02020603050405020304"/>
              <a:ea typeface="Arial" panose="020B0604020202020204"/>
              <a:cs typeface="Arial" panose="020B0604020202020204"/>
            </a:endParaRPr>
          </a:p>
        </p:txBody>
      </p:sp>
      <p:sp>
        <p:nvSpPr>
          <p:cNvPr id="139" name="object 3"/>
          <p:cNvSpPr txBox="1"/>
          <p:nvPr/>
        </p:nvSpPr>
        <p:spPr>
          <a:xfrm>
            <a:off x="5414010" y="33080325"/>
            <a:ext cx="1282700" cy="443230"/>
          </a:xfrm>
          <a:prstGeom prst="rect">
            <a:avLst/>
          </a:prstGeom>
        </p:spPr>
        <p:txBody>
          <a:bodyPr vert="horz" wrap="square" lIns="0" tIns="12700" rIns="0" bIns="0" rtlCol="0" anchor="t">
            <a:spAutoFit/>
          </a:bodyPr>
          <a:lstStyle/>
          <a:p>
            <a:pPr marL="12700" algn="ctr">
              <a:lnSpc>
                <a:spcPct val="100000"/>
              </a:lnSpc>
              <a:spcBef>
                <a:spcPts val="100"/>
              </a:spcBef>
            </a:pPr>
            <a:r>
              <a:rPr lang="en-US" altLang="en-IN" sz="1400" dirty="0">
                <a:latin typeface="Times New Roman" panose="02020603050405020304"/>
                <a:cs typeface="Trebuchet MS" panose="020B0603020202020204"/>
              </a:rPr>
              <a:t>Honeypot Systems</a:t>
            </a:r>
            <a:endParaRPr lang="en-US" altLang="en-IN" sz="1400" dirty="0">
              <a:latin typeface="Times New Roman" panose="02020603050405020304"/>
              <a:cs typeface="Trebuchet MS" panose="020B0603020202020204"/>
            </a:endParaRPr>
          </a:p>
        </p:txBody>
      </p:sp>
      <p:sp>
        <p:nvSpPr>
          <p:cNvPr id="140" name="Google Shape;322;p3"/>
          <p:cNvSpPr/>
          <p:nvPr/>
        </p:nvSpPr>
        <p:spPr>
          <a:xfrm>
            <a:off x="1413510" y="35694620"/>
            <a:ext cx="1519555" cy="624205"/>
          </a:xfrm>
          <a:prstGeom prst="roundRect">
            <a:avLst>
              <a:gd name="adj" fmla="val 16667"/>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panose="02020603050405020304"/>
              <a:ea typeface="Arial" panose="020B0604020202020204"/>
              <a:cs typeface="Arial" panose="020B0604020202020204"/>
            </a:endParaRPr>
          </a:p>
        </p:txBody>
      </p:sp>
      <p:sp>
        <p:nvSpPr>
          <p:cNvPr id="141" name="object 3"/>
          <p:cNvSpPr txBox="1"/>
          <p:nvPr/>
        </p:nvSpPr>
        <p:spPr>
          <a:xfrm>
            <a:off x="1565910" y="35841940"/>
            <a:ext cx="1282700" cy="320040"/>
          </a:xfrm>
          <a:prstGeom prst="rect">
            <a:avLst/>
          </a:prstGeom>
        </p:spPr>
        <p:txBody>
          <a:bodyPr vert="horz" wrap="square" lIns="0" tIns="12700" rIns="0" bIns="0" rtlCol="0" anchor="t">
            <a:spAutoFit/>
          </a:bodyPr>
          <a:lstStyle/>
          <a:p>
            <a:pPr marL="12700" algn="just">
              <a:lnSpc>
                <a:spcPct val="100000"/>
              </a:lnSpc>
              <a:spcBef>
                <a:spcPts val="100"/>
              </a:spcBef>
            </a:pPr>
            <a:r>
              <a:rPr lang="en-IN" sz="2000" dirty="0">
                <a:latin typeface="Times New Roman" panose="02020603050405020304"/>
                <a:cs typeface="Trebuchet MS" panose="020B0603020202020204"/>
              </a:rPr>
              <a:t>Door Lock</a:t>
            </a:r>
            <a:endParaRPr lang="en-IN" sz="2000" dirty="0">
              <a:latin typeface="Times New Roman" panose="02020603050405020304"/>
              <a:cs typeface="Trebuchet MS" panose="020B0603020202020204"/>
            </a:endParaRPr>
          </a:p>
        </p:txBody>
      </p:sp>
      <p:sp>
        <p:nvSpPr>
          <p:cNvPr id="142" name="Google Shape;322;p3"/>
          <p:cNvSpPr/>
          <p:nvPr/>
        </p:nvSpPr>
        <p:spPr>
          <a:xfrm>
            <a:off x="10525760" y="37640895"/>
            <a:ext cx="1519555" cy="624205"/>
          </a:xfrm>
          <a:prstGeom prst="roundRect">
            <a:avLst>
              <a:gd name="adj" fmla="val 16667"/>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panose="02020603050405020304"/>
              <a:ea typeface="Arial" panose="020B0604020202020204"/>
              <a:cs typeface="Arial" panose="020B0604020202020204"/>
            </a:endParaRPr>
          </a:p>
        </p:txBody>
      </p:sp>
      <p:sp>
        <p:nvSpPr>
          <p:cNvPr id="143" name="object 3"/>
          <p:cNvSpPr txBox="1"/>
          <p:nvPr/>
        </p:nvSpPr>
        <p:spPr>
          <a:xfrm>
            <a:off x="10678160" y="37635815"/>
            <a:ext cx="1282700" cy="628015"/>
          </a:xfrm>
          <a:prstGeom prst="rect">
            <a:avLst/>
          </a:prstGeom>
        </p:spPr>
        <p:txBody>
          <a:bodyPr vert="horz" wrap="square" lIns="0" tIns="12700" rIns="0" bIns="0" rtlCol="0" anchor="t">
            <a:spAutoFit/>
          </a:bodyPr>
          <a:lstStyle/>
          <a:p>
            <a:pPr marL="12700" algn="ctr">
              <a:spcBef>
                <a:spcPts val="100"/>
              </a:spcBef>
            </a:pPr>
            <a:r>
              <a:rPr lang="en-US" altLang="en-IN" sz="2000" dirty="0">
                <a:latin typeface="Times New Roman" panose="02020603050405020304"/>
                <a:cs typeface="Trebuchet MS" panose="020B0603020202020204"/>
              </a:rPr>
              <a:t>Media Server </a:t>
            </a:r>
            <a:endParaRPr lang="en-US" altLang="en-IN" sz="2000" dirty="0">
              <a:latin typeface="Times New Roman" panose="02020603050405020304"/>
              <a:cs typeface="Trebuchet MS" panose="020B0603020202020204"/>
            </a:endParaRPr>
          </a:p>
        </p:txBody>
      </p:sp>
      <p:sp>
        <p:nvSpPr>
          <p:cNvPr id="144" name="Google Shape;322;p3"/>
          <p:cNvSpPr/>
          <p:nvPr/>
        </p:nvSpPr>
        <p:spPr>
          <a:xfrm>
            <a:off x="10559415" y="39225855"/>
            <a:ext cx="1519555" cy="619760"/>
          </a:xfrm>
          <a:prstGeom prst="roundRect">
            <a:avLst>
              <a:gd name="adj" fmla="val 16667"/>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panose="02020603050405020304"/>
              <a:ea typeface="Arial" panose="020B0604020202020204"/>
              <a:cs typeface="Arial" panose="020B0604020202020204"/>
            </a:endParaRPr>
          </a:p>
        </p:txBody>
      </p:sp>
      <p:sp>
        <p:nvSpPr>
          <p:cNvPr id="145" name="object 3"/>
          <p:cNvSpPr txBox="1"/>
          <p:nvPr/>
        </p:nvSpPr>
        <p:spPr>
          <a:xfrm>
            <a:off x="10711815" y="39360475"/>
            <a:ext cx="1282700" cy="320040"/>
          </a:xfrm>
          <a:prstGeom prst="rect">
            <a:avLst/>
          </a:prstGeom>
        </p:spPr>
        <p:txBody>
          <a:bodyPr vert="horz" wrap="square" lIns="0" tIns="12700" rIns="0" bIns="0" rtlCol="0" anchor="t">
            <a:spAutoFit/>
          </a:bodyPr>
          <a:lstStyle/>
          <a:p>
            <a:pPr marL="12700" algn="ctr">
              <a:lnSpc>
                <a:spcPct val="100000"/>
              </a:lnSpc>
              <a:spcBef>
                <a:spcPts val="100"/>
              </a:spcBef>
            </a:pPr>
            <a:r>
              <a:rPr lang="en-US" altLang="en-IN" sz="2000" dirty="0">
                <a:latin typeface="Times New Roman" panose="02020603050405020304"/>
                <a:cs typeface="Trebuchet MS" panose="020B0603020202020204"/>
              </a:rPr>
              <a:t>TV</a:t>
            </a:r>
            <a:endParaRPr lang="en-US" altLang="en-IN" sz="2000" dirty="0">
              <a:latin typeface="Times New Roman" panose="02020603050405020304"/>
              <a:cs typeface="Trebuchet MS" panose="020B0603020202020204"/>
            </a:endParaRPr>
          </a:p>
        </p:txBody>
      </p:sp>
      <p:sp>
        <p:nvSpPr>
          <p:cNvPr id="146" name="Google Shape;322;p3"/>
          <p:cNvSpPr/>
          <p:nvPr/>
        </p:nvSpPr>
        <p:spPr>
          <a:xfrm>
            <a:off x="13406755" y="39091235"/>
            <a:ext cx="1519555" cy="619760"/>
          </a:xfrm>
          <a:prstGeom prst="roundRect">
            <a:avLst>
              <a:gd name="adj" fmla="val 16667"/>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panose="02020603050405020304"/>
              <a:ea typeface="Arial" panose="020B0604020202020204"/>
              <a:cs typeface="Arial" panose="020B0604020202020204"/>
            </a:endParaRPr>
          </a:p>
        </p:txBody>
      </p:sp>
      <p:sp>
        <p:nvSpPr>
          <p:cNvPr id="147" name="object 3"/>
          <p:cNvSpPr txBox="1"/>
          <p:nvPr/>
        </p:nvSpPr>
        <p:spPr>
          <a:xfrm>
            <a:off x="13559155" y="39225855"/>
            <a:ext cx="1282700" cy="320040"/>
          </a:xfrm>
          <a:prstGeom prst="rect">
            <a:avLst/>
          </a:prstGeom>
        </p:spPr>
        <p:txBody>
          <a:bodyPr vert="horz" wrap="square" lIns="0" tIns="12700" rIns="0" bIns="0" rtlCol="0" anchor="t">
            <a:spAutoFit/>
          </a:bodyPr>
          <a:lstStyle/>
          <a:p>
            <a:pPr marL="12700" algn="ctr">
              <a:lnSpc>
                <a:spcPct val="100000"/>
              </a:lnSpc>
              <a:spcBef>
                <a:spcPts val="100"/>
              </a:spcBef>
            </a:pPr>
            <a:r>
              <a:rPr lang="en-US" altLang="en-IN" sz="2000" dirty="0">
                <a:latin typeface="Times New Roman" panose="02020603050405020304"/>
                <a:cs typeface="Trebuchet MS" panose="020B0603020202020204"/>
              </a:rPr>
              <a:t>Storage</a:t>
            </a:r>
            <a:endParaRPr lang="en-US" altLang="en-IN" sz="2000" dirty="0">
              <a:latin typeface="Times New Roman" panose="02020603050405020304"/>
              <a:cs typeface="Trebuchet MS" panose="020B0603020202020204"/>
            </a:endParaRPr>
          </a:p>
        </p:txBody>
      </p:sp>
      <p:cxnSp>
        <p:nvCxnSpPr>
          <p:cNvPr id="149" name="Elbow Connector 148"/>
          <p:cNvCxnSpPr>
            <a:endCxn id="115" idx="2"/>
          </p:cNvCxnSpPr>
          <p:nvPr/>
        </p:nvCxnSpPr>
        <p:spPr>
          <a:xfrm rot="10800000">
            <a:off x="5106670" y="35693985"/>
            <a:ext cx="1297305" cy="42227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1" name="Elbow Connector 150"/>
          <p:cNvCxnSpPr/>
          <p:nvPr/>
        </p:nvCxnSpPr>
        <p:spPr>
          <a:xfrm rot="16200000">
            <a:off x="10132695" y="34352865"/>
            <a:ext cx="1548765" cy="1522095"/>
          </a:xfrm>
          <a:prstGeom prst="bentConnector3">
            <a:avLst>
              <a:gd name="adj1" fmla="val 49979"/>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3" name="Elbow Connector 152"/>
          <p:cNvCxnSpPr>
            <a:stCxn id="95" idx="3"/>
            <a:endCxn id="128" idx="1"/>
          </p:cNvCxnSpPr>
          <p:nvPr/>
        </p:nvCxnSpPr>
        <p:spPr>
          <a:xfrm>
            <a:off x="10298430" y="36291520"/>
            <a:ext cx="2583180" cy="4445"/>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8" name="Elbow Connector 157"/>
          <p:cNvCxnSpPr>
            <a:stCxn id="95" idx="2"/>
            <a:endCxn id="101" idx="0"/>
          </p:cNvCxnSpPr>
          <p:nvPr/>
        </p:nvCxnSpPr>
        <p:spPr>
          <a:xfrm rot="5400000">
            <a:off x="6516370" y="35963225"/>
            <a:ext cx="1103630" cy="256667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9" name="Elbow Connector 158"/>
          <p:cNvCxnSpPr>
            <a:stCxn id="102" idx="2"/>
            <a:endCxn id="103" idx="1"/>
          </p:cNvCxnSpPr>
          <p:nvPr/>
        </p:nvCxnSpPr>
        <p:spPr>
          <a:xfrm rot="5400000" flipV="1">
            <a:off x="5791835" y="38444805"/>
            <a:ext cx="1062355" cy="107759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0" name="Elbow Connector 159"/>
          <p:cNvCxnSpPr>
            <a:stCxn id="101" idx="3"/>
            <a:endCxn id="142" idx="1"/>
          </p:cNvCxnSpPr>
          <p:nvPr/>
        </p:nvCxnSpPr>
        <p:spPr>
          <a:xfrm flipV="1">
            <a:off x="6544310" y="37953315"/>
            <a:ext cx="3981450" cy="170815"/>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1" name="Elbow Connector 160"/>
          <p:cNvCxnSpPr>
            <a:stCxn id="143" idx="3"/>
            <a:endCxn id="146" idx="0"/>
          </p:cNvCxnSpPr>
          <p:nvPr/>
        </p:nvCxnSpPr>
        <p:spPr>
          <a:xfrm>
            <a:off x="11960860" y="37950140"/>
            <a:ext cx="2205990" cy="114109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2" name="Elbow Connector 161"/>
          <p:cNvCxnSpPr>
            <a:stCxn id="143" idx="2"/>
            <a:endCxn id="144" idx="0"/>
          </p:cNvCxnSpPr>
          <p:nvPr/>
        </p:nvCxnSpPr>
        <p:spPr>
          <a:xfrm rot="5400000">
            <a:off x="10838498" y="38744843"/>
            <a:ext cx="962025" cy="317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4" name="Elbow Connector 173"/>
          <p:cNvCxnSpPr/>
          <p:nvPr/>
        </p:nvCxnSpPr>
        <p:spPr>
          <a:xfrm rot="5400000">
            <a:off x="2442210" y="34744660"/>
            <a:ext cx="1066800" cy="762635"/>
          </a:xfrm>
          <a:prstGeom prst="bentConnector3">
            <a:avLst>
              <a:gd name="adj1" fmla="val 5003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5" name="Elbow Connector 174"/>
          <p:cNvCxnSpPr>
            <a:endCxn id="132" idx="3"/>
          </p:cNvCxnSpPr>
          <p:nvPr/>
        </p:nvCxnSpPr>
        <p:spPr>
          <a:xfrm rot="10800000" flipV="1">
            <a:off x="2284095" y="34401760"/>
            <a:ext cx="879475" cy="274320"/>
          </a:xfrm>
          <a:prstGeom prst="bentConnector3">
            <a:avLst>
              <a:gd name="adj1" fmla="val 49964"/>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6" name="Elbow Connector 175"/>
          <p:cNvCxnSpPr>
            <a:stCxn id="130" idx="1"/>
            <a:endCxn id="134" idx="3"/>
          </p:cNvCxnSpPr>
          <p:nvPr/>
        </p:nvCxnSpPr>
        <p:spPr>
          <a:xfrm rot="10800000">
            <a:off x="2284730" y="32847915"/>
            <a:ext cx="855345" cy="1394460"/>
          </a:xfrm>
          <a:prstGeom prst="bentConnector3">
            <a:avLst>
              <a:gd name="adj1" fmla="val 49963"/>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7" name="Elbow Connector 176"/>
          <p:cNvCxnSpPr>
            <a:endCxn id="137" idx="2"/>
          </p:cNvCxnSpPr>
          <p:nvPr/>
        </p:nvCxnSpPr>
        <p:spPr>
          <a:xfrm rot="16200000">
            <a:off x="3018790" y="32611695"/>
            <a:ext cx="1820545" cy="82804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8" name="Elbow Connector 177"/>
          <p:cNvCxnSpPr>
            <a:stCxn id="130" idx="0"/>
            <a:endCxn id="138" idx="2"/>
          </p:cNvCxnSpPr>
          <p:nvPr/>
        </p:nvCxnSpPr>
        <p:spPr>
          <a:xfrm rot="16200000">
            <a:off x="4812983" y="32721233"/>
            <a:ext cx="296545" cy="212090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1" name="Elbow Connector 180"/>
          <p:cNvCxnSpPr>
            <a:stCxn id="115" idx="0"/>
            <a:endCxn id="130" idx="2"/>
          </p:cNvCxnSpPr>
          <p:nvPr/>
        </p:nvCxnSpPr>
        <p:spPr>
          <a:xfrm rot="16200000" flipV="1">
            <a:off x="4245610" y="34208720"/>
            <a:ext cx="516255" cy="120650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2" name="Elbow Connector 181"/>
          <p:cNvCxnSpPr>
            <a:endCxn id="97" idx="0"/>
          </p:cNvCxnSpPr>
          <p:nvPr/>
        </p:nvCxnSpPr>
        <p:spPr>
          <a:xfrm rot="10800000" flipV="1">
            <a:off x="3693160" y="36497895"/>
            <a:ext cx="2711450" cy="717550"/>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3" name="Elbow Connector 182"/>
          <p:cNvCxnSpPr>
            <a:stCxn id="97" idx="1"/>
            <a:endCxn id="110" idx="0"/>
          </p:cNvCxnSpPr>
          <p:nvPr/>
        </p:nvCxnSpPr>
        <p:spPr>
          <a:xfrm rot="10800000" flipV="1">
            <a:off x="1990725" y="37506275"/>
            <a:ext cx="941705" cy="95186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7" name="Elbow Connector 186"/>
          <p:cNvCxnSpPr>
            <a:stCxn id="113" idx="1"/>
            <a:endCxn id="125" idx="3"/>
          </p:cNvCxnSpPr>
          <p:nvPr/>
        </p:nvCxnSpPr>
        <p:spPr>
          <a:xfrm rot="10800000">
            <a:off x="10590530" y="33797240"/>
            <a:ext cx="766445" cy="187325"/>
          </a:xfrm>
          <a:prstGeom prst="bentConnector3">
            <a:avLst>
              <a:gd name="adj1" fmla="val 49959"/>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8" name="Elbow Connector 187"/>
          <p:cNvCxnSpPr>
            <a:endCxn id="123" idx="2"/>
          </p:cNvCxnSpPr>
          <p:nvPr/>
        </p:nvCxnSpPr>
        <p:spPr>
          <a:xfrm rot="16200000" flipV="1">
            <a:off x="10405110" y="32269430"/>
            <a:ext cx="1646555" cy="1094105"/>
          </a:xfrm>
          <a:prstGeom prst="bentConnector3">
            <a:avLst>
              <a:gd name="adj1" fmla="val 4998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0" name="Elbow Connector 189"/>
          <p:cNvCxnSpPr>
            <a:stCxn id="113" idx="0"/>
            <a:endCxn id="121" idx="2"/>
          </p:cNvCxnSpPr>
          <p:nvPr/>
        </p:nvCxnSpPr>
        <p:spPr>
          <a:xfrm rot="16200000">
            <a:off x="12251690" y="32850455"/>
            <a:ext cx="645795" cy="91440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2" name="Elbow Connector 191"/>
          <p:cNvCxnSpPr>
            <a:stCxn id="114" idx="3"/>
            <a:endCxn id="118" idx="1"/>
          </p:cNvCxnSpPr>
          <p:nvPr/>
        </p:nvCxnSpPr>
        <p:spPr>
          <a:xfrm>
            <a:off x="12792710" y="33999805"/>
            <a:ext cx="698500" cy="807085"/>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193" name="Google Shape;322;p3"/>
          <p:cNvSpPr/>
          <p:nvPr/>
        </p:nvSpPr>
        <p:spPr>
          <a:xfrm>
            <a:off x="7395210" y="34551620"/>
            <a:ext cx="1902460" cy="723900"/>
          </a:xfrm>
          <a:prstGeom prst="roundRect">
            <a:avLst>
              <a:gd name="adj" fmla="val 16667"/>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panose="02020603050405020304"/>
              <a:ea typeface="Arial" panose="020B0604020202020204"/>
              <a:cs typeface="Arial" panose="020B0604020202020204"/>
            </a:endParaRPr>
          </a:p>
        </p:txBody>
      </p:sp>
      <p:sp>
        <p:nvSpPr>
          <p:cNvPr id="194" name="object 3"/>
          <p:cNvSpPr txBox="1"/>
          <p:nvPr/>
        </p:nvSpPr>
        <p:spPr>
          <a:xfrm>
            <a:off x="7475855" y="34686240"/>
            <a:ext cx="1848326" cy="505267"/>
          </a:xfrm>
          <a:prstGeom prst="rect">
            <a:avLst/>
          </a:prstGeom>
        </p:spPr>
        <p:txBody>
          <a:bodyPr vert="horz" wrap="square" lIns="0" tIns="12700" rIns="0" bIns="0" rtlCol="0" anchor="t">
            <a:spAutoFit/>
          </a:bodyPr>
          <a:lstStyle/>
          <a:p>
            <a:pPr marL="12700" algn="just">
              <a:lnSpc>
                <a:spcPct val="100000"/>
              </a:lnSpc>
              <a:spcBef>
                <a:spcPts val="100"/>
              </a:spcBef>
            </a:pPr>
            <a:r>
              <a:rPr lang="en-IN" sz="1600" b="1" dirty="0">
                <a:latin typeface="Times New Roman" panose="02020603050405020304"/>
                <a:cs typeface="Trebuchet MS" panose="020B0603020202020204"/>
              </a:rPr>
              <a:t>Smart Notification System</a:t>
            </a:r>
            <a:endParaRPr lang="en-IN" sz="1600" b="1" dirty="0">
              <a:latin typeface="Times New Roman" panose="02020603050405020304"/>
              <a:cs typeface="Trebuchet MS" panose="020B0603020202020204"/>
            </a:endParaRPr>
          </a:p>
        </p:txBody>
      </p:sp>
      <p:cxnSp>
        <p:nvCxnSpPr>
          <p:cNvPr id="196" name="Straight Arrow Connector 195"/>
          <p:cNvCxnSpPr>
            <a:stCxn id="193" idx="2"/>
            <a:endCxn id="95" idx="0"/>
          </p:cNvCxnSpPr>
          <p:nvPr/>
        </p:nvCxnSpPr>
        <p:spPr>
          <a:xfrm>
            <a:off x="8346440" y="35275520"/>
            <a:ext cx="5080" cy="612775"/>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pic>
        <p:nvPicPr>
          <p:cNvPr id="197" name="Picture 196"/>
          <p:cNvPicPr>
            <a:picLocks noChangeAspect="1"/>
          </p:cNvPicPr>
          <p:nvPr/>
        </p:nvPicPr>
        <p:blipFill rotWithShape="1">
          <a:blip r:embed="rId8">
            <a:extLst>
              <a:ext uri="{28A0092B-C50C-407E-A947-70E740481C1C}">
                <a14:useLocalDpi xmlns:a14="http://schemas.microsoft.com/office/drawing/2010/main" val="0"/>
              </a:ext>
            </a:extLst>
          </a:blip>
          <a:srcRect l="691" t="36842" r="77576" b="50401"/>
          <a:stretch>
            <a:fillRect/>
          </a:stretch>
        </p:blipFill>
        <p:spPr>
          <a:xfrm>
            <a:off x="25989987" y="22480314"/>
            <a:ext cx="2099117" cy="1693923"/>
          </a:xfrm>
          <a:prstGeom prst="rect">
            <a:avLst/>
          </a:prstGeom>
        </p:spPr>
      </p:pic>
      <p:pic>
        <p:nvPicPr>
          <p:cNvPr id="199" name="Picture 198" descr="skeleton"/>
          <p:cNvPicPr>
            <a:picLocks noChangeAspect="1"/>
          </p:cNvPicPr>
          <p:nvPr/>
        </p:nvPicPr>
        <p:blipFill>
          <a:blip r:embed="rId9"/>
          <a:stretch>
            <a:fillRect/>
          </a:stretch>
        </p:blipFill>
        <p:spPr>
          <a:xfrm>
            <a:off x="26244550" y="19982180"/>
            <a:ext cx="1595755" cy="1595755"/>
          </a:xfrm>
          <a:prstGeom prst="rect">
            <a:avLst/>
          </a:prstGeom>
        </p:spPr>
      </p:pic>
      <p:sp>
        <p:nvSpPr>
          <p:cNvPr id="200" name="Oval 199"/>
          <p:cNvSpPr/>
          <p:nvPr/>
        </p:nvSpPr>
        <p:spPr bwMode="auto">
          <a:xfrm>
            <a:off x="26094585" y="29861006"/>
            <a:ext cx="2096009" cy="2020406"/>
          </a:xfrm>
          <a:prstGeom prst="ellipse">
            <a:avLst/>
          </a:prstGeom>
          <a:solidFill>
            <a:srgbClr val="FFC000"/>
          </a:solidFill>
          <a:ln w="76200" cap="flat" cmpd="sng" algn="ctr">
            <a:solidFill>
              <a:srgbClr val="333399"/>
            </a:solidFill>
            <a:prstDash val="solid"/>
            <a:round/>
            <a:headEnd type="none" w="med" len="med"/>
            <a:tailEnd type="none" w="med" len="med"/>
          </a:ln>
          <a:effectLst/>
        </p:spPr>
        <p:txBody>
          <a:bodyPr vert="horz" wrap="none" lIns="91440" tIns="45720" rIns="91440" bIns="45720" numCol="1" rtlCol="0"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IN" sz="8600" b="0" i="0" u="none" strike="noStrike" cap="none" normalizeH="0" baseline="0">
              <a:ln>
                <a:noFill/>
              </a:ln>
              <a:solidFill>
                <a:schemeClr val="tx1"/>
              </a:solidFill>
              <a:effectLst/>
              <a:latin typeface="Arial" panose="020B0604020202020204" pitchFamily="34" charset="0"/>
            </a:endParaRPr>
          </a:p>
        </p:txBody>
      </p:sp>
      <p:pic>
        <p:nvPicPr>
          <p:cNvPr id="203" name="Picture 202"/>
          <p:cNvPicPr>
            <a:picLocks noChangeAspect="1"/>
          </p:cNvPicPr>
          <p:nvPr/>
        </p:nvPicPr>
        <p:blipFill rotWithShape="1">
          <a:blip r:embed="rId8">
            <a:extLst>
              <a:ext uri="{28A0092B-C50C-407E-A947-70E740481C1C}">
                <a14:useLocalDpi xmlns:a14="http://schemas.microsoft.com/office/drawing/2010/main" val="0"/>
              </a:ext>
            </a:extLst>
          </a:blip>
          <a:srcRect l="32013" t="239" r="46467" b="81844"/>
          <a:stretch>
            <a:fillRect/>
          </a:stretch>
        </p:blipFill>
        <p:spPr>
          <a:xfrm>
            <a:off x="26167409" y="29861048"/>
            <a:ext cx="1921780" cy="2132134"/>
          </a:xfrm>
          <a:prstGeom prst="rect">
            <a:avLst/>
          </a:prstGeom>
        </p:spPr>
      </p:pic>
      <p:pic>
        <p:nvPicPr>
          <p:cNvPr id="206" name="Picture 205" descr="Screenshot_20240528_115158_Pingfence"/>
          <p:cNvPicPr>
            <a:picLocks noChangeAspect="1"/>
          </p:cNvPicPr>
          <p:nvPr/>
        </p:nvPicPr>
        <p:blipFill>
          <a:blip r:embed="rId10"/>
          <a:stretch>
            <a:fillRect/>
          </a:stretch>
        </p:blipFill>
        <p:spPr>
          <a:xfrm>
            <a:off x="16530955" y="33128585"/>
            <a:ext cx="7576820" cy="1557655"/>
          </a:xfrm>
          <a:prstGeom prst="rect">
            <a:avLst/>
          </a:prstGeom>
        </p:spPr>
      </p:pic>
      <p:pic>
        <p:nvPicPr>
          <p:cNvPr id="207" name="Picture 206" descr="Screenshot 2023-05-08 025235"/>
          <p:cNvPicPr>
            <a:picLocks noChangeAspect="1"/>
          </p:cNvPicPr>
          <p:nvPr/>
        </p:nvPicPr>
        <p:blipFill>
          <a:blip r:embed="rId11"/>
          <a:srcRect l="32195" t="40369" r="36165" b="13366"/>
          <a:stretch>
            <a:fillRect/>
          </a:stretch>
        </p:blipFill>
        <p:spPr>
          <a:xfrm>
            <a:off x="24335105" y="32847915"/>
            <a:ext cx="3279775" cy="2533015"/>
          </a:xfrm>
          <a:prstGeom prst="rect">
            <a:avLst/>
          </a:prstGeom>
        </p:spPr>
      </p:pic>
      <p:sp>
        <p:nvSpPr>
          <p:cNvPr id="208" name="Rectangle 190"/>
          <p:cNvSpPr/>
          <p:nvPr/>
        </p:nvSpPr>
        <p:spPr>
          <a:xfrm>
            <a:off x="17034065" y="18206085"/>
            <a:ext cx="1724025" cy="460375"/>
          </a:xfrm>
          <a:prstGeom prst="rect">
            <a:avLst/>
          </a:prstGeom>
          <a:noFill/>
        </p:spPr>
        <p:txBody>
          <a:bodyPr wrap="none" lIns="91440" tIns="45720" rIns="91440" bIns="45720">
            <a:spAutoFit/>
          </a:bodyPr>
          <a:p>
            <a:pPr algn="ctr"/>
            <a:r>
              <a:rPr lang="en-IN" altLang="en-US" sz="2400" b="0" cap="none" spc="0" dirty="0">
                <a:ln w="0"/>
                <a:effectLst>
                  <a:outerShdw blurRad="38100" dist="19050" dir="2700000" algn="tl" rotWithShape="0">
                    <a:schemeClr val="dk1">
                      <a:alpha val="40000"/>
                    </a:schemeClr>
                  </a:outerShdw>
                </a:effectLst>
              </a:rPr>
              <a:t>Threat Lv 1</a:t>
            </a:r>
            <a:endParaRPr lang="en-IN" altLang="en-US" sz="2400" b="0" cap="none" spc="0" dirty="0">
              <a:ln w="0"/>
              <a:effectLst>
                <a:outerShdw blurRad="38100" dist="19050" dir="2700000" algn="tl" rotWithShape="0">
                  <a:schemeClr val="dk1">
                    <a:alpha val="40000"/>
                  </a:schemeClr>
                </a:outerShdw>
              </a:effectLst>
            </a:endParaRPr>
          </a:p>
        </p:txBody>
      </p:sp>
      <p:sp>
        <p:nvSpPr>
          <p:cNvPr id="211" name="Rectangle 190"/>
          <p:cNvSpPr/>
          <p:nvPr/>
        </p:nvSpPr>
        <p:spPr>
          <a:xfrm>
            <a:off x="21345080" y="18206085"/>
            <a:ext cx="1724025" cy="460375"/>
          </a:xfrm>
          <a:prstGeom prst="rect">
            <a:avLst/>
          </a:prstGeom>
          <a:noFill/>
        </p:spPr>
        <p:txBody>
          <a:bodyPr wrap="none" lIns="91440" tIns="45720" rIns="91440" bIns="45720">
            <a:spAutoFit/>
          </a:bodyPr>
          <a:lstStyle/>
          <a:p>
            <a:pPr algn="ctr"/>
            <a:r>
              <a:rPr lang="en-IN" altLang="en-US" sz="2400" dirty="0">
                <a:ln w="0"/>
                <a:effectLst>
                  <a:outerShdw blurRad="38100" dist="19050" dir="2700000" algn="tl" rotWithShape="0">
                    <a:schemeClr val="dk1">
                      <a:alpha val="40000"/>
                    </a:schemeClr>
                  </a:outerShdw>
                </a:effectLst>
                <a:sym typeface="+mn-ea"/>
              </a:rPr>
              <a:t>Threat Lv 2</a:t>
            </a:r>
            <a:endParaRPr lang="en-US" sz="2400" b="0" cap="none" spc="0" dirty="0">
              <a:ln w="0"/>
              <a:effectLst>
                <a:outerShdw blurRad="38100" dist="19050" dir="2700000" algn="tl" rotWithShape="0">
                  <a:schemeClr val="dk1">
                    <a:alpha val="40000"/>
                  </a:schemeClr>
                </a:outerShdw>
              </a:effectLst>
            </a:endParaRPr>
          </a:p>
        </p:txBody>
      </p:sp>
      <p:sp>
        <p:nvSpPr>
          <p:cNvPr id="213" name="Rectangle 190"/>
          <p:cNvSpPr/>
          <p:nvPr/>
        </p:nvSpPr>
        <p:spPr>
          <a:xfrm>
            <a:off x="27537735" y="17871440"/>
            <a:ext cx="1449435" cy="461665"/>
          </a:xfrm>
          <a:prstGeom prst="rect">
            <a:avLst/>
          </a:prstGeom>
          <a:noFill/>
        </p:spPr>
        <p:txBody>
          <a:bodyPr wrap="none" lIns="91440" tIns="45720" rIns="91440" bIns="45720">
            <a:spAutoFit/>
          </a:bodyPr>
          <a:lstStyle/>
          <a:p>
            <a:pPr algn="ctr"/>
            <a:r>
              <a:rPr lang="en-US" sz="2400" b="0" cap="none" spc="0" dirty="0">
                <a:ln w="0"/>
                <a:effectLst>
                  <a:outerShdw blurRad="38100" dist="19050" dir="2700000" algn="tl" rotWithShape="0">
                    <a:schemeClr val="dk1">
                      <a:alpha val="40000"/>
                    </a:schemeClr>
                  </a:outerShdw>
                </a:effectLst>
              </a:rPr>
              <a:t>OUTPUT</a:t>
            </a:r>
            <a:endParaRPr lang="en-US" sz="2400" b="0" cap="none" spc="0" dirty="0">
              <a:ln w="0"/>
              <a:effectLst>
                <a:outerShdw blurRad="38100" dist="19050" dir="2700000" algn="tl" rotWithShape="0">
                  <a:schemeClr val="dk1">
                    <a:alpha val="40000"/>
                  </a:schemeClr>
                </a:outerShdw>
              </a:effectLst>
            </a:endParaRPr>
          </a:p>
        </p:txBody>
      </p:sp>
      <p:pic>
        <p:nvPicPr>
          <p:cNvPr id="216" name="Picture 215"/>
          <p:cNvPicPr>
            <a:picLocks noChangeAspect="1"/>
          </p:cNvPicPr>
          <p:nvPr/>
        </p:nvPicPr>
        <p:blipFill>
          <a:blip r:embed="rId12"/>
          <a:stretch>
            <a:fillRect/>
          </a:stretch>
        </p:blipFill>
        <p:spPr>
          <a:xfrm>
            <a:off x="21482685" y="7615555"/>
            <a:ext cx="7504430" cy="423735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4389755" rtl="0" eaLnBrk="1" fontAlgn="base" latinLnBrk="0" hangingPunct="1">
          <a:lnSpc>
            <a:spcPct val="100000"/>
          </a:lnSpc>
          <a:spcBef>
            <a:spcPct val="0"/>
          </a:spcBef>
          <a:spcAft>
            <a:spcPct val="0"/>
          </a:spcAft>
          <a:buClrTx/>
          <a:buSzTx/>
          <a:buFontTx/>
          <a:buNone/>
          <a:defRPr kumimoji="0" lang="en-US" sz="86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4389755" rtl="0" eaLnBrk="1" fontAlgn="base" latinLnBrk="0" hangingPunct="1">
          <a:lnSpc>
            <a:spcPct val="100000"/>
          </a:lnSpc>
          <a:spcBef>
            <a:spcPct val="0"/>
          </a:spcBef>
          <a:spcAft>
            <a:spcPct val="0"/>
          </a:spcAft>
          <a:buClrTx/>
          <a:buSzTx/>
          <a:buFontTx/>
          <a:buNone/>
          <a:defRPr kumimoji="0" lang="en-US" sz="86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3286</Words>
  <Application>WPS Presentation</Application>
  <PresentationFormat>Custom</PresentationFormat>
  <Paragraphs>155</Paragraphs>
  <Slides>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vt:i4>
      </vt:variant>
    </vt:vector>
  </HeadingPairs>
  <TitlesOfParts>
    <vt:vector size="12" baseType="lpstr">
      <vt:lpstr>Arial</vt:lpstr>
      <vt:lpstr>SimSun</vt:lpstr>
      <vt:lpstr>Wingdings</vt:lpstr>
      <vt:lpstr>Times New Roman</vt:lpstr>
      <vt:lpstr>MS Gothic</vt:lpstr>
      <vt:lpstr>Times New Roman</vt:lpstr>
      <vt:lpstr>Trebuchet MS</vt:lpstr>
      <vt:lpstr>Arial</vt:lpstr>
      <vt:lpstr>Microsoft YaHei</vt:lpstr>
      <vt:lpstr>Arial Unicode MS</vt:lpstr>
      <vt:lpstr>Default Design</vt:lpstr>
      <vt:lpstr>PowerPoint 演示文稿</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category>Research Poster</cp:category>
  <cp:lastModifiedBy>acer</cp:lastModifiedBy>
  <cp:revision>183</cp:revision>
  <dcterms:created xsi:type="dcterms:W3CDTF">2008-12-04T00:20:00Z</dcterms:created>
  <dcterms:modified xsi:type="dcterms:W3CDTF">2024-05-28T06:41:28Z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FC19F47B06DF41469F8ABB7407AFB3B3_12</vt:lpwstr>
  </property>
  <property fmtid="{D5CDD505-2E9C-101B-9397-08002B2CF9AE}" pid="3" name="KSOProductBuildVer">
    <vt:lpwstr>1033-12.2.0.16909</vt:lpwstr>
  </property>
</Properties>
</file>