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9" r:id="rId4"/>
    <p:sldId id="264" r:id="rId5"/>
    <p:sldId id="263" r:id="rId6"/>
  </p:sldIdLst>
  <p:sldSz cx="14630400" cy="8229600"/>
  <p:notesSz cx="8229600" cy="14630400"/>
  <p:embeddedFontLst>
    <p:embeddedFont>
      <p:font typeface="Libre Baskerville" charset="0"/>
      <p:regular r:id="rId8"/>
    </p:embeddedFont>
    <p:embeddedFont>
      <p:font typeface="Calibri" pitchFamily="34" charset="0"/>
      <p:regular r:id="rId9"/>
      <p:bold r:id="rId10"/>
      <p:italic r:id="rId11"/>
      <p:boldItalic r:id="rId12"/>
    </p:embeddedFont>
    <p:embeddedFont>
      <p:font typeface="DM Sans" charset="0"/>
      <p:regular r:id="rId13"/>
    </p:embeddedFont>
    <p:embeddedFont>
      <p:font typeface="Algerian" pitchFamily="82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11"/>
    <p:restoredTop sz="94610"/>
  </p:normalViewPr>
  <p:slideViewPr>
    <p:cSldViewPr snapToGrid="0" snapToObjects="1">
      <p:cViewPr varScale="1">
        <p:scale>
          <a:sx n="72" d="100"/>
          <a:sy n="72" d="100"/>
        </p:scale>
        <p:origin x="-523" y="-101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128749" y="2365534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Optimizing Virtual Memory Management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1128749" y="4123253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</a:t>
            </a:r>
            <a:r>
              <a:rPr lang="en-US" sz="1750" dirty="0" smtClean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he </a:t>
            </a: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critical role of virtual memory management in optimizing system performance, especially in the context of modern multi-core architectures.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6280190" y="5484019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462022" y="6326372"/>
            <a:ext cx="2996684" cy="7974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 smtClean="0">
                <a:solidFill>
                  <a:srgbClr val="454240"/>
                </a:solidFill>
                <a:latin typeface="DM Sans Bold" pitchFamily="34" charset="0"/>
                <a:ea typeface="DM Sans Bold" pitchFamily="34" charset="-122"/>
                <a:cs typeface="DM Sans Bold" pitchFamily="34" charset="-120"/>
              </a:rPr>
              <a:t>By  </a:t>
            </a:r>
            <a:r>
              <a:rPr lang="en-US" sz="2200" b="1" dirty="0" err="1" smtClean="0">
                <a:solidFill>
                  <a:srgbClr val="454240"/>
                </a:solidFill>
                <a:latin typeface="DM Sans Bold" pitchFamily="34" charset="0"/>
                <a:ea typeface="DM Sans Bold" pitchFamily="34" charset="-122"/>
                <a:cs typeface="DM Sans Bold" pitchFamily="34" charset="-120"/>
              </a:rPr>
              <a:t>V.Aadharsh</a:t>
            </a:r>
            <a:r>
              <a:rPr lang="en-US" sz="2200" b="1" dirty="0" smtClean="0">
                <a:solidFill>
                  <a:srgbClr val="454240"/>
                </a:solidFill>
                <a:latin typeface="DM Sans Bold" pitchFamily="34" charset="0"/>
                <a:ea typeface="DM Sans Bold" pitchFamily="34" charset="-122"/>
                <a:cs typeface="DM Sans Bold" pitchFamily="34" charset="-120"/>
              </a:rPr>
              <a:t> </a:t>
            </a:r>
            <a:r>
              <a:rPr lang="en-US" sz="2200" b="1" smtClean="0">
                <a:solidFill>
                  <a:srgbClr val="454240"/>
                </a:solidFill>
                <a:latin typeface="DM Sans Bold" pitchFamily="34" charset="0"/>
                <a:ea typeface="DM Sans Bold" pitchFamily="34" charset="-122"/>
                <a:cs typeface="DM Sans Bold" pitchFamily="34" charset="-120"/>
              </a:rPr>
              <a:t>Vishal</a:t>
            </a:r>
            <a:endParaRPr lang="en-US" sz="2200" b="1" dirty="0" smtClean="0">
              <a:solidFill>
                <a:srgbClr val="454240"/>
              </a:solidFill>
              <a:latin typeface="DM Sans Bold" pitchFamily="34" charset="0"/>
              <a:ea typeface="DM Sans Bold" pitchFamily="34" charset="-122"/>
              <a:cs typeface="DM Sans Bold" pitchFamily="34" charset="-120"/>
            </a:endParaRPr>
          </a:p>
          <a:p>
            <a:pPr marL="0" indent="0" algn="l">
              <a:lnSpc>
                <a:spcPts val="3100"/>
              </a:lnSpc>
              <a:buNone/>
            </a:pPr>
            <a:r>
              <a:rPr lang="en-US" sz="2200" b="1" dirty="0" smtClean="0">
                <a:solidFill>
                  <a:srgbClr val="454240"/>
                </a:solidFill>
                <a:latin typeface="DM Sans Bold" pitchFamily="34" charset="0"/>
                <a:ea typeface="DM Sans Bold" pitchFamily="34" charset="-122"/>
              </a:rPr>
              <a:t> </a:t>
            </a:r>
            <a:r>
              <a:rPr lang="en-US" sz="2200" b="1" dirty="0" smtClean="0">
                <a:solidFill>
                  <a:srgbClr val="454240"/>
                </a:solidFill>
                <a:latin typeface="DM Sans Bold" pitchFamily="34" charset="0"/>
                <a:ea typeface="DM Sans Bold" pitchFamily="34" charset="-122"/>
              </a:rPr>
              <a:t>Reg:192311009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48625" y="361506"/>
            <a:ext cx="13828882" cy="14141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Address Translation: Mapping Virtual to Physical Addresses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1629686" y="2218719"/>
            <a:ext cx="126444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1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2422631" y="2317898"/>
            <a:ext cx="221599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Virtual Address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1581465" y="2856672"/>
            <a:ext cx="174665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2</a:t>
            </a:r>
            <a:endParaRPr lang="en-US" sz="2200" dirty="0"/>
          </a:p>
        </p:txBody>
      </p:sp>
      <p:sp>
        <p:nvSpPr>
          <p:cNvPr id="9" name="Text 5"/>
          <p:cNvSpPr/>
          <p:nvPr/>
        </p:nvSpPr>
        <p:spPr>
          <a:xfrm>
            <a:off x="2422631" y="2955851"/>
            <a:ext cx="154638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Page Table</a:t>
            </a:r>
            <a:endParaRPr lang="en-US" sz="2200" dirty="0"/>
          </a:p>
        </p:txBody>
      </p:sp>
      <p:sp>
        <p:nvSpPr>
          <p:cNvPr id="12" name="Text 7"/>
          <p:cNvSpPr/>
          <p:nvPr/>
        </p:nvSpPr>
        <p:spPr>
          <a:xfrm>
            <a:off x="1581465" y="3415427"/>
            <a:ext cx="174665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3</a:t>
            </a:r>
            <a:endParaRPr lang="en-US" sz="2200" dirty="0"/>
          </a:p>
        </p:txBody>
      </p:sp>
      <p:sp>
        <p:nvSpPr>
          <p:cNvPr id="13" name="Text 8"/>
          <p:cNvSpPr/>
          <p:nvPr/>
        </p:nvSpPr>
        <p:spPr>
          <a:xfrm>
            <a:off x="2422631" y="3514606"/>
            <a:ext cx="240553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Physical Address</a:t>
            </a:r>
            <a:endParaRPr lang="en-US" sz="2200" dirty="0"/>
          </a:p>
        </p:txBody>
      </p:sp>
      <p:pic>
        <p:nvPicPr>
          <p:cNvPr id="8194" name="Picture 2" descr="Virtual Memory: Overcoming the Limitations of Physical Memory - Spicework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62578" y="1988287"/>
            <a:ext cx="8367822" cy="62413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380417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66512" y="2668772"/>
            <a:ext cx="13297376" cy="11901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650"/>
              </a:lnSpc>
              <a:buNone/>
            </a:pPr>
            <a:r>
              <a:rPr lang="en-US" sz="370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Page Replacement Algorithms: Maximizing Memory Utilization</a:t>
            </a:r>
            <a:endParaRPr lang="en-US" sz="3700" dirty="0"/>
          </a:p>
        </p:txBody>
      </p:sp>
      <p:sp>
        <p:nvSpPr>
          <p:cNvPr id="4" name="Shape 1"/>
          <p:cNvSpPr/>
          <p:nvPr/>
        </p:nvSpPr>
        <p:spPr>
          <a:xfrm>
            <a:off x="-1" y="4094203"/>
            <a:ext cx="7410331" cy="1892736"/>
          </a:xfrm>
          <a:prstGeom prst="roundRect">
            <a:avLst>
              <a:gd name="adj" fmla="val 56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5" name="Text 2"/>
          <p:cNvSpPr/>
          <p:nvPr/>
        </p:nvSpPr>
        <p:spPr>
          <a:xfrm>
            <a:off x="864513" y="4577834"/>
            <a:ext cx="2380417" cy="2974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00"/>
              </a:lnSpc>
              <a:buNone/>
            </a:pPr>
            <a:r>
              <a:rPr lang="en-US" sz="185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FIFO</a:t>
            </a:r>
            <a:endParaRPr lang="en-US" sz="1850" dirty="0"/>
          </a:p>
        </p:txBody>
      </p:sp>
      <p:sp>
        <p:nvSpPr>
          <p:cNvPr id="6" name="Text 3"/>
          <p:cNvSpPr/>
          <p:nvPr/>
        </p:nvSpPr>
        <p:spPr>
          <a:xfrm>
            <a:off x="864513" y="4989433"/>
            <a:ext cx="6157555" cy="3045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50"/>
              </a:lnSpc>
              <a:buNone/>
            </a:pPr>
            <a:r>
              <a:rPr lang="en-US" sz="14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First-In, First-Out: The oldest page is replaced regardless of its usage.</a:t>
            </a:r>
            <a:endParaRPr lang="en-US" sz="1450" dirty="0"/>
          </a:p>
        </p:txBody>
      </p:sp>
      <p:sp>
        <p:nvSpPr>
          <p:cNvPr id="7" name="Shape 4"/>
          <p:cNvSpPr/>
          <p:nvPr/>
        </p:nvSpPr>
        <p:spPr>
          <a:xfrm>
            <a:off x="7410450" y="4094203"/>
            <a:ext cx="7219950" cy="1892736"/>
          </a:xfrm>
          <a:prstGeom prst="roundRect">
            <a:avLst>
              <a:gd name="adj" fmla="val 56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8" name="Text 5"/>
          <p:cNvSpPr/>
          <p:nvPr/>
        </p:nvSpPr>
        <p:spPr>
          <a:xfrm>
            <a:off x="7608451" y="4577834"/>
            <a:ext cx="2380417" cy="2974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00"/>
              </a:lnSpc>
              <a:buNone/>
            </a:pPr>
            <a:r>
              <a:rPr lang="en-US" sz="185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LRU</a:t>
            </a:r>
            <a:endParaRPr lang="en-US" sz="1850" dirty="0"/>
          </a:p>
        </p:txBody>
      </p:sp>
      <p:sp>
        <p:nvSpPr>
          <p:cNvPr id="9" name="Text 6"/>
          <p:cNvSpPr/>
          <p:nvPr/>
        </p:nvSpPr>
        <p:spPr>
          <a:xfrm>
            <a:off x="7608451" y="4989433"/>
            <a:ext cx="6157555" cy="6091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350"/>
              </a:lnSpc>
              <a:buNone/>
            </a:pPr>
            <a:r>
              <a:rPr lang="en-US" sz="14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Least Recently Used: The page that has not been accessed for the longest time is replaced.</a:t>
            </a:r>
            <a:endParaRPr lang="en-US" sz="1450" dirty="0"/>
          </a:p>
        </p:txBody>
      </p:sp>
      <p:sp>
        <p:nvSpPr>
          <p:cNvPr id="10" name="Shape 7"/>
          <p:cNvSpPr/>
          <p:nvPr/>
        </p:nvSpPr>
        <p:spPr>
          <a:xfrm>
            <a:off x="0" y="5986939"/>
            <a:ext cx="7410450" cy="2242661"/>
          </a:xfrm>
          <a:prstGeom prst="roundRect">
            <a:avLst>
              <a:gd name="adj" fmla="val 464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11" name="Text 8"/>
          <p:cNvSpPr/>
          <p:nvPr/>
        </p:nvSpPr>
        <p:spPr>
          <a:xfrm>
            <a:off x="864513" y="6333649"/>
            <a:ext cx="2380417" cy="2974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00"/>
              </a:lnSpc>
              <a:buNone/>
            </a:pPr>
            <a:r>
              <a:rPr lang="en-US" sz="185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Optimal</a:t>
            </a:r>
            <a:endParaRPr lang="en-US" sz="1850" dirty="0"/>
          </a:p>
        </p:txBody>
      </p:sp>
      <p:sp>
        <p:nvSpPr>
          <p:cNvPr id="12" name="Text 9"/>
          <p:cNvSpPr/>
          <p:nvPr/>
        </p:nvSpPr>
        <p:spPr>
          <a:xfrm>
            <a:off x="864513" y="6879265"/>
            <a:ext cx="6157555" cy="91368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350"/>
              </a:lnSpc>
              <a:buNone/>
            </a:pPr>
            <a:r>
              <a:rPr lang="en-US" sz="14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Optimal: The page that will not be used for the longest period in the future is replaced. This is theoretical and impossible to implement in practice.</a:t>
            </a:r>
            <a:endParaRPr lang="en-US" sz="1450" dirty="0"/>
          </a:p>
        </p:txBody>
      </p:sp>
      <p:sp>
        <p:nvSpPr>
          <p:cNvPr id="13" name="Shape 10"/>
          <p:cNvSpPr/>
          <p:nvPr/>
        </p:nvSpPr>
        <p:spPr>
          <a:xfrm>
            <a:off x="7410450" y="5986939"/>
            <a:ext cx="7219950" cy="2242661"/>
          </a:xfrm>
          <a:prstGeom prst="roundRect">
            <a:avLst>
              <a:gd name="adj" fmla="val 464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14" name="Text 11"/>
          <p:cNvSpPr/>
          <p:nvPr/>
        </p:nvSpPr>
        <p:spPr>
          <a:xfrm>
            <a:off x="7608451" y="6440121"/>
            <a:ext cx="2380417" cy="2974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00"/>
              </a:lnSpc>
              <a:buNone/>
            </a:pPr>
            <a:r>
              <a:rPr lang="en-US" sz="185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Clock</a:t>
            </a:r>
            <a:endParaRPr lang="en-US" sz="1850" dirty="0"/>
          </a:p>
        </p:txBody>
      </p:sp>
      <p:sp>
        <p:nvSpPr>
          <p:cNvPr id="15" name="Text 12"/>
          <p:cNvSpPr/>
          <p:nvPr/>
        </p:nvSpPr>
        <p:spPr>
          <a:xfrm>
            <a:off x="7608451" y="6901101"/>
            <a:ext cx="6157555" cy="6091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350"/>
              </a:lnSpc>
              <a:buNone/>
            </a:pPr>
            <a:r>
              <a:rPr lang="en-US" sz="14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 combination of FIFO and LRU, tracking page usage with a circular queue. The oldest page with a 'use bit' set to 0 is replaced.</a:t>
            </a:r>
            <a:endParaRPr lang="en-US" sz="14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Virtual Memory: 7 Address Translatio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Virtual Memory: 7 Address Translatio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Virtual Memory: 7 Address Translatio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AutoShape 8" descr="Virtual Memory: 7 Address Translatio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" name="AutoShape 10" descr="Virtual Memory: 7 Address Translatio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6" name="AutoShape 12" descr="Virtual Memory: 7 Address Translatio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8" name="AutoShape 14" descr="Virtual Memory: 7 Address Translatio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0" name="AutoShape 16" descr="Virtual Memory: 7 Address Translatio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1" name="Picture 17" descr="C:\Users\Aadha\OneDrive\Desktop\download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98635" y="4125998"/>
            <a:ext cx="7531765" cy="4103602"/>
          </a:xfrm>
          <a:prstGeom prst="rect">
            <a:avLst/>
          </a:prstGeom>
          <a:noFill/>
        </p:spPr>
      </p:pic>
      <p:sp>
        <p:nvSpPr>
          <p:cNvPr id="1043" name="AutoShape 19" descr="CS 537 - Memory Managemen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5" name="AutoShape 21" descr="CS 537 - Memory Managemen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7" name="AutoShape 23" descr="Memory Management - OMSCS Not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9" name="AutoShape 25" descr="Memory Management - OMSCS Not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1" name="AutoShape 27" descr="CS 537 - Memory Managemen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3" name="AutoShape 29" descr="CS 537 - Memory Managemen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54" name="Picture 30" descr="C:\Users\Aadha\OneDrive\Desktop\image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"/>
            <a:ext cx="7098635" cy="4125998"/>
          </a:xfrm>
          <a:prstGeom prst="rect">
            <a:avLst/>
          </a:prstGeom>
          <a:noFill/>
        </p:spPr>
      </p:pic>
      <p:sp>
        <p:nvSpPr>
          <p:cNvPr id="19" name="Rectangle 18"/>
          <p:cNvSpPr/>
          <p:nvPr/>
        </p:nvSpPr>
        <p:spPr>
          <a:xfrm>
            <a:off x="7098635" y="0"/>
            <a:ext cx="7531765" cy="4125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Algerian" pitchFamily="82" charset="0"/>
              </a:rPr>
              <a:t>Working  of  the model</a:t>
            </a:r>
            <a:endParaRPr lang="en-US" sz="4000" dirty="0">
              <a:latin typeface="Algerian" pitchFamily="82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0" y="4125999"/>
            <a:ext cx="7098635" cy="41036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500" dirty="0" smtClean="0">
                <a:latin typeface="Algerian" pitchFamily="82" charset="0"/>
              </a:rPr>
              <a:t>Example of the Virtual Address to Physical Address</a:t>
            </a:r>
            <a:endParaRPr lang="en-US" sz="4500" dirty="0"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510076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Conclusion and Future Directions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267795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Virtual memory management remains an essential aspect of system performance optimization. As technology continues to evolve, ongoing research and development will continue to drive advancements in this field.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199</Words>
  <Application>Microsoft Office PowerPoint</Application>
  <PresentationFormat>Custom</PresentationFormat>
  <Paragraphs>28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Libre Baskerville</vt:lpstr>
      <vt:lpstr>Calibri</vt:lpstr>
      <vt:lpstr>DM Sans</vt:lpstr>
      <vt:lpstr>DM Sans Bold</vt:lpstr>
      <vt:lpstr>Algerian</vt:lpstr>
      <vt:lpstr>Office Theme</vt:lpstr>
      <vt:lpstr>Slide 1</vt:lpstr>
      <vt:lpstr>Slide 2</vt:lpstr>
      <vt:lpstr>Slide 3</vt:lpstr>
      <vt:lpstr>Slide 4</vt:lpstr>
      <vt:lpstr>Slide 5</vt:lpstr>
    </vt:vector>
  </TitlesOfParts>
  <Company>PptxGenJS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Aadharsh vishal</cp:lastModifiedBy>
  <cp:revision>8</cp:revision>
  <dcterms:created xsi:type="dcterms:W3CDTF">2024-12-28T06:47:50Z</dcterms:created>
  <dcterms:modified xsi:type="dcterms:W3CDTF">2024-12-28T08:54:17Z</dcterms:modified>
</cp:coreProperties>
</file>