
<file path=[Content_Types].xml><?xml version="1.0" encoding="utf-8"?>
<Types xmlns="http://schemas.openxmlformats.org/package/2006/content-types">
  <Default Extension="bin" ContentType="image/unknown"/>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3"/>
  </p:notesMasterIdLst>
  <p:sldIdLst>
    <p:sldId id="278" r:id="rId5"/>
    <p:sldId id="280" r:id="rId6"/>
    <p:sldId id="281" r:id="rId7"/>
    <p:sldId id="282" r:id="rId8"/>
    <p:sldId id="285" r:id="rId9"/>
    <p:sldId id="288" r:id="rId10"/>
    <p:sldId id="286" r:id="rId11"/>
    <p:sldId id="287" r:id="rId12"/>
    <p:sldId id="284" r:id="rId13"/>
    <p:sldId id="283" r:id="rId14"/>
    <p:sldId id="291" r:id="rId15"/>
    <p:sldId id="292" r:id="rId16"/>
    <p:sldId id="297" r:id="rId17"/>
    <p:sldId id="296" r:id="rId18"/>
    <p:sldId id="295" r:id="rId19"/>
    <p:sldId id="290" r:id="rId20"/>
    <p:sldId id="294" r:id="rId21"/>
    <p:sldId id="293"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10/31/2023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10/31/2023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10/31/2023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10/31/2023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10/31/2023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10/31/2023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10/31/2023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10/31/2023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10/31/2023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10/31/2023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10/31/2023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10/31/2023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10/31/2023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10/31/2023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10/31/2023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10/31/2023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10/31/2023</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7.png"/><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bin"/><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 y="26514"/>
            <a:ext cx="12192001" cy="6857990"/>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2420504"/>
          </a:xfrm>
        </p:spPr>
        <p:txBody>
          <a:bodyPr>
            <a:normAutofit/>
          </a:bodyPr>
          <a:lstStyle/>
          <a:p>
            <a:pPr algn="l"/>
            <a:r>
              <a:rPr lang="en-US" sz="4000" dirty="0"/>
              <a:t>Title Lorem Ipsum</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5" y="4157933"/>
            <a:ext cx="3485072" cy="1026544"/>
          </a:xfrm>
        </p:spPr>
        <p:txBody>
          <a:bodyPr>
            <a:normAutofit/>
          </a:bodyPr>
          <a:lstStyle/>
          <a:p>
            <a:pPr algn="l"/>
            <a:r>
              <a:rPr lang="en-US" sz="2300" dirty="0"/>
              <a:t>Sit Dolor Amet</a:t>
            </a:r>
          </a:p>
        </p:txBody>
      </p:sp>
      <p:pic>
        <p:nvPicPr>
          <p:cNvPr id="4" name="Picture 3">
            <a:extLst>
              <a:ext uri="{FF2B5EF4-FFF2-40B4-BE49-F238E27FC236}">
                <a16:creationId xmlns:a16="http://schemas.microsoft.com/office/drawing/2014/main" id="{487FDD68-CB95-3970-1E76-ACBD32F4032C}"/>
              </a:ext>
            </a:extLst>
          </p:cNvPr>
          <p:cNvPicPr>
            <a:picLocks noChangeAspect="1"/>
          </p:cNvPicPr>
          <p:nvPr/>
        </p:nvPicPr>
        <p:blipFill>
          <a:blip r:embed="rId5">
            <a:grayscl/>
            <a:extLst>
              <a:ext uri="{28A0092B-C50C-407E-A947-70E740481C1C}">
                <a14:useLocalDpi xmlns:a14="http://schemas.microsoft.com/office/drawing/2010/main" val="0"/>
              </a:ext>
            </a:extLst>
          </a:blip>
          <a:stretch>
            <a:fillRect/>
          </a:stretch>
        </p:blipFill>
        <p:spPr>
          <a:xfrm>
            <a:off x="0" y="914400"/>
            <a:ext cx="12192000" cy="4954137"/>
          </a:xfrm>
          <a:prstGeom prst="rect">
            <a:avLst/>
          </a:prstGeom>
          <a:solidFill>
            <a:schemeClr val="bg1">
              <a:lumMod val="50000"/>
              <a:lumOff val="50000"/>
              <a:alpha val="0"/>
            </a:schemeClr>
          </a:solidFill>
          <a:effectLst>
            <a:reflection endPos="0" dist="50800" dir="5400000" sy="-100000" algn="bl" rotWithShape="0"/>
          </a:effectLst>
        </p:spPr>
      </p:pic>
    </p:spTree>
    <p:extLst>
      <p:ext uri="{BB962C8B-B14F-4D97-AF65-F5344CB8AC3E}">
        <p14:creationId xmlns:p14="http://schemas.microsoft.com/office/powerpoint/2010/main" val="416788423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7A96B22B-017A-A793-985D-1AB0A04BF6B4}"/>
              </a:ext>
            </a:extLst>
          </p:cNvPr>
          <p:cNvSpPr>
            <a:spLocks noGrp="1"/>
          </p:cNvSpPr>
          <p:nvPr>
            <p:ph idx="1"/>
          </p:nvPr>
        </p:nvSpPr>
        <p:spPr>
          <a:xfrm>
            <a:off x="2124890" y="1658143"/>
            <a:ext cx="9905999" cy="3541714"/>
          </a:xfrm>
        </p:spPr>
        <p:txBody>
          <a:bodyPr>
            <a:normAutofit/>
          </a:bodyPr>
          <a:lstStyle/>
          <a:p>
            <a:r>
              <a:rPr lang="en-US" sz="2500" b="0" i="0" dirty="0">
                <a:solidFill>
                  <a:schemeClr val="tx1"/>
                </a:solidFill>
                <a:effectLst/>
                <a:latin typeface="source-code-pro"/>
              </a:rPr>
              <a:t>print(</a:t>
            </a:r>
            <a:r>
              <a:rPr lang="en-US" sz="2500" b="0" i="0" dirty="0" err="1">
                <a:solidFill>
                  <a:schemeClr val="tx1"/>
                </a:solidFill>
                <a:effectLst/>
                <a:latin typeface="source-code-pro"/>
              </a:rPr>
              <a:t>df.head</a:t>
            </a:r>
            <a:r>
              <a:rPr lang="en-US" sz="2500" b="0" i="0" dirty="0">
                <a:solidFill>
                  <a:schemeClr val="tx1"/>
                </a:solidFill>
                <a:effectLst/>
                <a:latin typeface="source-code-pro"/>
              </a:rPr>
              <a:t>()) </a:t>
            </a:r>
          </a:p>
          <a:p>
            <a:r>
              <a:rPr lang="en-US" sz="2500" b="0" i="0" dirty="0">
                <a:solidFill>
                  <a:schemeClr val="tx1"/>
                </a:solidFill>
                <a:effectLst/>
                <a:latin typeface="source-code-pro"/>
              </a:rPr>
              <a:t>0 2012-12-31 894</a:t>
            </a:r>
            <a:endParaRPr lang="en-US" sz="2500" dirty="0">
              <a:solidFill>
                <a:schemeClr val="tx1"/>
              </a:solidFill>
              <a:latin typeface="source-code-pro"/>
            </a:endParaRPr>
          </a:p>
          <a:p>
            <a:r>
              <a:rPr lang="en-US" sz="2500" b="0" i="0" dirty="0">
                <a:solidFill>
                  <a:schemeClr val="tx1"/>
                </a:solidFill>
                <a:effectLst/>
                <a:latin typeface="source-code-pro"/>
              </a:rPr>
              <a:t>1 2013-01-07 863</a:t>
            </a:r>
            <a:br>
              <a:rPr lang="en-US" sz="2500" dirty="0">
                <a:solidFill>
                  <a:schemeClr val="tx1"/>
                </a:solidFill>
              </a:rPr>
            </a:br>
            <a:r>
              <a:rPr lang="en-US" sz="2500" b="0" i="0" dirty="0">
                <a:solidFill>
                  <a:schemeClr val="tx1"/>
                </a:solidFill>
                <a:effectLst/>
                <a:latin typeface="source-code-pro"/>
              </a:rPr>
              <a:t>2 2013-01-14 867</a:t>
            </a:r>
            <a:br>
              <a:rPr lang="en-US" sz="2500" dirty="0">
                <a:solidFill>
                  <a:schemeClr val="tx1"/>
                </a:solidFill>
              </a:rPr>
            </a:br>
            <a:r>
              <a:rPr lang="en-US" sz="2500" b="0" i="0" dirty="0">
                <a:solidFill>
                  <a:schemeClr val="tx1"/>
                </a:solidFill>
                <a:effectLst/>
                <a:latin typeface="source-code-pro"/>
              </a:rPr>
              <a:t>3 2013-01-21 816</a:t>
            </a:r>
            <a:br>
              <a:rPr lang="en-US" sz="2500" dirty="0">
                <a:solidFill>
                  <a:schemeClr val="tx1"/>
                </a:solidFill>
              </a:rPr>
            </a:br>
            <a:r>
              <a:rPr lang="en-US" sz="2500" b="0" i="0" dirty="0">
                <a:solidFill>
                  <a:schemeClr val="tx1"/>
                </a:solidFill>
                <a:effectLst/>
                <a:latin typeface="source-code-pro"/>
              </a:rPr>
              <a:t>4 2013-01-28 969</a:t>
            </a:r>
            <a:endParaRPr lang="en-US" sz="2500" dirty="0">
              <a:solidFill>
                <a:schemeClr val="tx1"/>
              </a:solidFill>
            </a:endParaRPr>
          </a:p>
        </p:txBody>
      </p:sp>
    </p:spTree>
    <p:extLst>
      <p:ext uri="{BB962C8B-B14F-4D97-AF65-F5344CB8AC3E}">
        <p14:creationId xmlns:p14="http://schemas.microsoft.com/office/powerpoint/2010/main" val="368291415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79BE742B-9762-EADD-00E1-5554747928E3}"/>
              </a:ext>
            </a:extLst>
          </p:cNvPr>
          <p:cNvSpPr>
            <a:spLocks noGrp="1"/>
          </p:cNvSpPr>
          <p:nvPr>
            <p:ph idx="1"/>
          </p:nvPr>
        </p:nvSpPr>
        <p:spPr>
          <a:xfrm>
            <a:off x="2153026" y="1658143"/>
            <a:ext cx="9905999" cy="3541714"/>
          </a:xfrm>
        </p:spPr>
        <p:txBody>
          <a:bodyPr>
            <a:normAutofit/>
          </a:bodyPr>
          <a:lstStyle/>
          <a:p>
            <a:r>
              <a:rPr lang="en-US" sz="2500" b="0" i="0" dirty="0">
                <a:solidFill>
                  <a:schemeClr val="tx1"/>
                </a:solidFill>
                <a:effectLst/>
                <a:latin typeface="source-code-pro"/>
              </a:rPr>
              <a:t>print(</a:t>
            </a:r>
            <a:r>
              <a:rPr lang="en-US" sz="2500" b="0" i="0" dirty="0" err="1">
                <a:solidFill>
                  <a:schemeClr val="tx1"/>
                </a:solidFill>
                <a:effectLst/>
                <a:latin typeface="source-code-pro"/>
              </a:rPr>
              <a:t>df.head</a:t>
            </a:r>
            <a:r>
              <a:rPr lang="en-US" sz="2500" b="0" i="0" dirty="0">
                <a:solidFill>
                  <a:schemeClr val="tx1"/>
                </a:solidFill>
                <a:effectLst/>
                <a:latin typeface="source-code-pro"/>
              </a:rPr>
              <a:t>()) </a:t>
            </a:r>
          </a:p>
          <a:p>
            <a:r>
              <a:rPr lang="en-US" sz="2500" b="0" i="0" dirty="0">
                <a:solidFill>
                  <a:schemeClr val="tx1"/>
                </a:solidFill>
                <a:effectLst/>
                <a:latin typeface="source-code-pro"/>
              </a:rPr>
              <a:t>0 2012-12-31 894</a:t>
            </a:r>
            <a:endParaRPr lang="en-US" sz="2500" dirty="0">
              <a:solidFill>
                <a:schemeClr val="tx1"/>
              </a:solidFill>
              <a:latin typeface="source-code-pro"/>
            </a:endParaRPr>
          </a:p>
          <a:p>
            <a:r>
              <a:rPr lang="en-US" sz="2500" b="0" i="0" dirty="0">
                <a:solidFill>
                  <a:schemeClr val="tx1"/>
                </a:solidFill>
                <a:effectLst/>
                <a:latin typeface="source-code-pro"/>
              </a:rPr>
              <a:t>1 2013-01-07 863</a:t>
            </a:r>
            <a:br>
              <a:rPr lang="en-US" sz="2500" dirty="0">
                <a:solidFill>
                  <a:schemeClr val="tx1"/>
                </a:solidFill>
              </a:rPr>
            </a:br>
            <a:r>
              <a:rPr lang="en-US" sz="2500" b="0" i="0" dirty="0">
                <a:solidFill>
                  <a:schemeClr val="tx1"/>
                </a:solidFill>
                <a:effectLst/>
                <a:latin typeface="source-code-pro"/>
              </a:rPr>
              <a:t>2 2013-01-14 867</a:t>
            </a:r>
            <a:br>
              <a:rPr lang="en-US" sz="2500" dirty="0">
                <a:solidFill>
                  <a:schemeClr val="tx1"/>
                </a:solidFill>
              </a:rPr>
            </a:br>
            <a:r>
              <a:rPr lang="en-US" sz="2500" b="0" i="0" dirty="0">
                <a:solidFill>
                  <a:schemeClr val="tx1"/>
                </a:solidFill>
                <a:effectLst/>
                <a:latin typeface="source-code-pro"/>
              </a:rPr>
              <a:t>3 2013-01-21 816</a:t>
            </a:r>
            <a:br>
              <a:rPr lang="en-US" sz="2500" dirty="0">
                <a:solidFill>
                  <a:schemeClr val="tx1"/>
                </a:solidFill>
              </a:rPr>
            </a:br>
            <a:r>
              <a:rPr lang="en-US" sz="2500" b="0" i="0" dirty="0">
                <a:solidFill>
                  <a:schemeClr val="tx1"/>
                </a:solidFill>
                <a:effectLst/>
                <a:latin typeface="source-code-pro"/>
              </a:rPr>
              <a:t>4 2013-01-28 969</a:t>
            </a:r>
            <a:endParaRPr lang="en-US" sz="2500" dirty="0">
              <a:solidFill>
                <a:schemeClr val="tx1"/>
              </a:solidFill>
            </a:endParaRPr>
          </a:p>
        </p:txBody>
      </p:sp>
    </p:spTree>
    <p:extLst>
      <p:ext uri="{BB962C8B-B14F-4D97-AF65-F5344CB8AC3E}">
        <p14:creationId xmlns:p14="http://schemas.microsoft.com/office/powerpoint/2010/main" val="62426651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A004A-34E7-ECFD-8F2F-CCD91A473208}"/>
              </a:ext>
            </a:extLst>
          </p:cNvPr>
          <p:cNvSpPr txBox="1">
            <a:spLocks/>
          </p:cNvSpPr>
          <p:nvPr/>
        </p:nvSpPr>
        <p:spPr>
          <a:xfrm>
            <a:off x="1141413" y="618518"/>
            <a:ext cx="9905998" cy="14785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n-US" sz="4500" b="1" dirty="0">
                <a:latin typeface="Britannic Bold" panose="020B0903060703020204" pitchFamily="34" charset="0"/>
              </a:rPr>
              <a:t>Model and Evaluation</a:t>
            </a:r>
            <a:br>
              <a:rPr lang="en-US" sz="4500" b="1" dirty="0">
                <a:latin typeface="Britannic Bold" panose="020B0903060703020204" pitchFamily="34" charset="0"/>
              </a:rPr>
            </a:br>
            <a:endParaRPr lang="en-US" sz="4500" dirty="0">
              <a:latin typeface="Britannic Bold" panose="020B0903060703020204" pitchFamily="34" charset="0"/>
            </a:endParaRPr>
          </a:p>
        </p:txBody>
      </p:sp>
      <p:sp>
        <p:nvSpPr>
          <p:cNvPr id="3" name="Content Placeholder 2">
            <a:extLst>
              <a:ext uri="{FF2B5EF4-FFF2-40B4-BE49-F238E27FC236}">
                <a16:creationId xmlns:a16="http://schemas.microsoft.com/office/drawing/2014/main" id="{D98EC1C7-E05F-1F5C-F580-92E18DA428CE}"/>
              </a:ext>
            </a:extLst>
          </p:cNvPr>
          <p:cNvSpPr txBox="1">
            <a:spLocks/>
          </p:cNvSpPr>
          <p:nvPr/>
        </p:nvSpPr>
        <p:spPr>
          <a:xfrm>
            <a:off x="1446212" y="2141696"/>
            <a:ext cx="9905999" cy="354171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latin typeface="ui-monospace"/>
              </a:rPr>
              <a:t>from matplotlib import </a:t>
            </a:r>
            <a:r>
              <a:rPr lang="en-US" dirty="0" err="1">
                <a:latin typeface="ui-monospace"/>
              </a:rPr>
              <a:t>pyplot</a:t>
            </a:r>
            <a:r>
              <a:rPr lang="en-US" dirty="0">
                <a:latin typeface="ui-monospace"/>
              </a:rPr>
              <a:t> as </a:t>
            </a:r>
            <a:r>
              <a:rPr lang="en-US" dirty="0" err="1">
                <a:latin typeface="ui-monospace"/>
              </a:rPr>
              <a:t>plt</a:t>
            </a:r>
            <a:endParaRPr lang="en-US" b="1" dirty="0">
              <a:latin typeface="sohne"/>
            </a:endParaRPr>
          </a:p>
          <a:p>
            <a:pPr marL="0" indent="0">
              <a:buFont typeface="Arial" panose="020B0604020202020204" pitchFamily="34" charset="0"/>
              <a:buNone/>
            </a:pPr>
            <a:r>
              <a:rPr lang="en-US" dirty="0">
                <a:latin typeface="ui-monospace"/>
              </a:rPr>
              <a:t>from </a:t>
            </a:r>
            <a:r>
              <a:rPr lang="en-US" dirty="0" err="1">
                <a:latin typeface="ui-monospace"/>
              </a:rPr>
              <a:t>sklearn</a:t>
            </a:r>
            <a:r>
              <a:rPr lang="en-US" dirty="0">
                <a:latin typeface="ui-monospace"/>
              </a:rPr>
              <a:t> import </a:t>
            </a:r>
            <a:r>
              <a:rPr lang="en-US" dirty="0" err="1">
                <a:latin typeface="ui-monospace"/>
              </a:rPr>
              <a:t>svm</a:t>
            </a:r>
            <a:endParaRPr lang="en-US" dirty="0">
              <a:latin typeface="ui-monospace"/>
            </a:endParaRPr>
          </a:p>
          <a:p>
            <a:pPr marL="0" indent="0">
              <a:buFont typeface="Arial" panose="020B0604020202020204" pitchFamily="34" charset="0"/>
              <a:buNone/>
            </a:pPr>
            <a:endParaRPr lang="en-US" dirty="0">
              <a:latin typeface="ui-monospace"/>
            </a:endParaRPr>
          </a:p>
          <a:p>
            <a:pPr marL="0" indent="0">
              <a:buFont typeface="Arial" panose="020B0604020202020204" pitchFamily="34" charset="0"/>
              <a:buNone/>
            </a:pPr>
            <a:r>
              <a:rPr lang="en-US" b="1" dirty="0">
                <a:latin typeface="sohne"/>
              </a:rPr>
              <a:t>  </a:t>
            </a:r>
          </a:p>
        </p:txBody>
      </p:sp>
      <p:sp>
        <p:nvSpPr>
          <p:cNvPr id="4" name="TextBox 3">
            <a:extLst>
              <a:ext uri="{FF2B5EF4-FFF2-40B4-BE49-F238E27FC236}">
                <a16:creationId xmlns:a16="http://schemas.microsoft.com/office/drawing/2014/main" id="{D9991878-4CDF-3EAE-607A-43A3B7F4B291}"/>
              </a:ext>
            </a:extLst>
          </p:cNvPr>
          <p:cNvSpPr txBox="1"/>
          <p:nvPr/>
        </p:nvSpPr>
        <p:spPr>
          <a:xfrm>
            <a:off x="1446212" y="3392953"/>
            <a:ext cx="7895229" cy="461665"/>
          </a:xfrm>
          <a:prstGeom prst="rect">
            <a:avLst/>
          </a:prstGeom>
          <a:noFill/>
        </p:spPr>
        <p:txBody>
          <a:bodyPr wrap="square">
            <a:spAutoFit/>
          </a:bodyPr>
          <a:lstStyle/>
          <a:p>
            <a:pPr defTabSz="457200"/>
            <a:r>
              <a:rPr lang="en-US" sz="2400" dirty="0">
                <a:latin typeface="ui-monospace"/>
              </a:rPr>
              <a:t>from </a:t>
            </a:r>
            <a:r>
              <a:rPr lang="en-US" sz="2400" dirty="0" err="1">
                <a:latin typeface="ui-monospace"/>
              </a:rPr>
              <a:t>sklearn.model_selection</a:t>
            </a:r>
            <a:r>
              <a:rPr lang="en-US" sz="2400" dirty="0">
                <a:latin typeface="ui-monospace"/>
              </a:rPr>
              <a:t> import </a:t>
            </a:r>
            <a:r>
              <a:rPr lang="en-US" sz="2400" dirty="0" err="1">
                <a:latin typeface="ui-monospace"/>
              </a:rPr>
              <a:t>train_test_split</a:t>
            </a:r>
            <a:endParaRPr lang="en-US" sz="2400" dirty="0">
              <a:latin typeface="Tw Cen MT" panose="020B0602020104020603"/>
            </a:endParaRPr>
          </a:p>
        </p:txBody>
      </p:sp>
      <p:graphicFrame>
        <p:nvGraphicFramePr>
          <p:cNvPr id="5" name="Table 4">
            <a:extLst>
              <a:ext uri="{FF2B5EF4-FFF2-40B4-BE49-F238E27FC236}">
                <a16:creationId xmlns:a16="http://schemas.microsoft.com/office/drawing/2014/main" id="{DA4CE54B-7808-9AD9-837A-38224350D35C}"/>
              </a:ext>
            </a:extLst>
          </p:cNvPr>
          <p:cNvGraphicFramePr>
            <a:graphicFrameLocks noGrp="1"/>
          </p:cNvGraphicFramePr>
          <p:nvPr>
            <p:extLst>
              <p:ext uri="{D42A27DB-BD31-4B8C-83A1-F6EECF244321}">
                <p14:modId xmlns:p14="http://schemas.microsoft.com/office/powerpoint/2010/main" val="3328674803"/>
              </p:ext>
            </p:extLst>
          </p:nvPr>
        </p:nvGraphicFramePr>
        <p:xfrm>
          <a:off x="1446212" y="3912553"/>
          <a:ext cx="7183723" cy="1482090"/>
        </p:xfrm>
        <a:graphic>
          <a:graphicData uri="http://schemas.openxmlformats.org/drawingml/2006/table">
            <a:tbl>
              <a:tblPr/>
              <a:tblGrid>
                <a:gridCol w="7183723">
                  <a:extLst>
                    <a:ext uri="{9D8B030D-6E8A-4147-A177-3AD203B41FA5}">
                      <a16:colId xmlns:a16="http://schemas.microsoft.com/office/drawing/2014/main" val="3383597581"/>
                    </a:ext>
                  </a:extLst>
                </a:gridCol>
              </a:tblGrid>
              <a:tr h="0">
                <a:tc>
                  <a:txBody>
                    <a:bodyPr/>
                    <a:lstStyle>
                      <a:lvl1pPr marL="0" algn="l" defTabSz="457200" rtl="0" eaLnBrk="1" latinLnBrk="0" hangingPunct="1">
                        <a:defRPr sz="1800" kern="1200">
                          <a:solidFill>
                            <a:schemeClr val="tx1"/>
                          </a:solidFill>
                          <a:latin typeface="Tw Cen MT" panose="020B0602020104020603"/>
                        </a:defRPr>
                      </a:lvl1pPr>
                      <a:lvl2pPr marL="457200" algn="l" defTabSz="457200" rtl="0" eaLnBrk="1" latinLnBrk="0" hangingPunct="1">
                        <a:defRPr sz="1800" kern="1200">
                          <a:solidFill>
                            <a:schemeClr val="tx1"/>
                          </a:solidFill>
                          <a:latin typeface="Tw Cen MT" panose="020B0602020104020603"/>
                        </a:defRPr>
                      </a:lvl2pPr>
                      <a:lvl3pPr marL="914400" algn="l" defTabSz="457200" rtl="0" eaLnBrk="1" latinLnBrk="0" hangingPunct="1">
                        <a:defRPr sz="1800" kern="1200">
                          <a:solidFill>
                            <a:schemeClr val="tx1"/>
                          </a:solidFill>
                          <a:latin typeface="Tw Cen MT" panose="020B0602020104020603"/>
                        </a:defRPr>
                      </a:lvl3pPr>
                      <a:lvl4pPr marL="1371600" algn="l" defTabSz="457200" rtl="0" eaLnBrk="1" latinLnBrk="0" hangingPunct="1">
                        <a:defRPr sz="1800" kern="1200">
                          <a:solidFill>
                            <a:schemeClr val="tx1"/>
                          </a:solidFill>
                          <a:latin typeface="Tw Cen MT" panose="020B0602020104020603"/>
                        </a:defRPr>
                      </a:lvl4pPr>
                      <a:lvl5pPr marL="1828800" algn="l" defTabSz="457200" rtl="0" eaLnBrk="1" latinLnBrk="0" hangingPunct="1">
                        <a:defRPr sz="1800" kern="1200">
                          <a:solidFill>
                            <a:schemeClr val="tx1"/>
                          </a:solidFill>
                          <a:latin typeface="Tw Cen MT" panose="020B0602020104020603"/>
                        </a:defRPr>
                      </a:lvl5pPr>
                      <a:lvl6pPr marL="2286000" algn="l" defTabSz="457200" rtl="0" eaLnBrk="1" latinLnBrk="0" hangingPunct="1">
                        <a:defRPr sz="1800" kern="1200">
                          <a:solidFill>
                            <a:schemeClr val="tx1"/>
                          </a:solidFill>
                          <a:latin typeface="Tw Cen MT" panose="020B0602020104020603"/>
                        </a:defRPr>
                      </a:lvl6pPr>
                      <a:lvl7pPr marL="2743200" algn="l" defTabSz="457200" rtl="0" eaLnBrk="1" latinLnBrk="0" hangingPunct="1">
                        <a:defRPr sz="1800" kern="1200">
                          <a:solidFill>
                            <a:schemeClr val="tx1"/>
                          </a:solidFill>
                          <a:latin typeface="Tw Cen MT" panose="020B0602020104020603"/>
                        </a:defRPr>
                      </a:lvl7pPr>
                      <a:lvl8pPr marL="3200400" algn="l" defTabSz="457200" rtl="0" eaLnBrk="1" latinLnBrk="0" hangingPunct="1">
                        <a:defRPr sz="1800" kern="1200">
                          <a:solidFill>
                            <a:schemeClr val="tx1"/>
                          </a:solidFill>
                          <a:latin typeface="Tw Cen MT" panose="020B0602020104020603"/>
                        </a:defRPr>
                      </a:lvl8pPr>
                      <a:lvl9pPr marL="3657600" algn="l" defTabSz="457200" rtl="0" eaLnBrk="1" latinLnBrk="0" hangingPunct="1">
                        <a:defRPr sz="1800" kern="1200">
                          <a:solidFill>
                            <a:schemeClr val="tx1"/>
                          </a:solidFill>
                          <a:latin typeface="Tw Cen MT" panose="020B0602020104020603"/>
                        </a:defRPr>
                      </a:lvl9pPr>
                    </a:lstStyle>
                    <a:p>
                      <a:pPr algn="l" fontAlgn="t"/>
                      <a:r>
                        <a:rPr lang="en-US" sz="2400" dirty="0">
                          <a:solidFill>
                            <a:schemeClr val="tx1"/>
                          </a:solidFill>
                          <a:effectLst/>
                          <a:latin typeface="ui-monospace"/>
                        </a:rPr>
                        <a:t>from </a:t>
                      </a:r>
                      <a:r>
                        <a:rPr lang="en-US" sz="2400" dirty="0" err="1">
                          <a:solidFill>
                            <a:schemeClr val="tx1"/>
                          </a:solidFill>
                          <a:effectLst/>
                          <a:latin typeface="ui-monospace"/>
                        </a:rPr>
                        <a:t>sklearn.metrics</a:t>
                      </a:r>
                      <a:r>
                        <a:rPr lang="en-US" sz="2400" dirty="0">
                          <a:solidFill>
                            <a:schemeClr val="tx1"/>
                          </a:solidFill>
                          <a:effectLst/>
                          <a:latin typeface="ui-monospace"/>
                        </a:rPr>
                        <a:t> import r2_score, </a:t>
                      </a:r>
                      <a:r>
                        <a:rPr lang="en-US" sz="2400" dirty="0" err="1">
                          <a:solidFill>
                            <a:schemeClr val="tx1"/>
                          </a:solidFill>
                          <a:effectLst/>
                          <a:latin typeface="ui-monospace"/>
                        </a:rPr>
                        <a:t>mean_squared_error</a:t>
                      </a:r>
                      <a:r>
                        <a:rPr lang="en-US" sz="2400" dirty="0">
                          <a:solidFill>
                            <a:schemeClr val="tx1"/>
                          </a:solidFill>
                          <a:effectLst/>
                          <a:latin typeface="ui-monospace"/>
                        </a:rPr>
                        <a:t>, </a:t>
                      </a:r>
                      <a:r>
                        <a:rPr lang="en-US" sz="2400" dirty="0" err="1">
                          <a:solidFill>
                            <a:schemeClr val="tx1"/>
                          </a:solidFill>
                          <a:effectLst/>
                          <a:latin typeface="ui-monospace"/>
                        </a:rPr>
                        <a:t>mean_absolute_error</a:t>
                      </a:r>
                      <a:r>
                        <a:rPr lang="en-US" sz="2400" dirty="0">
                          <a:solidFill>
                            <a:schemeClr val="tx1"/>
                          </a:solidFill>
                          <a:effectLst/>
                          <a:latin typeface="ui-monospace"/>
                        </a:rPr>
                        <a:t>, </a:t>
                      </a:r>
                      <a:r>
                        <a:rPr lang="en-US" sz="2400" dirty="0" err="1">
                          <a:solidFill>
                            <a:schemeClr val="tx1"/>
                          </a:solidFill>
                          <a:effectLst/>
                          <a:latin typeface="ui-monospace"/>
                        </a:rPr>
                        <a:t>median_absolute_error</a:t>
                      </a:r>
                      <a:r>
                        <a:rPr lang="en-US" sz="2400" dirty="0">
                          <a:solidFill>
                            <a:schemeClr val="tx1"/>
                          </a:solidFill>
                          <a:effectLst/>
                          <a:latin typeface="ui-monospace"/>
                        </a:rPr>
                        <a:t>, </a:t>
                      </a:r>
                      <a:r>
                        <a:rPr lang="en-US" sz="2400" dirty="0" err="1">
                          <a:solidFill>
                            <a:schemeClr val="tx1"/>
                          </a:solidFill>
                          <a:effectLst/>
                          <a:latin typeface="ui-monospace"/>
                        </a:rPr>
                        <a:t>explained_variance_score</a:t>
                      </a:r>
                      <a:r>
                        <a:rPr lang="en-US" sz="2400" dirty="0">
                          <a:solidFill>
                            <a:schemeClr val="tx1"/>
                          </a:solidFill>
                          <a:effectLst/>
                          <a:latin typeface="ui-monospace"/>
                        </a:rPr>
                        <a:t>, </a:t>
                      </a:r>
                      <a:r>
                        <a:rPr lang="en-US" sz="2400" dirty="0" err="1">
                          <a:solidFill>
                            <a:schemeClr val="tx1"/>
                          </a:solidFill>
                          <a:effectLst/>
                          <a:latin typeface="ui-monospace"/>
                        </a:rPr>
                        <a:t>max_error</a:t>
                      </a:r>
                      <a:endParaRPr lang="en-US" sz="2400" dirty="0">
                        <a:solidFill>
                          <a:schemeClr val="tx1"/>
                        </a:solidFill>
                        <a:effectLst/>
                        <a:latin typeface="ui-monospace"/>
                      </a:endParaRPr>
                    </a:p>
                  </a:txBody>
                  <a:tcPr marL="95250" marR="95250" marT="9525" marB="9525">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379720996"/>
                  </a:ext>
                </a:extLst>
              </a:tr>
            </a:tbl>
          </a:graphicData>
        </a:graphic>
      </p:graphicFrame>
    </p:spTree>
    <p:extLst>
      <p:ext uri="{BB962C8B-B14F-4D97-AF65-F5344CB8AC3E}">
        <p14:creationId xmlns:p14="http://schemas.microsoft.com/office/powerpoint/2010/main" val="141508658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81FEBFFE-28A5-A6C0-809D-6EE2C985A42C}"/>
              </a:ext>
            </a:extLst>
          </p:cNvPr>
          <p:cNvSpPr>
            <a:spLocks noGrp="1"/>
          </p:cNvSpPr>
          <p:nvPr>
            <p:ph idx="1"/>
          </p:nvPr>
        </p:nvSpPr>
        <p:spPr>
          <a:xfrm>
            <a:off x="1760758" y="857975"/>
            <a:ext cx="9905999" cy="4711148"/>
          </a:xfrm>
        </p:spPr>
        <p:txBody>
          <a:bodyPr/>
          <a:lstStyle/>
          <a:p>
            <a:pPr marL="0" indent="0">
              <a:buNone/>
            </a:pPr>
            <a:endParaRPr lang="en-IN" dirty="0">
              <a:solidFill>
                <a:schemeClr val="tx1"/>
              </a:solidFill>
            </a:endParaRPr>
          </a:p>
          <a:p>
            <a:r>
              <a:rPr lang="en-US" b="0" i="0" dirty="0">
                <a:solidFill>
                  <a:schemeClr val="tx1"/>
                </a:solidFill>
                <a:effectLst/>
                <a:latin typeface="ui-monospace"/>
              </a:rPr>
              <a:t>y = df['sales’]</a:t>
            </a:r>
          </a:p>
          <a:p>
            <a:r>
              <a:rPr lang="en-US" b="0" i="0" dirty="0" err="1">
                <a:solidFill>
                  <a:schemeClr val="tx1"/>
                </a:solidFill>
                <a:effectLst/>
                <a:latin typeface="ui-monospace"/>
              </a:rPr>
              <a:t>X_train</a:t>
            </a:r>
            <a:r>
              <a:rPr lang="en-US" b="0" i="0" dirty="0">
                <a:solidFill>
                  <a:schemeClr val="tx1"/>
                </a:solidFill>
                <a:effectLst/>
                <a:latin typeface="ui-monospace"/>
              </a:rPr>
              <a:t>, </a:t>
            </a:r>
            <a:r>
              <a:rPr lang="en-US" b="0" i="0" dirty="0" err="1">
                <a:solidFill>
                  <a:schemeClr val="tx1"/>
                </a:solidFill>
                <a:effectLst/>
                <a:latin typeface="ui-monospace"/>
              </a:rPr>
              <a:t>X_test</a:t>
            </a:r>
            <a:r>
              <a:rPr lang="en-US" b="0" i="0" dirty="0">
                <a:solidFill>
                  <a:schemeClr val="tx1"/>
                </a:solidFill>
                <a:effectLst/>
                <a:latin typeface="ui-monospace"/>
              </a:rPr>
              <a:t>, </a:t>
            </a:r>
            <a:r>
              <a:rPr lang="en-US" b="0" i="0" dirty="0" err="1">
                <a:solidFill>
                  <a:schemeClr val="tx1"/>
                </a:solidFill>
                <a:effectLst/>
                <a:latin typeface="ui-monospace"/>
              </a:rPr>
              <a:t>y_train</a:t>
            </a:r>
            <a:r>
              <a:rPr lang="en-US" b="0" i="0" dirty="0">
                <a:solidFill>
                  <a:schemeClr val="tx1"/>
                </a:solidFill>
                <a:effectLst/>
                <a:latin typeface="ui-monospace"/>
              </a:rPr>
              <a:t>, </a:t>
            </a:r>
            <a:r>
              <a:rPr lang="en-US" b="0" i="0" dirty="0" err="1">
                <a:solidFill>
                  <a:schemeClr val="tx1"/>
                </a:solidFill>
                <a:effectLst/>
                <a:latin typeface="ui-monospace"/>
              </a:rPr>
              <a:t>y_test</a:t>
            </a:r>
            <a:r>
              <a:rPr lang="en-US" b="0" i="0" dirty="0">
                <a:solidFill>
                  <a:schemeClr val="tx1"/>
                </a:solidFill>
                <a:effectLst/>
                <a:latin typeface="ui-monospace"/>
              </a:rPr>
              <a:t> = </a:t>
            </a:r>
            <a:r>
              <a:rPr lang="en-US" b="0" i="0" dirty="0" err="1">
                <a:solidFill>
                  <a:schemeClr val="tx1"/>
                </a:solidFill>
                <a:effectLst/>
                <a:latin typeface="ui-monospace"/>
              </a:rPr>
              <a:t>train_test_split</a:t>
            </a:r>
            <a:r>
              <a:rPr lang="en-US" b="0" i="0" dirty="0">
                <a:solidFill>
                  <a:schemeClr val="tx1"/>
                </a:solidFill>
                <a:effectLst/>
                <a:latin typeface="ui-monospace"/>
              </a:rPr>
              <a:t>(X, y, </a:t>
            </a:r>
            <a:r>
              <a:rPr lang="en-US" b="0" i="0" dirty="0" err="1">
                <a:solidFill>
                  <a:schemeClr val="tx1"/>
                </a:solidFill>
                <a:effectLst/>
                <a:latin typeface="ui-monospace"/>
              </a:rPr>
              <a:t>test_size</a:t>
            </a:r>
            <a:r>
              <a:rPr lang="en-US" b="0" i="0" dirty="0">
                <a:solidFill>
                  <a:schemeClr val="tx1"/>
                </a:solidFill>
                <a:effectLst/>
                <a:latin typeface="ui-monospace"/>
              </a:rPr>
              <a:t>=0.2, </a:t>
            </a:r>
            <a:r>
              <a:rPr lang="en-US" b="0" i="0" dirty="0" err="1">
                <a:solidFill>
                  <a:schemeClr val="tx1"/>
                </a:solidFill>
                <a:effectLst/>
                <a:latin typeface="ui-monospace"/>
              </a:rPr>
              <a:t>random_state</a:t>
            </a:r>
            <a:r>
              <a:rPr lang="en-US" b="0" i="0" dirty="0">
                <a:solidFill>
                  <a:schemeClr val="tx1"/>
                </a:solidFill>
                <a:effectLst/>
                <a:latin typeface="ui-monospace"/>
              </a:rPr>
              <a:t>=42)</a:t>
            </a:r>
            <a:endParaRPr lang="en-US" dirty="0">
              <a:solidFill>
                <a:schemeClr val="tx1"/>
              </a:solidFill>
              <a:latin typeface="ui-monospace"/>
            </a:endParaRPr>
          </a:p>
          <a:p>
            <a:r>
              <a:rPr lang="en-US" b="0" i="0" dirty="0" err="1">
                <a:solidFill>
                  <a:schemeClr val="tx1"/>
                </a:solidFill>
                <a:effectLst/>
                <a:latin typeface="ui-monospace"/>
              </a:rPr>
              <a:t>clf</a:t>
            </a:r>
            <a:r>
              <a:rPr lang="en-US" b="0" i="0" dirty="0">
                <a:solidFill>
                  <a:schemeClr val="tx1"/>
                </a:solidFill>
                <a:effectLst/>
                <a:latin typeface="ui-monospace"/>
              </a:rPr>
              <a:t> = </a:t>
            </a:r>
            <a:r>
              <a:rPr lang="en-US" b="0" i="0" dirty="0" err="1">
                <a:solidFill>
                  <a:schemeClr val="tx1"/>
                </a:solidFill>
                <a:effectLst/>
                <a:latin typeface="ui-monospace"/>
              </a:rPr>
              <a:t>svm.SVR</a:t>
            </a:r>
            <a:r>
              <a:rPr lang="en-US" b="0" i="0" dirty="0">
                <a:solidFill>
                  <a:schemeClr val="tx1"/>
                </a:solidFill>
                <a:effectLst/>
                <a:latin typeface="ui-monospace"/>
              </a:rPr>
              <a:t>(C=1, kernel='linear', degree=8, gamma='scale', coef0=10)</a:t>
            </a:r>
          </a:p>
          <a:p>
            <a:r>
              <a:rPr lang="fr-FR" b="0" i="0" dirty="0">
                <a:solidFill>
                  <a:schemeClr val="tx1"/>
                </a:solidFill>
                <a:effectLst/>
                <a:latin typeface="ui-monospace"/>
              </a:rPr>
              <a:t>clf.fit(X_train, y_train)</a:t>
            </a:r>
          </a:p>
          <a:p>
            <a:r>
              <a:rPr lang="en-US" b="0" i="0" dirty="0">
                <a:solidFill>
                  <a:schemeClr val="tx1"/>
                </a:solidFill>
                <a:effectLst/>
                <a:latin typeface="ui-monospace"/>
              </a:rPr>
              <a:t>predictions = </a:t>
            </a:r>
            <a:r>
              <a:rPr lang="en-US" b="0" i="0" dirty="0" err="1">
                <a:solidFill>
                  <a:schemeClr val="tx1"/>
                </a:solidFill>
                <a:effectLst/>
                <a:latin typeface="ui-monospace"/>
              </a:rPr>
              <a:t>clf.predict</a:t>
            </a:r>
            <a:r>
              <a:rPr lang="en-US" b="0" i="0" dirty="0">
                <a:solidFill>
                  <a:schemeClr val="tx1"/>
                </a:solidFill>
                <a:effectLst/>
                <a:latin typeface="ui-monospace"/>
              </a:rPr>
              <a:t>(</a:t>
            </a:r>
            <a:r>
              <a:rPr lang="en-US" b="0" i="0" dirty="0" err="1">
                <a:solidFill>
                  <a:schemeClr val="tx1"/>
                </a:solidFill>
                <a:effectLst/>
                <a:latin typeface="ui-monospace"/>
              </a:rPr>
              <a:t>X_test</a:t>
            </a:r>
            <a:r>
              <a:rPr lang="en-US" b="0" i="0" dirty="0">
                <a:solidFill>
                  <a:schemeClr val="tx1"/>
                </a:solidFill>
                <a:effectLst/>
                <a:latin typeface="ui-monospace"/>
              </a:rPr>
              <a:t>)</a:t>
            </a:r>
          </a:p>
          <a:p>
            <a:r>
              <a:rPr lang="en-US" b="0" i="0" dirty="0">
                <a:solidFill>
                  <a:schemeClr val="tx1"/>
                </a:solidFill>
                <a:effectLst/>
                <a:latin typeface="ui-monospace"/>
              </a:rPr>
              <a:t>print(</a:t>
            </a:r>
            <a:r>
              <a:rPr lang="en-US" b="0" i="0" dirty="0" err="1">
                <a:solidFill>
                  <a:schemeClr val="tx1"/>
                </a:solidFill>
                <a:effectLst/>
                <a:latin typeface="ui-monospace"/>
              </a:rPr>
              <a:t>f'Model</a:t>
            </a:r>
            <a:r>
              <a:rPr lang="en-US" b="0" i="0" dirty="0">
                <a:solidFill>
                  <a:schemeClr val="tx1"/>
                </a:solidFill>
                <a:effectLst/>
                <a:latin typeface="ui-monospace"/>
              </a:rPr>
              <a:t> fit results:\n’</a:t>
            </a:r>
            <a:endParaRPr lang="en-US" dirty="0">
              <a:solidFill>
                <a:schemeClr val="tx1"/>
              </a:solidFill>
              <a:latin typeface="ui-monospace"/>
            </a:endParaRPr>
          </a:p>
          <a:p>
            <a:endParaRPr lang="en-US" dirty="0">
              <a:solidFill>
                <a:schemeClr val="tx1"/>
              </a:solidFill>
            </a:endParaRPr>
          </a:p>
        </p:txBody>
      </p:sp>
      <p:sp>
        <p:nvSpPr>
          <p:cNvPr id="3" name="TextBox 2">
            <a:extLst>
              <a:ext uri="{FF2B5EF4-FFF2-40B4-BE49-F238E27FC236}">
                <a16:creationId xmlns:a16="http://schemas.microsoft.com/office/drawing/2014/main" id="{3B8AB721-4F10-67C3-98B0-ED3C8FCAB041}"/>
              </a:ext>
            </a:extLst>
          </p:cNvPr>
          <p:cNvSpPr txBox="1"/>
          <p:nvPr/>
        </p:nvSpPr>
        <p:spPr>
          <a:xfrm>
            <a:off x="1933037" y="876789"/>
            <a:ext cx="7826990" cy="461665"/>
          </a:xfrm>
          <a:prstGeom prst="rect">
            <a:avLst/>
          </a:prstGeom>
          <a:noFill/>
        </p:spPr>
        <p:txBody>
          <a:bodyPr wrap="square">
            <a:spAutoFit/>
          </a:bodyPr>
          <a:lstStyle/>
          <a:p>
            <a:r>
              <a:rPr lang="en-US" sz="2400" b="0" i="0" dirty="0">
                <a:effectLst/>
                <a:latin typeface="ui-monospace"/>
              </a:rPr>
              <a:t>X = </a:t>
            </a:r>
            <a:r>
              <a:rPr lang="en-US" sz="2400" b="0" i="0" dirty="0" err="1">
                <a:effectLst/>
                <a:latin typeface="ui-monospace"/>
              </a:rPr>
              <a:t>df.drop</a:t>
            </a:r>
            <a:r>
              <a:rPr lang="en-US" sz="2400" b="0" i="0" dirty="0">
                <a:effectLst/>
                <a:latin typeface="ui-monospace"/>
              </a:rPr>
              <a:t>('sales', axis=1)</a:t>
            </a:r>
            <a:endParaRPr lang="en-US" sz="2400" dirty="0"/>
          </a:p>
        </p:txBody>
      </p:sp>
    </p:spTree>
    <p:extLst>
      <p:ext uri="{BB962C8B-B14F-4D97-AF65-F5344CB8AC3E}">
        <p14:creationId xmlns:p14="http://schemas.microsoft.com/office/powerpoint/2010/main" val="357088533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E98AA-CA84-2524-9A7D-E0B357262556}"/>
              </a:ext>
            </a:extLst>
          </p:cNvPr>
          <p:cNvSpPr>
            <a:spLocks noGrp="1"/>
          </p:cNvSpPr>
          <p:nvPr>
            <p:ph type="title"/>
          </p:nvPr>
        </p:nvSpPr>
        <p:spPr>
          <a:xfrm>
            <a:off x="3618705" y="212035"/>
            <a:ext cx="4951411" cy="1921565"/>
          </a:xfrm>
        </p:spPr>
        <p:txBody>
          <a:bodyPr>
            <a:normAutofit/>
          </a:bodyPr>
          <a:lstStyle/>
          <a:p>
            <a:r>
              <a:rPr lang="en-IN" sz="4500" dirty="0">
                <a:solidFill>
                  <a:srgbClr val="242424"/>
                </a:solidFill>
                <a:latin typeface="Britannic Bold" panose="020B0903060703020204" pitchFamily="34" charset="0"/>
              </a:rPr>
              <a:t> </a:t>
            </a:r>
            <a:r>
              <a:rPr lang="en-US" sz="4500" dirty="0">
                <a:solidFill>
                  <a:srgbClr val="242424"/>
                </a:solidFill>
                <a:latin typeface="Britannic Bold" panose="020B0903060703020204" pitchFamily="34" charset="0"/>
              </a:rPr>
              <a:t>                    </a:t>
            </a:r>
            <a:r>
              <a:rPr lang="en-US" sz="4500" dirty="0">
                <a:solidFill>
                  <a:schemeClr val="tx1"/>
                </a:solidFill>
                <a:latin typeface="Britannic Bold" panose="020B0903060703020204" pitchFamily="34" charset="0"/>
              </a:rPr>
              <a:t>OUTPUT</a:t>
            </a:r>
          </a:p>
        </p:txBody>
      </p:sp>
      <p:sp>
        <p:nvSpPr>
          <p:cNvPr id="3" name="Content Placeholder 2">
            <a:extLst>
              <a:ext uri="{FF2B5EF4-FFF2-40B4-BE49-F238E27FC236}">
                <a16:creationId xmlns:a16="http://schemas.microsoft.com/office/drawing/2014/main" id="{0D9D0D71-8B39-B045-A931-48F559830C50}"/>
              </a:ext>
            </a:extLst>
          </p:cNvPr>
          <p:cNvSpPr>
            <a:spLocks noGrp="1"/>
          </p:cNvSpPr>
          <p:nvPr>
            <p:ph idx="1"/>
          </p:nvPr>
        </p:nvSpPr>
        <p:spPr>
          <a:xfrm>
            <a:off x="1141412" y="2249487"/>
            <a:ext cx="9905999" cy="3541714"/>
          </a:xfrm>
        </p:spPr>
        <p:txBody>
          <a:bodyPr>
            <a:normAutofit/>
          </a:bodyPr>
          <a:lstStyle/>
          <a:p>
            <a:endParaRPr lang="en-IN" sz="3000" dirty="0">
              <a:solidFill>
                <a:schemeClr val="tx1"/>
              </a:solidFill>
            </a:endParaRPr>
          </a:p>
          <a:p>
            <a:r>
              <a:rPr lang="en-US" sz="3000" b="0" i="0" dirty="0">
                <a:solidFill>
                  <a:schemeClr val="tx1"/>
                </a:solidFill>
                <a:effectLst/>
                <a:latin typeface="source-code-pro"/>
              </a:rPr>
              <a:t>Model fit results:</a:t>
            </a:r>
            <a:br>
              <a:rPr lang="en-US" sz="3000" dirty="0">
                <a:solidFill>
                  <a:schemeClr val="tx1"/>
                </a:solidFill>
              </a:rPr>
            </a:br>
            <a:r>
              <a:rPr lang="en-US" sz="3000" b="0" i="0" dirty="0">
                <a:solidFill>
                  <a:schemeClr val="tx1"/>
                </a:solidFill>
                <a:effectLst/>
                <a:latin typeface="source-code-pro"/>
              </a:rPr>
              <a:t>r2_score 0.9071953443448584 MSE 6553.674543344077 </a:t>
            </a:r>
            <a:br>
              <a:rPr lang="en-US" sz="3000" dirty="0">
                <a:solidFill>
                  <a:schemeClr val="tx1"/>
                </a:solidFill>
              </a:rPr>
            </a:br>
            <a:r>
              <a:rPr lang="en-US" sz="3000" b="0" i="0" dirty="0">
                <a:solidFill>
                  <a:schemeClr val="tx1"/>
                </a:solidFill>
                <a:effectLst/>
                <a:latin typeface="source-code-pro"/>
              </a:rPr>
              <a:t>EVS 0.9175800366290838 MAE 58.80295451823111 </a:t>
            </a:r>
            <a:br>
              <a:rPr lang="en-US" sz="3000" dirty="0">
                <a:solidFill>
                  <a:schemeClr val="tx1"/>
                </a:solidFill>
              </a:rPr>
            </a:br>
            <a:r>
              <a:rPr lang="en-US" sz="3000" b="0" i="0" dirty="0">
                <a:solidFill>
                  <a:schemeClr val="tx1"/>
                </a:solidFill>
                <a:effectLst/>
                <a:latin typeface="source-code-pro"/>
              </a:rPr>
              <a:t>MAD 37.648574124556035 ME 304.51308147895793</a:t>
            </a:r>
            <a:endParaRPr lang="en-US" sz="3000" dirty="0">
              <a:solidFill>
                <a:schemeClr val="tx1"/>
              </a:solidFill>
            </a:endParaRPr>
          </a:p>
        </p:txBody>
      </p:sp>
    </p:spTree>
    <p:extLst>
      <p:ext uri="{BB962C8B-B14F-4D97-AF65-F5344CB8AC3E}">
        <p14:creationId xmlns:p14="http://schemas.microsoft.com/office/powerpoint/2010/main" val="117431885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D102AA91-332A-3FFF-C8D7-2E4FB6BC16C4}"/>
              </a:ext>
            </a:extLst>
          </p:cNvPr>
          <p:cNvSpPr>
            <a:spLocks noGrp="1"/>
          </p:cNvSpPr>
          <p:nvPr>
            <p:ph idx="1"/>
          </p:nvPr>
        </p:nvSpPr>
        <p:spPr>
          <a:xfrm>
            <a:off x="1478940" y="1551584"/>
            <a:ext cx="9905999" cy="3541714"/>
          </a:xfrm>
        </p:spPr>
        <p:txBody>
          <a:bodyPr/>
          <a:lstStyle/>
          <a:p>
            <a:endParaRPr lang="en-IN" dirty="0">
              <a:solidFill>
                <a:schemeClr val="tx1"/>
              </a:solidFill>
            </a:endParaRPr>
          </a:p>
          <a:p>
            <a:r>
              <a:rPr lang="en-US" b="0" i="0" dirty="0">
                <a:solidFill>
                  <a:schemeClr val="tx1"/>
                </a:solidFill>
                <a:effectLst/>
                <a:latin typeface="ui-monospace"/>
              </a:rPr>
              <a:t>print(</a:t>
            </a:r>
            <a:r>
              <a:rPr lang="en-US" b="0" i="0" dirty="0" err="1">
                <a:solidFill>
                  <a:schemeClr val="tx1"/>
                </a:solidFill>
                <a:effectLst/>
                <a:latin typeface="ui-monospace"/>
              </a:rPr>
              <a:t>f'Model</a:t>
            </a:r>
            <a:r>
              <a:rPr lang="en-US" b="0" i="0" dirty="0">
                <a:solidFill>
                  <a:schemeClr val="tx1"/>
                </a:solidFill>
                <a:effectLst/>
                <a:latin typeface="ui-monospace"/>
              </a:rPr>
              <a:t> test results:\n’</a:t>
            </a:r>
          </a:p>
          <a:p>
            <a:r>
              <a:rPr lang="en-US" b="0" i="0" dirty="0">
                <a:solidFill>
                  <a:schemeClr val="tx1"/>
                </a:solidFill>
                <a:effectLst/>
                <a:latin typeface="ui-monospace"/>
              </a:rPr>
              <a:t>f'r2_score {r2_score(test["</a:t>
            </a:r>
            <a:r>
              <a:rPr lang="en-US" b="0" i="0" dirty="0" err="1">
                <a:solidFill>
                  <a:schemeClr val="tx1"/>
                </a:solidFill>
                <a:effectLst/>
                <a:latin typeface="ui-monospace"/>
              </a:rPr>
              <a:t>week_sale</a:t>
            </a:r>
            <a:r>
              <a:rPr lang="en-US" b="0" i="0" dirty="0">
                <a:solidFill>
                  <a:schemeClr val="tx1"/>
                </a:solidFill>
                <a:effectLst/>
                <a:latin typeface="ui-monospace"/>
              </a:rPr>
              <a:t>"], predictions)} \t MSE {</a:t>
            </a:r>
            <a:r>
              <a:rPr lang="en-US" b="0" i="0" dirty="0" err="1">
                <a:solidFill>
                  <a:schemeClr val="tx1"/>
                </a:solidFill>
                <a:effectLst/>
                <a:latin typeface="ui-monospace"/>
              </a:rPr>
              <a:t>mean_squared_error</a:t>
            </a:r>
            <a:r>
              <a:rPr lang="en-US" b="0" i="0" dirty="0">
                <a:solidFill>
                  <a:schemeClr val="tx1"/>
                </a:solidFill>
                <a:effectLst/>
                <a:latin typeface="ui-monospace"/>
              </a:rPr>
              <a:t>(test["</a:t>
            </a:r>
            <a:r>
              <a:rPr lang="en-US" b="0" i="0" dirty="0" err="1">
                <a:solidFill>
                  <a:schemeClr val="tx1"/>
                </a:solidFill>
                <a:effectLst/>
                <a:latin typeface="ui-monospace"/>
              </a:rPr>
              <a:t>week_sale</a:t>
            </a:r>
            <a:r>
              <a:rPr lang="en-US" b="0" i="0" dirty="0">
                <a:solidFill>
                  <a:schemeClr val="tx1"/>
                </a:solidFill>
                <a:effectLst/>
                <a:latin typeface="ui-monospace"/>
              </a:rPr>
              <a:t>"], predictions)}’</a:t>
            </a:r>
            <a:endParaRPr lang="en-US" dirty="0">
              <a:solidFill>
                <a:schemeClr val="tx1"/>
              </a:solidFill>
              <a:latin typeface="ui-monospace"/>
            </a:endParaRPr>
          </a:p>
          <a:p>
            <a:r>
              <a:rPr lang="en-US" b="0" i="0" dirty="0">
                <a:solidFill>
                  <a:schemeClr val="tx1"/>
                </a:solidFill>
                <a:effectLst/>
                <a:latin typeface="ui-monospace"/>
              </a:rPr>
              <a:t>f'\</a:t>
            </a:r>
            <a:r>
              <a:rPr lang="en-US" b="0" i="0" dirty="0" err="1">
                <a:solidFill>
                  <a:schemeClr val="tx1"/>
                </a:solidFill>
                <a:effectLst/>
                <a:latin typeface="ui-monospace"/>
              </a:rPr>
              <a:t>tMAD</a:t>
            </a:r>
            <a:r>
              <a:rPr lang="en-US" b="0" i="0" dirty="0">
                <a:solidFill>
                  <a:schemeClr val="tx1"/>
                </a:solidFill>
                <a:effectLst/>
                <a:latin typeface="ui-monospace"/>
              </a:rPr>
              <a:t> {</a:t>
            </a:r>
            <a:r>
              <a:rPr lang="en-US" b="0" i="0" dirty="0" err="1">
                <a:solidFill>
                  <a:schemeClr val="tx1"/>
                </a:solidFill>
                <a:effectLst/>
                <a:latin typeface="ui-monospace"/>
              </a:rPr>
              <a:t>median_absolute_error</a:t>
            </a:r>
            <a:r>
              <a:rPr lang="en-US" b="0" i="0" dirty="0">
                <a:solidFill>
                  <a:schemeClr val="tx1"/>
                </a:solidFill>
                <a:effectLst/>
                <a:latin typeface="ui-monospace"/>
              </a:rPr>
              <a:t>(test["</a:t>
            </a:r>
            <a:r>
              <a:rPr lang="en-US" b="0" i="0" dirty="0" err="1">
                <a:solidFill>
                  <a:schemeClr val="tx1"/>
                </a:solidFill>
                <a:effectLst/>
                <a:latin typeface="ui-monospace"/>
              </a:rPr>
              <a:t>week_sale</a:t>
            </a:r>
            <a:r>
              <a:rPr lang="en-US" b="0" i="0" dirty="0">
                <a:solidFill>
                  <a:schemeClr val="tx1"/>
                </a:solidFill>
                <a:effectLst/>
                <a:latin typeface="ui-monospace"/>
              </a:rPr>
              <a:t>"], predictions)}\t ME {</a:t>
            </a:r>
            <a:r>
              <a:rPr lang="en-US" b="0" i="0" dirty="0" err="1">
                <a:solidFill>
                  <a:schemeClr val="tx1"/>
                </a:solidFill>
                <a:effectLst/>
                <a:latin typeface="ui-monospace"/>
              </a:rPr>
              <a:t>max_error</a:t>
            </a:r>
            <a:r>
              <a:rPr lang="en-US" b="0" i="0" dirty="0">
                <a:solidFill>
                  <a:schemeClr val="tx1"/>
                </a:solidFill>
                <a:effectLst/>
                <a:latin typeface="ui-monospace"/>
              </a:rPr>
              <a:t>(test["</a:t>
            </a:r>
            <a:r>
              <a:rPr lang="en-US" b="0" i="0" dirty="0" err="1">
                <a:solidFill>
                  <a:schemeClr val="tx1"/>
                </a:solidFill>
                <a:effectLst/>
                <a:latin typeface="ui-monospace"/>
              </a:rPr>
              <a:t>week_sale</a:t>
            </a:r>
            <a:r>
              <a:rPr lang="en-US" b="0" i="0" dirty="0">
                <a:solidFill>
                  <a:schemeClr val="tx1"/>
                </a:solidFill>
                <a:effectLst/>
                <a:latin typeface="ui-monospace"/>
              </a:rPr>
              <a:t>"], predictions)}')</a:t>
            </a:r>
            <a:endParaRPr lang="en-US" dirty="0">
              <a:solidFill>
                <a:schemeClr val="tx1"/>
              </a:solidFill>
            </a:endParaRPr>
          </a:p>
        </p:txBody>
      </p:sp>
      <p:sp>
        <p:nvSpPr>
          <p:cNvPr id="3" name="TextBox 2">
            <a:extLst>
              <a:ext uri="{FF2B5EF4-FFF2-40B4-BE49-F238E27FC236}">
                <a16:creationId xmlns:a16="http://schemas.microsoft.com/office/drawing/2014/main" id="{94145C9C-0361-5F11-2E20-9EB42F982541}"/>
              </a:ext>
            </a:extLst>
          </p:cNvPr>
          <p:cNvSpPr txBox="1"/>
          <p:nvPr/>
        </p:nvSpPr>
        <p:spPr>
          <a:xfrm>
            <a:off x="1698003" y="1551584"/>
            <a:ext cx="7854285" cy="461665"/>
          </a:xfrm>
          <a:prstGeom prst="rect">
            <a:avLst/>
          </a:prstGeom>
          <a:noFill/>
        </p:spPr>
        <p:txBody>
          <a:bodyPr wrap="square">
            <a:spAutoFit/>
          </a:bodyPr>
          <a:lstStyle/>
          <a:p>
            <a:r>
              <a:rPr lang="en-US" sz="2400" b="0" i="0" dirty="0">
                <a:effectLst/>
                <a:latin typeface="ui-monospace"/>
              </a:rPr>
              <a:t>predictions = </a:t>
            </a:r>
            <a:r>
              <a:rPr lang="en-US" sz="2400" b="0" i="0" dirty="0" err="1">
                <a:effectLst/>
                <a:latin typeface="ui-monospace"/>
              </a:rPr>
              <a:t>clf.predict</a:t>
            </a:r>
            <a:r>
              <a:rPr lang="en-US" sz="2400" b="0" i="0" dirty="0">
                <a:effectLst/>
                <a:latin typeface="ui-monospace"/>
              </a:rPr>
              <a:t>(</a:t>
            </a:r>
            <a:r>
              <a:rPr lang="en-US" sz="2400" b="0" i="0" dirty="0" err="1">
                <a:effectLst/>
                <a:latin typeface="ui-monospace"/>
              </a:rPr>
              <a:t>test.drop</a:t>
            </a:r>
            <a:r>
              <a:rPr lang="en-US" sz="2400" b="0" i="0" dirty="0">
                <a:effectLst/>
                <a:latin typeface="ui-monospace"/>
              </a:rPr>
              <a:t>('</a:t>
            </a:r>
            <a:r>
              <a:rPr lang="en-US" sz="2400" b="0" i="0" dirty="0" err="1">
                <a:effectLst/>
                <a:latin typeface="ui-monospace"/>
              </a:rPr>
              <a:t>week_sale</a:t>
            </a:r>
            <a:r>
              <a:rPr lang="en-US" sz="2400" b="0" i="0" dirty="0">
                <a:effectLst/>
                <a:latin typeface="ui-monospace"/>
              </a:rPr>
              <a:t>', axis=1))</a:t>
            </a:r>
            <a:endParaRPr lang="en-US" sz="2400" dirty="0"/>
          </a:p>
        </p:txBody>
      </p:sp>
    </p:spTree>
    <p:extLst>
      <p:ext uri="{BB962C8B-B14F-4D97-AF65-F5344CB8AC3E}">
        <p14:creationId xmlns:p14="http://schemas.microsoft.com/office/powerpoint/2010/main" val="372755007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AB8B7-FED9-9132-8D32-E7CFCEF54910}"/>
              </a:ext>
            </a:extLst>
          </p:cNvPr>
          <p:cNvSpPr>
            <a:spLocks noGrp="1"/>
          </p:cNvSpPr>
          <p:nvPr>
            <p:ph type="title"/>
          </p:nvPr>
        </p:nvSpPr>
        <p:spPr>
          <a:xfrm>
            <a:off x="1141413" y="618518"/>
            <a:ext cx="9905998" cy="1478570"/>
          </a:xfrm>
        </p:spPr>
        <p:txBody>
          <a:bodyPr>
            <a:normAutofit/>
          </a:bodyPr>
          <a:lstStyle/>
          <a:p>
            <a:pPr algn="ctr"/>
            <a:r>
              <a:rPr lang="en-IN" sz="4500" dirty="0">
                <a:solidFill>
                  <a:schemeClr val="tx1"/>
                </a:solidFill>
                <a:latin typeface="Britannic Bold" panose="020B0903060703020204" pitchFamily="34" charset="0"/>
              </a:rPr>
              <a:t>OUTPUT</a:t>
            </a:r>
            <a:endParaRPr lang="en-US" sz="4500" dirty="0">
              <a:solidFill>
                <a:schemeClr val="tx1"/>
              </a:solidFill>
              <a:latin typeface="Britannic Bold" panose="020B0903060703020204" pitchFamily="34" charset="0"/>
            </a:endParaRPr>
          </a:p>
        </p:txBody>
      </p:sp>
      <p:sp>
        <p:nvSpPr>
          <p:cNvPr id="3" name="Content Placeholder 2">
            <a:extLst>
              <a:ext uri="{FF2B5EF4-FFF2-40B4-BE49-F238E27FC236}">
                <a16:creationId xmlns:a16="http://schemas.microsoft.com/office/drawing/2014/main" id="{69325CE4-F55F-01B5-FDA2-396EB3B804EB}"/>
              </a:ext>
            </a:extLst>
          </p:cNvPr>
          <p:cNvSpPr>
            <a:spLocks noGrp="1"/>
          </p:cNvSpPr>
          <p:nvPr>
            <p:ph idx="1"/>
          </p:nvPr>
        </p:nvSpPr>
        <p:spPr>
          <a:xfrm>
            <a:off x="2042560" y="2342252"/>
            <a:ext cx="9905999" cy="3541714"/>
          </a:xfrm>
        </p:spPr>
        <p:txBody>
          <a:bodyPr>
            <a:normAutofit/>
          </a:bodyPr>
          <a:lstStyle/>
          <a:p>
            <a:pPr marL="0" indent="0">
              <a:buNone/>
            </a:pPr>
            <a:r>
              <a:rPr lang="pt-BR" sz="2500" b="0" i="0" dirty="0">
                <a:solidFill>
                  <a:schemeClr val="tx1"/>
                </a:solidFill>
                <a:effectLst/>
                <a:latin typeface="+mj-lt"/>
              </a:rPr>
              <a:t>r2_score 0.8996996866756606 MSE 10089.10921850138 </a:t>
            </a:r>
            <a:br>
              <a:rPr lang="pt-BR" sz="2500" dirty="0">
                <a:solidFill>
                  <a:schemeClr val="tx1"/>
                </a:solidFill>
                <a:latin typeface="+mj-lt"/>
              </a:rPr>
            </a:br>
            <a:r>
              <a:rPr lang="pt-BR" sz="2500" b="0" i="0" dirty="0">
                <a:solidFill>
                  <a:schemeClr val="tx1"/>
                </a:solidFill>
                <a:effectLst/>
                <a:latin typeface="+mj-lt"/>
              </a:rPr>
              <a:t>EVS 0.900221498465065 MAE 73.23050276764262 </a:t>
            </a:r>
          </a:p>
          <a:p>
            <a:pPr marL="0" indent="0">
              <a:buNone/>
            </a:pPr>
            <a:r>
              <a:rPr lang="en-US" sz="2500" b="0" i="0" dirty="0">
                <a:solidFill>
                  <a:schemeClr val="tx1"/>
                </a:solidFill>
                <a:effectLst/>
                <a:latin typeface="+mj-lt"/>
              </a:rPr>
              <a:t> MAD 56.762729750946164 ME 316.3516922406136</a:t>
            </a:r>
            <a:endParaRPr lang="en-US" sz="2500" dirty="0">
              <a:solidFill>
                <a:schemeClr val="tx1"/>
              </a:solidFill>
              <a:latin typeface="+mj-lt"/>
            </a:endParaRPr>
          </a:p>
          <a:p>
            <a:pPr marL="0" indent="0">
              <a:buNone/>
            </a:pPr>
            <a:endParaRPr lang="en-US" sz="2500" dirty="0">
              <a:solidFill>
                <a:schemeClr val="tx1"/>
              </a:solidFill>
              <a:latin typeface="+mj-lt"/>
            </a:endParaRPr>
          </a:p>
          <a:p>
            <a:pPr marL="0" indent="0">
              <a:buNone/>
            </a:pPr>
            <a:endParaRPr lang="en-US" sz="2500" dirty="0">
              <a:solidFill>
                <a:schemeClr val="tx1"/>
              </a:solidFill>
              <a:latin typeface="+mj-lt"/>
            </a:endParaRPr>
          </a:p>
        </p:txBody>
      </p:sp>
    </p:spTree>
    <p:extLst>
      <p:ext uri="{BB962C8B-B14F-4D97-AF65-F5344CB8AC3E}">
        <p14:creationId xmlns:p14="http://schemas.microsoft.com/office/powerpoint/2010/main" val="112241000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6">
            <a:extLst>
              <a:ext uri="{FF2B5EF4-FFF2-40B4-BE49-F238E27FC236}">
                <a16:creationId xmlns:a16="http://schemas.microsoft.com/office/drawing/2014/main" id="{B40FD528-F13F-B847-FBA0-D06030BE048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76400" y="738808"/>
            <a:ext cx="8839200" cy="5380383"/>
          </a:xfrm>
        </p:spPr>
      </p:pic>
    </p:spTree>
    <p:extLst>
      <p:ext uri="{BB962C8B-B14F-4D97-AF65-F5344CB8AC3E}">
        <p14:creationId xmlns:p14="http://schemas.microsoft.com/office/powerpoint/2010/main" val="368733496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2370B-B99F-0B38-4BF3-549B254ABC8E}"/>
              </a:ext>
            </a:extLst>
          </p:cNvPr>
          <p:cNvSpPr>
            <a:spLocks noGrp="1"/>
          </p:cNvSpPr>
          <p:nvPr>
            <p:ph type="title"/>
          </p:nvPr>
        </p:nvSpPr>
        <p:spPr>
          <a:xfrm>
            <a:off x="1141413" y="618518"/>
            <a:ext cx="9905998" cy="1478570"/>
          </a:xfrm>
        </p:spPr>
        <p:txBody>
          <a:bodyPr>
            <a:normAutofit/>
          </a:bodyPr>
          <a:lstStyle/>
          <a:p>
            <a:pPr algn="ctr"/>
            <a:r>
              <a:rPr lang="en-US" sz="4500" b="1" i="0" dirty="0">
                <a:solidFill>
                  <a:schemeClr val="tx1"/>
                </a:solidFill>
                <a:effectLst/>
                <a:latin typeface="Britannic Bold" panose="020B0903060703020204" pitchFamily="34" charset="0"/>
              </a:rPr>
              <a:t>CONCLUSION</a:t>
            </a:r>
            <a:endParaRPr lang="en-US" sz="4500" dirty="0">
              <a:solidFill>
                <a:schemeClr val="tx1"/>
              </a:solidFill>
              <a:latin typeface="Britannic Bold" panose="020B0903060703020204" pitchFamily="34" charset="0"/>
            </a:endParaRPr>
          </a:p>
        </p:txBody>
      </p:sp>
      <p:sp>
        <p:nvSpPr>
          <p:cNvPr id="3" name="Content Placeholder 2">
            <a:extLst>
              <a:ext uri="{FF2B5EF4-FFF2-40B4-BE49-F238E27FC236}">
                <a16:creationId xmlns:a16="http://schemas.microsoft.com/office/drawing/2014/main" id="{21CF0A97-8E65-43E2-4452-C138F2706AD9}"/>
              </a:ext>
            </a:extLst>
          </p:cNvPr>
          <p:cNvSpPr>
            <a:spLocks noGrp="1"/>
          </p:cNvSpPr>
          <p:nvPr>
            <p:ph idx="1"/>
          </p:nvPr>
        </p:nvSpPr>
        <p:spPr>
          <a:xfrm>
            <a:off x="1141412" y="2249487"/>
            <a:ext cx="9905999" cy="3541714"/>
          </a:xfrm>
        </p:spPr>
        <p:txBody>
          <a:bodyPr>
            <a:normAutofit/>
          </a:bodyPr>
          <a:lstStyle/>
          <a:p>
            <a:r>
              <a:rPr lang="en-US" b="0" i="0" dirty="0">
                <a:solidFill>
                  <a:schemeClr val="tx1"/>
                </a:solidFill>
                <a:effectLst/>
                <a:latin typeface="source-serif-pro"/>
              </a:rPr>
              <a:t>In this post, we went through how with little data preparation and some knowledge of machine learning we can make a forecast for sales of a product for an entire year. This model is far from perfect and we can see a specific time delay where the model catches up. With some tinkering with the parameters and better data preparation, the results can get better. I have left the technical parts out as this is more of a walkthrough on how to use SVR. If you are interested in the details I have put some links in the post where you can read into it more.</a:t>
            </a:r>
            <a:endParaRPr lang="en-US" dirty="0">
              <a:solidFill>
                <a:schemeClr val="tx1"/>
              </a:solidFill>
            </a:endParaRPr>
          </a:p>
        </p:txBody>
      </p:sp>
    </p:spTree>
    <p:extLst>
      <p:ext uri="{BB962C8B-B14F-4D97-AF65-F5344CB8AC3E}">
        <p14:creationId xmlns:p14="http://schemas.microsoft.com/office/powerpoint/2010/main" val="307472298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EC29466-5AAF-6A45-A9D7-8DA091414172}"/>
              </a:ext>
            </a:extLst>
          </p:cNvPr>
          <p:cNvSpPr txBox="1">
            <a:spLocks/>
          </p:cNvSpPr>
          <p:nvPr/>
        </p:nvSpPr>
        <p:spPr>
          <a:xfrm>
            <a:off x="1143001" y="590384"/>
            <a:ext cx="9905998" cy="14785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IN" sz="4500" b="0" i="0" u="none" strike="noStrike" kern="1200" cap="all" spc="0" normalizeH="0" baseline="0" noProof="0" dirty="0">
                <a:ln>
                  <a:noFill/>
                </a:ln>
                <a:solidFill>
                  <a:sysClr val="window" lastClr="FFFFFF"/>
                </a:solidFill>
                <a:effectLst/>
                <a:uLnTx/>
                <a:uFillTx/>
                <a:latin typeface="Britannic Bold" panose="020B0903060703020204" pitchFamily="34" charset="0"/>
              </a:rPr>
              <a:t>INTRODUCTION</a:t>
            </a:r>
            <a:endParaRPr kumimoji="0" lang="en-US" sz="4500" b="0" i="0" u="none" strike="noStrike" kern="1200" cap="all" spc="0" normalizeH="0" baseline="0" noProof="0" dirty="0">
              <a:ln>
                <a:noFill/>
              </a:ln>
              <a:solidFill>
                <a:sysClr val="window" lastClr="FFFFFF"/>
              </a:solidFill>
              <a:effectLst/>
              <a:uLnTx/>
              <a:uFillTx/>
              <a:latin typeface="Britannic Bold" panose="020B0903060703020204" pitchFamily="34" charset="0"/>
            </a:endParaRPr>
          </a:p>
        </p:txBody>
      </p:sp>
      <p:sp>
        <p:nvSpPr>
          <p:cNvPr id="5" name="Content Placeholder 2">
            <a:extLst>
              <a:ext uri="{FF2B5EF4-FFF2-40B4-BE49-F238E27FC236}">
                <a16:creationId xmlns:a16="http://schemas.microsoft.com/office/drawing/2014/main" id="{F5D65E3E-00F8-1EA5-B3BD-C0307D727264}"/>
              </a:ext>
            </a:extLst>
          </p:cNvPr>
          <p:cNvSpPr txBox="1">
            <a:spLocks/>
          </p:cNvSpPr>
          <p:nvPr/>
        </p:nvSpPr>
        <p:spPr>
          <a:xfrm>
            <a:off x="1041992" y="2219180"/>
            <a:ext cx="9905999" cy="3541714"/>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228600" marR="0" lvl="0" indent="-228600" algn="l" defTabSz="914400" rtl="0" eaLnBrk="1" fontAlgn="auto" latinLnBrk="0" hangingPunct="1">
              <a:lnSpc>
                <a:spcPct val="120000"/>
              </a:lnSpc>
              <a:spcBef>
                <a:spcPts val="1000"/>
              </a:spcBef>
              <a:spcAft>
                <a:spcPts val="0"/>
              </a:spcAft>
              <a:buClrTx/>
              <a:buSzPct val="125000"/>
              <a:buFont typeface="Arial" panose="020B0604020202020204" pitchFamily="34" charset="0"/>
              <a:buChar char="•"/>
              <a:tabLst/>
              <a:defRPr/>
            </a:pPr>
            <a:r>
              <a:rPr kumimoji="0" lang="en-US" sz="2000" b="0" i="0" u="none" strike="noStrike" kern="1200" cap="none" spc="0" normalizeH="0" baseline="0" noProof="0" dirty="0">
                <a:ln>
                  <a:noFill/>
                </a:ln>
                <a:solidFill>
                  <a:sysClr val="window" lastClr="FFFFFF"/>
                </a:solidFill>
                <a:effectLst/>
                <a:uLnTx/>
                <a:uFillTx/>
                <a:latin typeface="Tw Cen MT" panose="020B0602020104020603"/>
                <a:ea typeface="+mn-ea"/>
                <a:cs typeface="+mn-cs"/>
              </a:rPr>
              <a:t>Over the past two decades Machine Learning has become one of the mainstays of information technology and with that, a rather central, albeit usually hidden, part of our life. With the ever increasing amounts of data becoming available there is good reason to believe that smart data analysis will become even more pervasive as a necessary ingredient for technological progress. The purpose of this chapter is to provide the reader with an overview over the vast range of applications which have at their heart a machine learning problem and to bring some degree of order to the zoo of problems. After that, we will discuss some basic tools from statistics and probability theory, since they form the language in which many machine learning problems must be phrased to become amenable to solving. Finally, we will outline a set of fairly basic yet effective algorithms to solve an important problem, namely that of classification. More sophisticated tools, a discussion of more general problems and a detailed analysis will follow in later parts of the book.</a:t>
            </a:r>
          </a:p>
        </p:txBody>
      </p:sp>
    </p:spTree>
    <p:extLst>
      <p:ext uri="{BB962C8B-B14F-4D97-AF65-F5344CB8AC3E}">
        <p14:creationId xmlns:p14="http://schemas.microsoft.com/office/powerpoint/2010/main" val="328457415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0EB86111-38A5-E03D-0213-D6F1B412A336}"/>
              </a:ext>
            </a:extLst>
          </p:cNvPr>
          <p:cNvSpPr txBox="1">
            <a:spLocks/>
          </p:cNvSpPr>
          <p:nvPr/>
        </p:nvSpPr>
        <p:spPr>
          <a:xfrm>
            <a:off x="2759197" y="2446435"/>
            <a:ext cx="9905999" cy="354171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b="1" dirty="0">
                <a:latin typeface="Söhne"/>
              </a:rPr>
              <a:t>Project Definition</a:t>
            </a:r>
          </a:p>
          <a:p>
            <a:r>
              <a:rPr lang="en-US" b="1" dirty="0">
                <a:latin typeface="Söhne"/>
              </a:rPr>
              <a:t>Data Collection</a:t>
            </a:r>
          </a:p>
          <a:p>
            <a:r>
              <a:rPr lang="en-US" b="1" dirty="0">
                <a:latin typeface="Söhne"/>
              </a:rPr>
              <a:t>Data Preprocessing</a:t>
            </a:r>
          </a:p>
          <a:p>
            <a:r>
              <a:rPr lang="en-US" b="1" dirty="0">
                <a:latin typeface="Söhne"/>
              </a:rPr>
              <a:t>Feature Engineering</a:t>
            </a:r>
          </a:p>
          <a:p>
            <a:r>
              <a:rPr lang="en-US" b="1" dirty="0">
                <a:latin typeface="Söhne"/>
              </a:rPr>
              <a:t>Data Splitting</a:t>
            </a:r>
          </a:p>
        </p:txBody>
      </p:sp>
      <p:sp>
        <p:nvSpPr>
          <p:cNvPr id="8" name="TextBox 7">
            <a:extLst>
              <a:ext uri="{FF2B5EF4-FFF2-40B4-BE49-F238E27FC236}">
                <a16:creationId xmlns:a16="http://schemas.microsoft.com/office/drawing/2014/main" id="{DFCA3323-904E-B762-C933-EB53422205ED}"/>
              </a:ext>
            </a:extLst>
          </p:cNvPr>
          <p:cNvSpPr txBox="1"/>
          <p:nvPr/>
        </p:nvSpPr>
        <p:spPr>
          <a:xfrm>
            <a:off x="2252870" y="667338"/>
            <a:ext cx="6334538" cy="1077218"/>
          </a:xfrm>
          <a:prstGeom prst="rect">
            <a:avLst/>
          </a:prstGeom>
          <a:noFill/>
        </p:spPr>
        <p:txBody>
          <a:bodyPr wrap="square">
            <a:spAutoFit/>
          </a:bodyPr>
          <a:lstStyle/>
          <a:p>
            <a:r>
              <a:rPr kumimoji="0" lang="en-US" sz="4600" b="1" i="0" u="none" strike="noStrike" kern="1200" cap="none" spc="0" normalizeH="0" baseline="0" noProof="0" dirty="0">
                <a:ln>
                  <a:solidFill>
                    <a:prstClr val="black">
                      <a:lumMod val="75000"/>
                      <a:lumOff val="25000"/>
                      <a:alpha val="10000"/>
                    </a:prstClr>
                  </a:solidFill>
                </a:ln>
                <a:solidFill>
                  <a:srgbClr val="F4EDD8"/>
                </a:solidFill>
                <a:effectLst/>
                <a:uLnTx/>
                <a:uFillTx/>
                <a:latin typeface="Britannic Bold" panose="020B0903060703020204" pitchFamily="34" charset="0"/>
                <a:ea typeface="+mj-ea"/>
              </a:rPr>
              <a:t>SUB TOPICS</a:t>
            </a:r>
            <a:br>
              <a:rPr kumimoji="0" lang="en-US" sz="4600" b="1" i="0" u="none" strike="noStrike" kern="1200" cap="none" spc="0" normalizeH="0" baseline="0" noProof="0" dirty="0">
                <a:ln>
                  <a:solidFill>
                    <a:prstClr val="black">
                      <a:lumMod val="75000"/>
                      <a:lumOff val="25000"/>
                      <a:alpha val="10000"/>
                    </a:prstClr>
                  </a:solidFill>
                </a:ln>
                <a:solidFill>
                  <a:srgbClr val="F4EDD8"/>
                </a:solidFill>
                <a:effectLst/>
                <a:uLnTx/>
                <a:uFillTx/>
                <a:latin typeface="Britannic Bold" panose="020B0903060703020204" pitchFamily="34" charset="0"/>
                <a:ea typeface="+mj-ea"/>
              </a:rPr>
            </a:br>
            <a:endParaRPr lang="en-IN" dirty="0"/>
          </a:p>
        </p:txBody>
      </p:sp>
    </p:spTree>
    <p:extLst>
      <p:ext uri="{BB962C8B-B14F-4D97-AF65-F5344CB8AC3E}">
        <p14:creationId xmlns:p14="http://schemas.microsoft.com/office/powerpoint/2010/main" val="179952486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9A90680-30F1-D287-9CD1-27C2490CD543}"/>
              </a:ext>
            </a:extLst>
          </p:cNvPr>
          <p:cNvSpPr>
            <a:spLocks noGrp="1"/>
          </p:cNvSpPr>
          <p:nvPr>
            <p:ph type="title"/>
          </p:nvPr>
        </p:nvSpPr>
        <p:spPr>
          <a:xfrm>
            <a:off x="1141413" y="618518"/>
            <a:ext cx="9905998" cy="1478570"/>
          </a:xfrm>
        </p:spPr>
        <p:txBody>
          <a:bodyPr/>
          <a:lstStyle/>
          <a:p>
            <a:pPr algn="ctr"/>
            <a:r>
              <a:rPr lang="en-US" b="1" i="0" dirty="0">
                <a:effectLst/>
                <a:latin typeface="Britannic Bold" panose="020B0903060703020204" pitchFamily="34" charset="0"/>
              </a:rPr>
              <a:t>PRODUCT DEFINITION</a:t>
            </a:r>
            <a:br>
              <a:rPr lang="en-US" b="1" i="0" dirty="0">
                <a:effectLst/>
                <a:latin typeface="Britannic Bold" panose="020B0903060703020204" pitchFamily="34" charset="0"/>
              </a:rPr>
            </a:br>
            <a:endParaRPr lang="en-US" dirty="0">
              <a:latin typeface="Britannic Bold" panose="020B0903060703020204" pitchFamily="34" charset="0"/>
            </a:endParaRPr>
          </a:p>
        </p:txBody>
      </p:sp>
      <p:sp>
        <p:nvSpPr>
          <p:cNvPr id="5" name="Content Placeholder 2">
            <a:extLst>
              <a:ext uri="{FF2B5EF4-FFF2-40B4-BE49-F238E27FC236}">
                <a16:creationId xmlns:a16="http://schemas.microsoft.com/office/drawing/2014/main" id="{52072977-7E86-A363-9AFC-3BFB5813480F}"/>
              </a:ext>
            </a:extLst>
          </p:cNvPr>
          <p:cNvSpPr>
            <a:spLocks noGrp="1"/>
          </p:cNvSpPr>
          <p:nvPr>
            <p:ph idx="1"/>
          </p:nvPr>
        </p:nvSpPr>
        <p:spPr>
          <a:xfrm>
            <a:off x="1408698" y="2455484"/>
            <a:ext cx="9905999" cy="3541714"/>
          </a:xfrm>
        </p:spPr>
        <p:txBody>
          <a:bodyPr>
            <a:normAutofit/>
          </a:bodyPr>
          <a:lstStyle/>
          <a:p>
            <a:r>
              <a:rPr lang="en-US" sz="2700" b="0" i="0" dirty="0">
                <a:solidFill>
                  <a:schemeClr val="tx1"/>
                </a:solidFill>
                <a:effectLst/>
                <a:latin typeface="Söhne"/>
              </a:rPr>
              <a:t>Clearly define the objectives and scope of your project. What product(s) do you want to predict demand for? What are your goals, such as improving inventory management, optimizing pricing, or enhancing customer service?</a:t>
            </a:r>
            <a:endParaRPr lang="en-US" sz="2700" dirty="0">
              <a:solidFill>
                <a:schemeClr val="tx1"/>
              </a:solidFill>
            </a:endParaRPr>
          </a:p>
        </p:txBody>
      </p:sp>
    </p:spTree>
    <p:extLst>
      <p:ext uri="{BB962C8B-B14F-4D97-AF65-F5344CB8AC3E}">
        <p14:creationId xmlns:p14="http://schemas.microsoft.com/office/powerpoint/2010/main" val="80621312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01A66-9586-3982-4EAB-5A2B99E0AF57}"/>
              </a:ext>
            </a:extLst>
          </p:cNvPr>
          <p:cNvSpPr>
            <a:spLocks noGrp="1"/>
          </p:cNvSpPr>
          <p:nvPr>
            <p:ph type="title"/>
          </p:nvPr>
        </p:nvSpPr>
        <p:spPr>
          <a:xfrm>
            <a:off x="1141413" y="618518"/>
            <a:ext cx="9905998" cy="1478570"/>
          </a:xfrm>
        </p:spPr>
        <p:txBody>
          <a:bodyPr/>
          <a:lstStyle/>
          <a:p>
            <a:pPr algn="ctr"/>
            <a:r>
              <a:rPr lang="en-US" b="1" i="0" dirty="0">
                <a:effectLst/>
                <a:latin typeface="Britannic Bold" panose="020B0903060703020204" pitchFamily="34" charset="0"/>
              </a:rPr>
              <a:t>DATA COLLECTION</a:t>
            </a:r>
            <a:br>
              <a:rPr lang="en-US" b="1" dirty="0">
                <a:latin typeface="Britannic Bold" panose="020B0903060703020204" pitchFamily="34" charset="0"/>
              </a:rPr>
            </a:br>
            <a:endParaRPr lang="en-US" dirty="0">
              <a:latin typeface="Britannic Bold" panose="020B0903060703020204" pitchFamily="34" charset="0"/>
            </a:endParaRPr>
          </a:p>
        </p:txBody>
      </p:sp>
      <p:sp>
        <p:nvSpPr>
          <p:cNvPr id="3" name="Content Placeholder 2">
            <a:extLst>
              <a:ext uri="{FF2B5EF4-FFF2-40B4-BE49-F238E27FC236}">
                <a16:creationId xmlns:a16="http://schemas.microsoft.com/office/drawing/2014/main" id="{724A1DD2-2FD1-87B5-3D17-6C1A8AAC3716}"/>
              </a:ext>
            </a:extLst>
          </p:cNvPr>
          <p:cNvSpPr>
            <a:spLocks noGrp="1"/>
          </p:cNvSpPr>
          <p:nvPr>
            <p:ph idx="1"/>
          </p:nvPr>
        </p:nvSpPr>
        <p:spPr>
          <a:xfrm>
            <a:off x="1141412" y="2249487"/>
            <a:ext cx="9905999" cy="3541714"/>
          </a:xfrm>
        </p:spPr>
        <p:txBody>
          <a:bodyPr>
            <a:normAutofit/>
          </a:bodyPr>
          <a:lstStyle/>
          <a:p>
            <a:r>
              <a:rPr lang="en-US" sz="2500" b="0" i="0" dirty="0">
                <a:solidFill>
                  <a:schemeClr val="tx1"/>
                </a:solidFill>
                <a:effectLst/>
                <a:latin typeface="Söhne"/>
              </a:rPr>
              <a:t>Gather historical data related to the product(s) in question. This includes sales data, customer data, and any other relevant information. Ensure that the data is representative and comprehensive.</a:t>
            </a:r>
            <a:endParaRPr lang="en-US" sz="2500" dirty="0">
              <a:solidFill>
                <a:schemeClr val="tx1"/>
              </a:solidFill>
            </a:endParaRPr>
          </a:p>
        </p:txBody>
      </p:sp>
    </p:spTree>
    <p:extLst>
      <p:ext uri="{BB962C8B-B14F-4D97-AF65-F5344CB8AC3E}">
        <p14:creationId xmlns:p14="http://schemas.microsoft.com/office/powerpoint/2010/main" val="371647009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142F7-E655-1751-7B0C-FFF392323F6E}"/>
              </a:ext>
            </a:extLst>
          </p:cNvPr>
          <p:cNvSpPr>
            <a:spLocks noGrp="1"/>
          </p:cNvSpPr>
          <p:nvPr>
            <p:ph type="title"/>
          </p:nvPr>
        </p:nvSpPr>
        <p:spPr>
          <a:xfrm>
            <a:off x="1141413" y="618518"/>
            <a:ext cx="9905998" cy="1478570"/>
          </a:xfrm>
        </p:spPr>
        <p:txBody>
          <a:bodyPr/>
          <a:lstStyle/>
          <a:p>
            <a:pPr algn="ctr"/>
            <a:r>
              <a:rPr lang="en-US" b="1" i="0" dirty="0">
                <a:effectLst/>
                <a:latin typeface="Britannic Bold" panose="020B0903060703020204" pitchFamily="34" charset="0"/>
              </a:rPr>
              <a:t>DATA PREPROCESSING</a:t>
            </a:r>
            <a:endParaRPr lang="en-US" dirty="0">
              <a:latin typeface="Britannic Bold" panose="020B0903060703020204" pitchFamily="34" charset="0"/>
            </a:endParaRPr>
          </a:p>
        </p:txBody>
      </p:sp>
      <p:sp>
        <p:nvSpPr>
          <p:cNvPr id="3" name="Content Placeholder 2">
            <a:extLst>
              <a:ext uri="{FF2B5EF4-FFF2-40B4-BE49-F238E27FC236}">
                <a16:creationId xmlns:a16="http://schemas.microsoft.com/office/drawing/2014/main" id="{DEBC19F6-8838-1265-D58A-E26DB847217E}"/>
              </a:ext>
            </a:extLst>
          </p:cNvPr>
          <p:cNvSpPr>
            <a:spLocks noGrp="1"/>
          </p:cNvSpPr>
          <p:nvPr>
            <p:ph idx="1"/>
          </p:nvPr>
        </p:nvSpPr>
        <p:spPr>
          <a:xfrm>
            <a:off x="1141412" y="2249487"/>
            <a:ext cx="9905999" cy="3541714"/>
          </a:xfrm>
        </p:spPr>
        <p:txBody>
          <a:bodyPr>
            <a:normAutofit/>
          </a:bodyPr>
          <a:lstStyle/>
          <a:p>
            <a:r>
              <a:rPr lang="en-US" sz="2500" b="0" i="0" dirty="0">
                <a:solidFill>
                  <a:schemeClr val="tx1"/>
                </a:solidFill>
                <a:effectLst/>
                <a:latin typeface="Söhne"/>
              </a:rPr>
              <a:t>Clean and preprocess the data. This step involves handling missing values, outliers, and formatting issues. You may also need to aggregate data at an appropriate level (e.g., daily, weekly) and convert data into a suitable format for machine learning.</a:t>
            </a:r>
            <a:endParaRPr lang="en-US" sz="2500" dirty="0">
              <a:solidFill>
                <a:schemeClr val="tx1"/>
              </a:solidFill>
            </a:endParaRPr>
          </a:p>
        </p:txBody>
      </p:sp>
    </p:spTree>
    <p:extLst>
      <p:ext uri="{BB962C8B-B14F-4D97-AF65-F5344CB8AC3E}">
        <p14:creationId xmlns:p14="http://schemas.microsoft.com/office/powerpoint/2010/main" val="362671859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42A00-6674-269D-78F9-75229A60EB07}"/>
              </a:ext>
            </a:extLst>
          </p:cNvPr>
          <p:cNvSpPr>
            <a:spLocks noGrp="1"/>
          </p:cNvSpPr>
          <p:nvPr>
            <p:ph type="title"/>
          </p:nvPr>
        </p:nvSpPr>
        <p:spPr>
          <a:xfrm>
            <a:off x="1141413" y="618518"/>
            <a:ext cx="9905998" cy="1478570"/>
          </a:xfrm>
        </p:spPr>
        <p:txBody>
          <a:bodyPr>
            <a:normAutofit/>
          </a:bodyPr>
          <a:lstStyle/>
          <a:p>
            <a:pPr algn="ctr"/>
            <a:r>
              <a:rPr lang="en-US" sz="4400" b="1" i="0" dirty="0">
                <a:effectLst/>
                <a:latin typeface="Britannic Bold" panose="020B0903060703020204" pitchFamily="34" charset="0"/>
              </a:rPr>
              <a:t>FEATURE ENGINEERING</a:t>
            </a:r>
            <a:endParaRPr lang="en-US" sz="4400" dirty="0">
              <a:latin typeface="Britannic Bold" panose="020B0903060703020204" pitchFamily="34" charset="0"/>
            </a:endParaRPr>
          </a:p>
        </p:txBody>
      </p:sp>
      <p:sp>
        <p:nvSpPr>
          <p:cNvPr id="3" name="Content Placeholder 2">
            <a:extLst>
              <a:ext uri="{FF2B5EF4-FFF2-40B4-BE49-F238E27FC236}">
                <a16:creationId xmlns:a16="http://schemas.microsoft.com/office/drawing/2014/main" id="{7395E113-D9B3-85CF-60D2-A0E4A1B1D654}"/>
              </a:ext>
            </a:extLst>
          </p:cNvPr>
          <p:cNvSpPr>
            <a:spLocks noGrp="1"/>
          </p:cNvSpPr>
          <p:nvPr>
            <p:ph idx="1"/>
          </p:nvPr>
        </p:nvSpPr>
        <p:spPr>
          <a:xfrm>
            <a:off x="1141412" y="2249487"/>
            <a:ext cx="9905999" cy="3541714"/>
          </a:xfrm>
        </p:spPr>
        <p:txBody>
          <a:bodyPr/>
          <a:lstStyle/>
          <a:p>
            <a:r>
              <a:rPr lang="en-US" b="0" i="0" dirty="0">
                <a:solidFill>
                  <a:schemeClr val="tx1"/>
                </a:solidFill>
                <a:effectLst/>
                <a:latin typeface="Söhne"/>
              </a:rPr>
              <a:t>Create relevant features that can improve the model's predictive power. This includes generating time-based features (e.g., day of the week, month), product-specific features (e.g., price, promotions), and external factors (e.g., holidays, weather conditions).</a:t>
            </a:r>
            <a:endParaRPr lang="en-US" dirty="0">
              <a:solidFill>
                <a:schemeClr val="tx1"/>
              </a:solidFill>
            </a:endParaRPr>
          </a:p>
        </p:txBody>
      </p:sp>
    </p:spTree>
    <p:extLst>
      <p:ext uri="{BB962C8B-B14F-4D97-AF65-F5344CB8AC3E}">
        <p14:creationId xmlns:p14="http://schemas.microsoft.com/office/powerpoint/2010/main" val="107346946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CA660-6C4A-516A-D0D8-EE18BD2D8F49}"/>
              </a:ext>
            </a:extLst>
          </p:cNvPr>
          <p:cNvSpPr>
            <a:spLocks noGrp="1"/>
          </p:cNvSpPr>
          <p:nvPr>
            <p:ph type="title"/>
          </p:nvPr>
        </p:nvSpPr>
        <p:spPr>
          <a:xfrm>
            <a:off x="1141413" y="618518"/>
            <a:ext cx="9905998" cy="1478570"/>
          </a:xfrm>
        </p:spPr>
        <p:txBody>
          <a:bodyPr/>
          <a:lstStyle/>
          <a:p>
            <a:pPr algn="ctr"/>
            <a:r>
              <a:rPr lang="en-US" b="1" i="0" cap="all" dirty="0">
                <a:effectLst/>
                <a:latin typeface="Britannic Bold" panose="020B0903060703020204" pitchFamily="34" charset="0"/>
              </a:rPr>
              <a:t>Data Splitting</a:t>
            </a:r>
            <a:endParaRPr lang="en-US" cap="all" dirty="0">
              <a:latin typeface="Britannic Bold" panose="020B0903060703020204" pitchFamily="34" charset="0"/>
            </a:endParaRPr>
          </a:p>
        </p:txBody>
      </p:sp>
      <p:sp>
        <p:nvSpPr>
          <p:cNvPr id="3" name="Content Placeholder 2">
            <a:extLst>
              <a:ext uri="{FF2B5EF4-FFF2-40B4-BE49-F238E27FC236}">
                <a16:creationId xmlns:a16="http://schemas.microsoft.com/office/drawing/2014/main" id="{11010567-D01D-E064-856C-97C4FA9FCDF9}"/>
              </a:ext>
            </a:extLst>
          </p:cNvPr>
          <p:cNvSpPr>
            <a:spLocks noGrp="1"/>
          </p:cNvSpPr>
          <p:nvPr>
            <p:ph idx="1"/>
          </p:nvPr>
        </p:nvSpPr>
        <p:spPr>
          <a:xfrm>
            <a:off x="1141412" y="2249487"/>
            <a:ext cx="9905999" cy="3541714"/>
          </a:xfrm>
        </p:spPr>
        <p:txBody>
          <a:bodyPr>
            <a:normAutofit/>
          </a:bodyPr>
          <a:lstStyle/>
          <a:p>
            <a:r>
              <a:rPr lang="en-US" sz="2500" b="0" i="0" dirty="0">
                <a:solidFill>
                  <a:schemeClr val="tx1"/>
                </a:solidFill>
                <a:effectLst/>
                <a:latin typeface="Söhne"/>
              </a:rPr>
              <a:t>Divide the dataset into training, validation, and testing sets. The training set is used to train the machine learning model, the validation set is used for hyperparameter tuning, and the testing set is used to evaluate the final model's performance.</a:t>
            </a:r>
            <a:endParaRPr lang="en-US" sz="2500" dirty="0">
              <a:solidFill>
                <a:schemeClr val="tx1"/>
              </a:solidFill>
            </a:endParaRPr>
          </a:p>
        </p:txBody>
      </p:sp>
    </p:spTree>
    <p:extLst>
      <p:ext uri="{BB962C8B-B14F-4D97-AF65-F5344CB8AC3E}">
        <p14:creationId xmlns:p14="http://schemas.microsoft.com/office/powerpoint/2010/main" val="167496261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9CA9B7E4-5E26-957F-EC65-8F2EA503786E}"/>
              </a:ext>
            </a:extLst>
          </p:cNvPr>
          <p:cNvSpPr>
            <a:spLocks noGrp="1"/>
          </p:cNvSpPr>
          <p:nvPr>
            <p:ph type="title"/>
          </p:nvPr>
        </p:nvSpPr>
        <p:spPr>
          <a:xfrm>
            <a:off x="1141413" y="618518"/>
            <a:ext cx="9905998" cy="1478570"/>
          </a:xfrm>
        </p:spPr>
        <p:txBody>
          <a:bodyPr>
            <a:normAutofit/>
          </a:bodyPr>
          <a:lstStyle/>
          <a:p>
            <a:pPr algn="ctr"/>
            <a:r>
              <a:rPr lang="en-US" sz="4500" b="1" i="0" cap="all" dirty="0">
                <a:solidFill>
                  <a:schemeClr val="tx1"/>
                </a:solidFill>
                <a:effectLst/>
                <a:latin typeface="Britannic Bold" panose="020B0903060703020204" pitchFamily="34" charset="0"/>
              </a:rPr>
              <a:t>DATA Preparation</a:t>
            </a:r>
            <a:endParaRPr lang="en-US" sz="4500" cap="all" dirty="0">
              <a:solidFill>
                <a:schemeClr val="tx1"/>
              </a:solidFill>
              <a:latin typeface="Britannic Bold" panose="020B0903060703020204" pitchFamily="34" charset="0"/>
            </a:endParaRPr>
          </a:p>
        </p:txBody>
      </p:sp>
      <p:sp>
        <p:nvSpPr>
          <p:cNvPr id="9" name="Content Placeholder 2">
            <a:extLst>
              <a:ext uri="{FF2B5EF4-FFF2-40B4-BE49-F238E27FC236}">
                <a16:creationId xmlns:a16="http://schemas.microsoft.com/office/drawing/2014/main" id="{59C07A58-AC81-BDB0-8486-E28731237CFC}"/>
              </a:ext>
            </a:extLst>
          </p:cNvPr>
          <p:cNvSpPr>
            <a:spLocks noGrp="1"/>
          </p:cNvSpPr>
          <p:nvPr>
            <p:ph idx="1"/>
          </p:nvPr>
        </p:nvSpPr>
        <p:spPr>
          <a:xfrm>
            <a:off x="1141412" y="2249487"/>
            <a:ext cx="9905999" cy="4179022"/>
          </a:xfrm>
        </p:spPr>
        <p:txBody>
          <a:bodyPr/>
          <a:lstStyle/>
          <a:p>
            <a:pPr marL="0" indent="0">
              <a:buNone/>
            </a:pPr>
            <a:r>
              <a:rPr lang="en-US" b="0" i="0" dirty="0">
                <a:solidFill>
                  <a:schemeClr val="tx1"/>
                </a:solidFill>
                <a:effectLst/>
                <a:latin typeface="ui-monospace"/>
              </a:rPr>
              <a:t>import pandas as pd</a:t>
            </a:r>
          </a:p>
          <a:p>
            <a:pPr marL="0" indent="0">
              <a:buNone/>
            </a:pPr>
            <a:r>
              <a:rPr lang="en-US" b="0" i="0" dirty="0">
                <a:solidFill>
                  <a:schemeClr val="tx1"/>
                </a:solidFill>
                <a:effectLst/>
                <a:latin typeface="ui-monospace"/>
              </a:rPr>
              <a:t>import </a:t>
            </a:r>
            <a:r>
              <a:rPr lang="en-US" b="0" i="0" dirty="0" err="1">
                <a:solidFill>
                  <a:schemeClr val="tx1"/>
                </a:solidFill>
                <a:effectLst/>
                <a:latin typeface="ui-monospace"/>
              </a:rPr>
              <a:t>numpy</a:t>
            </a:r>
            <a:r>
              <a:rPr lang="en-US" b="0" i="0" dirty="0">
                <a:solidFill>
                  <a:schemeClr val="tx1"/>
                </a:solidFill>
                <a:effectLst/>
                <a:latin typeface="ui-monospace"/>
              </a:rPr>
              <a:t> as np</a:t>
            </a:r>
          </a:p>
          <a:p>
            <a:pPr marL="0" indent="0">
              <a:buNone/>
            </a:pPr>
            <a:r>
              <a:rPr lang="en-US" b="0" i="0" dirty="0">
                <a:solidFill>
                  <a:schemeClr val="tx1"/>
                </a:solidFill>
                <a:effectLst/>
                <a:latin typeface="ui-monospace"/>
              </a:rPr>
              <a:t>df = </a:t>
            </a:r>
            <a:r>
              <a:rPr lang="en-US" b="0" i="0" dirty="0" err="1">
                <a:solidFill>
                  <a:schemeClr val="tx1"/>
                </a:solidFill>
                <a:effectLst/>
                <a:latin typeface="ui-monospace"/>
              </a:rPr>
              <a:t>pd.read_csv</a:t>
            </a:r>
            <a:r>
              <a:rPr lang="en-US" b="0" i="0" dirty="0">
                <a:solidFill>
                  <a:schemeClr val="tx1"/>
                </a:solidFill>
                <a:effectLst/>
                <a:latin typeface="ui-monospace"/>
              </a:rPr>
              <a:t>('train.csv’)</a:t>
            </a:r>
            <a:endParaRPr lang="en-US" dirty="0">
              <a:solidFill>
                <a:schemeClr val="tx1"/>
              </a:solidFill>
              <a:latin typeface="ui-monospace"/>
            </a:endParaRPr>
          </a:p>
          <a:p>
            <a:pPr marL="0" indent="0">
              <a:buNone/>
            </a:pPr>
            <a:r>
              <a:rPr lang="en-US" b="0" i="0" dirty="0">
                <a:solidFill>
                  <a:schemeClr val="tx1"/>
                </a:solidFill>
                <a:effectLst/>
                <a:latin typeface="ui-monospace"/>
              </a:rPr>
              <a:t>df = df[df['item'] == 1]</a:t>
            </a:r>
          </a:p>
          <a:p>
            <a:pPr marL="0" indent="0">
              <a:buNone/>
            </a:pPr>
            <a:r>
              <a:rPr lang="en-US" b="0" i="0" dirty="0">
                <a:solidFill>
                  <a:schemeClr val="tx1"/>
                </a:solidFill>
                <a:effectLst/>
                <a:latin typeface="ui-monospace"/>
              </a:rPr>
              <a:t>df['date'] = </a:t>
            </a:r>
            <a:r>
              <a:rPr lang="en-US" b="0" i="0" dirty="0" err="1">
                <a:solidFill>
                  <a:schemeClr val="tx1"/>
                </a:solidFill>
                <a:effectLst/>
                <a:latin typeface="ui-monospace"/>
              </a:rPr>
              <a:t>pd.to_datetime</a:t>
            </a:r>
            <a:r>
              <a:rPr lang="en-US" b="0" i="0" dirty="0">
                <a:solidFill>
                  <a:schemeClr val="tx1"/>
                </a:solidFill>
                <a:effectLst/>
                <a:latin typeface="ui-monospace"/>
              </a:rPr>
              <a:t>(df['date']) - </a:t>
            </a:r>
            <a:r>
              <a:rPr lang="en-US" b="0" i="0" dirty="0" err="1">
                <a:solidFill>
                  <a:schemeClr val="tx1"/>
                </a:solidFill>
                <a:effectLst/>
                <a:latin typeface="ui-monospace"/>
              </a:rPr>
              <a:t>pd.to_timedelta</a:t>
            </a:r>
            <a:r>
              <a:rPr lang="en-US" b="0" i="0" dirty="0">
                <a:solidFill>
                  <a:schemeClr val="tx1"/>
                </a:solidFill>
                <a:effectLst/>
                <a:latin typeface="ui-monospace"/>
              </a:rPr>
              <a:t>(7, unit='d’)</a:t>
            </a:r>
            <a:endParaRPr lang="en-US" dirty="0">
              <a:solidFill>
                <a:schemeClr val="tx1"/>
              </a:solidFill>
              <a:latin typeface="ui-monospace"/>
            </a:endParaRPr>
          </a:p>
          <a:p>
            <a:pPr marL="0" indent="0">
              <a:buNone/>
            </a:pPr>
            <a:r>
              <a:rPr lang="en-US" b="0" i="0" dirty="0">
                <a:solidFill>
                  <a:schemeClr val="tx1"/>
                </a:solidFill>
                <a:effectLst/>
                <a:latin typeface="ui-monospace"/>
              </a:rPr>
              <a:t>df = </a:t>
            </a:r>
            <a:r>
              <a:rPr lang="en-US" b="0" i="0" dirty="0" err="1">
                <a:solidFill>
                  <a:schemeClr val="tx1"/>
                </a:solidFill>
                <a:effectLst/>
                <a:latin typeface="ui-monospace"/>
              </a:rPr>
              <a:t>df.filter</a:t>
            </a:r>
            <a:r>
              <a:rPr lang="en-US" b="0" i="0" dirty="0">
                <a:solidFill>
                  <a:schemeClr val="tx1"/>
                </a:solidFill>
                <a:effectLst/>
                <a:latin typeface="ui-monospace"/>
              </a:rPr>
              <a:t>(['date', 'sales']).</a:t>
            </a:r>
            <a:r>
              <a:rPr lang="en-US" b="0" i="0" dirty="0" err="1">
                <a:solidFill>
                  <a:schemeClr val="tx1"/>
                </a:solidFill>
                <a:effectLst/>
                <a:latin typeface="ui-monospace"/>
              </a:rPr>
              <a:t>groupby</a:t>
            </a:r>
            <a:r>
              <a:rPr lang="en-US" b="0" i="0" dirty="0">
                <a:solidFill>
                  <a:schemeClr val="tx1"/>
                </a:solidFill>
                <a:effectLst/>
                <a:latin typeface="ui-monospace"/>
              </a:rPr>
              <a:t>([</a:t>
            </a:r>
            <a:r>
              <a:rPr lang="en-US" b="0" i="0" dirty="0" err="1">
                <a:solidFill>
                  <a:schemeClr val="tx1"/>
                </a:solidFill>
                <a:effectLst/>
                <a:latin typeface="ui-monospace"/>
              </a:rPr>
              <a:t>pd.Grouper</a:t>
            </a:r>
            <a:r>
              <a:rPr lang="en-US" b="0" i="0" dirty="0">
                <a:solidFill>
                  <a:schemeClr val="tx1"/>
                </a:solidFill>
                <a:effectLst/>
                <a:latin typeface="ui-monospace"/>
              </a:rPr>
              <a:t>(key='date', </a:t>
            </a:r>
            <a:r>
              <a:rPr lang="en-US" b="0" i="0" dirty="0" err="1">
                <a:solidFill>
                  <a:schemeClr val="tx1"/>
                </a:solidFill>
                <a:effectLst/>
                <a:latin typeface="ui-monospace"/>
              </a:rPr>
              <a:t>freq</a:t>
            </a:r>
            <a:r>
              <a:rPr lang="en-US" b="0" i="0" dirty="0">
                <a:solidFill>
                  <a:schemeClr val="tx1"/>
                </a:solidFill>
                <a:effectLst/>
                <a:latin typeface="ui-monospace"/>
              </a:rPr>
              <a:t>='W-MON')]).sum().</a:t>
            </a:r>
            <a:r>
              <a:rPr lang="en-US" b="0" i="0" dirty="0" err="1">
                <a:solidFill>
                  <a:schemeClr val="tx1"/>
                </a:solidFill>
                <a:effectLst/>
                <a:latin typeface="ui-monospace"/>
              </a:rPr>
              <a:t>reset_index</a:t>
            </a:r>
            <a:r>
              <a:rPr lang="en-US" b="0" i="0" dirty="0">
                <a:solidFill>
                  <a:schemeClr val="tx1"/>
                </a:solidFill>
                <a:effectLst/>
                <a:latin typeface="ui-monospace"/>
              </a:rPr>
              <a:t>()</a:t>
            </a:r>
            <a:endParaRPr lang="en-US" dirty="0">
              <a:solidFill>
                <a:schemeClr val="tx1"/>
              </a:solidFill>
            </a:endParaRPr>
          </a:p>
        </p:txBody>
      </p:sp>
    </p:spTree>
    <p:extLst>
      <p:ext uri="{BB962C8B-B14F-4D97-AF65-F5344CB8AC3E}">
        <p14:creationId xmlns:p14="http://schemas.microsoft.com/office/powerpoint/2010/main" val="72378397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64B270AB-C138-415C-897E-3C24487DECF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{6E9804CB-F01E-406E-A065-FBF80C88FE55}tf55705232_win32</Template>
  <TotalTime>36</TotalTime>
  <Words>1005</Words>
  <Application>Microsoft Office PowerPoint</Application>
  <PresentationFormat>Widescreen</PresentationFormat>
  <Paragraphs>61</Paragraphs>
  <Slides>18</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18</vt:i4>
      </vt:variant>
    </vt:vector>
  </HeadingPairs>
  <TitlesOfParts>
    <vt:vector size="30" baseType="lpstr">
      <vt:lpstr>Arial</vt:lpstr>
      <vt:lpstr>Britannic Bold</vt:lpstr>
      <vt:lpstr>Calibri</vt:lpstr>
      <vt:lpstr>Goudy Old Style</vt:lpstr>
      <vt:lpstr>sohne</vt:lpstr>
      <vt:lpstr>Söhne</vt:lpstr>
      <vt:lpstr>source-code-pro</vt:lpstr>
      <vt:lpstr>source-serif-pro</vt:lpstr>
      <vt:lpstr>Tw Cen MT</vt:lpstr>
      <vt:lpstr>ui-monospace</vt:lpstr>
      <vt:lpstr>Wingdings 2</vt:lpstr>
      <vt:lpstr>SlateVTI</vt:lpstr>
      <vt:lpstr>Title Lorem Ipsum</vt:lpstr>
      <vt:lpstr>PowerPoint Presentation</vt:lpstr>
      <vt:lpstr>PowerPoint Presentation</vt:lpstr>
      <vt:lpstr>PRODUCT DEFINITION </vt:lpstr>
      <vt:lpstr>DATA COLLECTION </vt:lpstr>
      <vt:lpstr>DATA PREPROCESSING</vt:lpstr>
      <vt:lpstr>FEATURE ENGINEERING</vt:lpstr>
      <vt:lpstr>Data Splitting</vt:lpstr>
      <vt:lpstr>DATA Preparation</vt:lpstr>
      <vt:lpstr>PowerPoint Presentation</vt:lpstr>
      <vt:lpstr>PowerPoint Presentation</vt:lpstr>
      <vt:lpstr>PowerPoint Presentation</vt:lpstr>
      <vt:lpstr>PowerPoint Presentation</vt:lpstr>
      <vt:lpstr>                     OUTPUT</vt:lpstr>
      <vt:lpstr>PowerPoint Presentation</vt:lpstr>
      <vt:lpstr>OUTPUT</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DHIVA_GAR</dc:creator>
  <cp:lastModifiedBy>AJM Aadhavan</cp:lastModifiedBy>
  <cp:revision>2</cp:revision>
  <dcterms:created xsi:type="dcterms:W3CDTF">2023-10-31T16:03:44Z</dcterms:created>
  <dcterms:modified xsi:type="dcterms:W3CDTF">2023-10-31T16:46:25Z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