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1" u="none" strike="noStrike" baseline="0">
                <a:solidFill>
                  <a:srgbClr val="595959"/>
                </a:solidFill>
                <a:latin typeface="Droid Sans"/>
                <a:ea typeface="Droid Sans"/>
                <a:cs typeface="Lucida Sans"/>
              </a:rPr>
              <a:t>Employee</a:t>
            </a:r>
            <a:r>
              <a:rPr lang="zh-CN" sz="1400" b="0" i="1" u="none" strike="noStrike" baseline="0">
                <a:solidFill>
                  <a:srgbClr val="595959"/>
                </a:solidFill>
                <a:latin typeface="Droid Sans"/>
                <a:ea typeface="Droid Sans"/>
                <a:cs typeface="Lucida Sans"/>
              </a:rPr>
              <a:t> performance Score</a:t>
            </a:r>
          </a:p>
        </c:rich>
      </c:tx>
      <c:layout>
        <c:manualLayout>
          <c:xMode val="edge"/>
          <c:yMode val="edge"/>
          <c:x val="0.31366548"/>
          <c:y val="0.06456196"/>
        </c:manualLayout>
      </c:layout>
      <c:overlay val="0"/>
      <c:spPr>
        <a:noFill/>
        <a:ln>
          <a:noFill/>
        </a:ln>
      </c:spPr>
    </c:title>
    <c:autoTitleDeleted val="1"/>
    <c:plotArea>
      <c:layout>
        <c:manualLayout>
          <c:layoutTarget val="inner"/>
          <c:xMode val="edge"/>
          <c:yMode val="edge"/>
          <c:x val="0.07059015"/>
          <c:y val="0.17857037"/>
          <c:w val="0.62703514"/>
          <c:h val="0.5988443"/>
        </c:manualLayout>
      </c:layout>
      <c:barChart>
        <c:barDir val="col"/>
        <c:grouping val="clustered"/>
        <c:varyColors val="0"/>
        <c:ser>
          <c:idx val="0"/>
          <c:order val="0"/>
          <c:tx>
            <c:v>Exceeds</c:v>
          </c:tx>
          <c:spPr>
            <a:solidFill>
              <a:srgbClr val="D34817"/>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4"/>
                <c:pt idx="0">
                  <c:v>0.0</c:v>
                </c:pt>
                <c:pt idx="1">
                  <c:v>0.0</c:v>
                </c:pt>
                <c:pt idx="2">
                  <c:v>0.0</c:v>
                </c:pt>
                <c:pt idx="3">
                  <c:v>3829.0</c:v>
                </c:pt>
              </c:numCache>
            </c:numRef>
          </c:val>
        </c:ser>
        <c:ser>
          <c:idx val="1"/>
          <c:order val="1"/>
          <c:tx>
            <c:v>Fully Meets</c:v>
          </c:tx>
          <c:spPr>
            <a:solidFill>
              <a:srgbClr val="9B2D1F"/>
            </a:solidFill>
            <a:ln>
              <a:noFill/>
            </a:ln>
          </c:spPr>
          <c:invertIfNegative val="0"/>
          <c:dLbls>
            <c:showLegendKey val="0"/>
            <c:showVal val="0"/>
            <c:showCatName val="0"/>
            <c:showSerName val="0"/>
            <c:showPercent val="0"/>
            <c:showBubbleSize val="0"/>
            <c:showLeaderLines val="1"/>
          </c:dLbls>
          <c:trendline>
            <c:spPr>
              <a:ln w="12700">
                <a:solidFill>
                  <a:srgbClr val="9B2D1F"/>
                </a:solidFill>
                <a:prstDash val="sysDash"/>
              </a:ln>
            </c:spPr>
            <c:trendlineType val="exp"/>
            <c:dispRSqr val="0"/>
            <c:dispEq val="0"/>
          </c:trendline>
          <c:trendline>
            <c:spPr>
              <a:ln w="12700">
                <a:solidFill>
                  <a:srgbClr val="9B2D1F"/>
                </a:solidFill>
                <a:prstDash val="sysDash"/>
              </a:ln>
            </c:spPr>
            <c:trendlineType val="movingAvg"/>
            <c:period val="2"/>
            <c:dispRSqr val="0"/>
            <c:dispEq val="0"/>
          </c:trendline>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9"/>
                <c:pt idx="0">
                  <c:v>3835.0</c:v>
                </c:pt>
                <c:pt idx="1">
                  <c:v>0.0</c:v>
                </c:pt>
                <c:pt idx="2">
                  <c:v>3827.0</c:v>
                </c:pt>
                <c:pt idx="3">
                  <c:v>0.0</c:v>
                </c:pt>
                <c:pt idx="4">
                  <c:v>0.0</c:v>
                </c:pt>
                <c:pt idx="5">
                  <c:v>3834.0</c:v>
                </c:pt>
                <c:pt idx="6">
                  <c:v>0.0</c:v>
                </c:pt>
                <c:pt idx="7">
                  <c:v>3828.0</c:v>
                </c:pt>
                <c:pt idx="8">
                  <c:v>3826.0</c:v>
                </c:pt>
              </c:numCache>
            </c:numRef>
          </c:val>
        </c:ser>
        <c:ser>
          <c:idx val="2"/>
          <c:order val="2"/>
          <c:tx>
            <c:v>Needs Improvement</c:v>
          </c:tx>
          <c:spPr>
            <a:solidFill>
              <a:srgbClr val="A28E6A"/>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7"/>
                <c:pt idx="0">
                  <c:v>0.0</c:v>
                </c:pt>
                <c:pt idx="1">
                  <c:v>0.0</c:v>
                </c:pt>
                <c:pt idx="2">
                  <c:v>0.0</c:v>
                </c:pt>
                <c:pt idx="3">
                  <c:v>0.0</c:v>
                </c:pt>
                <c:pt idx="4">
                  <c:v>0.0</c:v>
                </c:pt>
                <c:pt idx="5">
                  <c:v>0.0</c:v>
                </c:pt>
                <c:pt idx="6">
                  <c:v>3831.0</c:v>
                </c:pt>
              </c:numCache>
            </c:numRef>
          </c:val>
        </c:ser>
        <c:ser>
          <c:idx val="3"/>
          <c:order val="3"/>
          <c:tx>
            <c:v>PIP</c:v>
          </c:tx>
          <c:spPr>
            <a:solidFill>
              <a:srgbClr val="956251"/>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10"/>
                <c:pt idx="0">
                  <c:v>0.0</c:v>
                </c:pt>
                <c:pt idx="1">
                  <c:v>3833.0</c:v>
                </c:pt>
                <c:pt idx="2">
                  <c:v>0.0</c:v>
                </c:pt>
                <c:pt idx="3">
                  <c:v>0.0</c:v>
                </c:pt>
                <c:pt idx="4">
                  <c:v>3830.0</c:v>
                </c:pt>
                <c:pt idx="5">
                  <c:v>0.0</c:v>
                </c:pt>
                <c:pt idx="6">
                  <c:v>0.0</c:v>
                </c:pt>
                <c:pt idx="7">
                  <c:v>0.0</c:v>
                </c:pt>
                <c:pt idx="8">
                  <c:v>0.0</c:v>
                </c:pt>
                <c:pt idx="9">
                  <c:v>3832.0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6701213"/>
          <c:y val="0.19667688"/>
          <c:w val="0.31707868"/>
          <c:h val="0.6384496"/>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blipFill>
          <a:blip xmlns:r="http://schemas.openxmlformats.org/officeDocument/2006/relationships" r:embed="rId2">
            <a:duotone>
              <a:srgbClr val="FFFFFF"/>
              <a:srgbClr val="E7E7E7"/>
            </a:duotone>
          </a:blip>
          <a:tile/>
        </a:blipFill>
      </p:bgPr>
    </p:bg>
    <p:spTree>
      <p:nvGrpSpPr>
        <p:cNvPr id="1" name=""/>
        <p:cNvGrpSpPr/>
        <p:nvPr/>
      </p:nvGrpSpPr>
      <p:grpSpPr>
        <a:xfrm>
          <a:off x="0" y="0"/>
          <a:ext cx="0" cy="0"/>
          <a:chOff x="0" y="0"/>
          <a:chExt cx="0" cy="0"/>
        </a:xfrm>
      </p:grpSpPr>
      <p:sp>
        <p:nvSpPr>
          <p:cNvPr id="9"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10" name="圆角矩形"/>
          <p:cNvSpPr>
            <a:spLocks/>
          </p:cNvSpPr>
          <p:nvPr/>
        </p:nvSpPr>
        <p:spPr>
          <a:xfrm rot="0">
            <a:off x="87084" y="69755"/>
            <a:ext cx="12017829" cy="6692201"/>
          </a:xfrm>
          <a:prstGeom prst="roundRect">
            <a:avLst>
              <a:gd name="adj" fmla="val 4930"/>
            </a:avLst>
          </a:prstGeom>
          <a:ln w="6350" cmpd="sng" cap="sq">
            <a:solidFill>
              <a:srgbClr val="000000"/>
            </a:solidFill>
            <a:prstDash val="solid"/>
            <a:round/>
          </a:ln>
        </p:spPr>
      </p:sp>
      <p:sp>
        <p:nvSpPr>
          <p:cNvPr id="11" name="文本框"/>
          <p:cNvSpPr>
            <a:spLocks noGrp="1"/>
          </p:cNvSpPr>
          <p:nvPr>
            <p:ph type="subTitle" idx="1"/>
          </p:nvPr>
        </p:nvSpPr>
        <p:spPr>
          <a:xfrm rot="0">
            <a:off x="1727200" y="3200400"/>
            <a:ext cx="8534400" cy="16002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580"/>
              </a:spcBef>
              <a:spcAft>
                <a:spcPts val="0"/>
              </a:spcAft>
              <a:buNone/>
            </a:pPr>
            <a:r>
              <a:rPr lang="en-US" altLang="zh-CN" sz="2600" b="0" i="0" u="none" strike="noStrike" kern="1200" cap="none" spc="0" baseline="0">
                <a:solidFill>
                  <a:schemeClr val="tx2"/>
                </a:solidFill>
                <a:latin typeface="Perpetua" pitchFamily="0" charset="0"/>
                <a:ea typeface="宋体" pitchFamily="0" charset="0"/>
                <a:cs typeface="Lucida Sans"/>
              </a:rPr>
              <a:t>Click to edit Master subtitle style</a:t>
            </a:r>
            <a:endParaRPr lang="zh-CN" altLang="en-US" sz="2600" b="0" i="0" u="none" strike="noStrike" kern="1200" cap="none" spc="0" baseline="0">
              <a:solidFill>
                <a:schemeClr val="tx2"/>
              </a:solidFill>
              <a:latin typeface="Perpetua" pitchFamily="0" charset="0"/>
              <a:ea typeface="宋体" pitchFamily="0" charset="0"/>
              <a:cs typeface="Lucida Sans"/>
            </a:endParaRPr>
          </a:p>
        </p:txBody>
      </p:sp>
      <p:sp>
        <p:nvSpPr>
          <p:cNvPr id="12" name="文本框"/>
          <p:cNvSpPr>
            <a:spLocks noGrp="1"/>
          </p:cNvSpPr>
          <p:nvPr>
            <p:ph type="dt" idx="10"/>
          </p:nvPr>
        </p:nvSpPr>
        <p:spPr>
          <a:xfrm rot="0">
            <a:off x="8229600" y="6191250"/>
            <a:ext cx="3301999" cy="476249"/>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3" name="文本框"/>
          <p:cNvSpPr>
            <a:spLocks noGrp="1"/>
          </p:cNvSpPr>
          <p:nvPr>
            <p:ph type="ftr"/>
          </p:nvPr>
        </p:nvSpPr>
        <p:spPr>
          <a:xfrm rot="0">
            <a:off x="1219200" y="6172200"/>
            <a:ext cx="5283200" cy="457200"/>
          </a:xfrm>
          <a:prstGeom prst="rect"/>
          <a:noFill/>
          <a:ln cmpd="sng" cap="flat">
            <a:noFill/>
            <a:prstDash val="solid"/>
            <a:miter/>
          </a:ln>
        </p:spPr>
        <p:txBody>
          <a:bodyPr vert="horz" wrap="square" lIns="91440" tIns="45720" rIns="91440" bIns="45720" anchor="ctr" anchorCtr="0">
            <a:prstTxWarp prst="textNoShape"/>
          </a:bodyPr>
          <a:lstStyle/>
          <a:p>
            <a:pPr marL="0" indent="0" algn="l"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4" name="文本框"/>
          <p:cNvSpPr>
            <a:spLocks noGrp="1"/>
          </p:cNvSpPr>
          <p:nvPr>
            <p:ph type="sldNum"/>
          </p:nvPr>
        </p:nvSpPr>
        <p:spPr>
          <a:xfrm rot="0">
            <a:off x="195072" y="6210300"/>
            <a:ext cx="609600" cy="457200"/>
          </a:xfrm>
          <a:prstGeom prst="rect"/>
          <a:noFill/>
          <a:ln cmpd="sng" cap="flat">
            <a:noFill/>
            <a:prstDash val="solid"/>
            <a:miter/>
          </a:ln>
        </p:spPr>
        <p:txBody>
          <a:bodyPr vert="horz" wrap="square" lIns="0" tIns="0" rIns="0" bIns="0" anchor="ctr" anchorCtr="1">
            <a:prstTxWarp prst="textNoShape"/>
          </a:bodyPr>
          <a:lstStyle/>
          <a:p>
            <a:pPr marL="0" indent="0" algn="ctr" eaLnBrk="1"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b="0" i="0" u="none" strike="noStrike" kern="1200" cap="none" spc="0" baseline="0">
              <a:solidFill>
                <a:srgbClr val="FFFFFF"/>
              </a:solidFill>
              <a:latin typeface="Franklin Gothic Book" pitchFamily="0" charset="0"/>
              <a:ea typeface="幼圆" pitchFamily="0" charset="0"/>
              <a:cs typeface="Franklin Gothic Book" pitchFamily="0" charset="0"/>
            </a:endParaRPr>
          </a:p>
        </p:txBody>
      </p:sp>
      <p:sp>
        <p:nvSpPr>
          <p:cNvPr id="15" name="矩形"/>
          <p:cNvSpPr>
            <a:spLocks/>
          </p:cNvSpPr>
          <p:nvPr/>
        </p:nvSpPr>
        <p:spPr>
          <a:xfrm rot="0">
            <a:off x="83909" y="1449304"/>
            <a:ext cx="12028717" cy="1527349"/>
          </a:xfrm>
          <a:prstGeom prst="rect"/>
          <a:solidFill>
            <a:srgbClr val="D34817"/>
          </a:solidFill>
          <a:ln w="19050" cmpd="sng" cap="sq">
            <a:noFill/>
            <a:prstDash val="solid"/>
            <a:round/>
          </a:ln>
        </p:spPr>
      </p:sp>
      <p:sp>
        <p:nvSpPr>
          <p:cNvPr id="16" name="矩形"/>
          <p:cNvSpPr>
            <a:spLocks/>
          </p:cNvSpPr>
          <p:nvPr/>
        </p:nvSpPr>
        <p:spPr>
          <a:xfrm rot="0">
            <a:off x="83909" y="1396720"/>
            <a:ext cx="12028717" cy="120580"/>
          </a:xfrm>
          <a:prstGeom prst="rect"/>
          <a:solidFill>
            <a:srgbClr val="E6B0A9"/>
          </a:solidFill>
          <a:ln w="19050" cmpd="sng" cap="sq">
            <a:noFill/>
            <a:prstDash val="solid"/>
            <a:round/>
          </a:ln>
        </p:spPr>
      </p:sp>
      <p:sp>
        <p:nvSpPr>
          <p:cNvPr id="17" name="矩形"/>
          <p:cNvSpPr>
            <a:spLocks/>
          </p:cNvSpPr>
          <p:nvPr/>
        </p:nvSpPr>
        <p:spPr>
          <a:xfrm rot="0">
            <a:off x="83909" y="2976648"/>
            <a:ext cx="12028717" cy="110531"/>
          </a:xfrm>
          <a:prstGeom prst="rect"/>
          <a:solidFill>
            <a:schemeClr val="accent5"/>
          </a:solidFill>
          <a:ln w="19050" cmpd="sng" cap="sq">
            <a:noFill/>
            <a:prstDash val="solid"/>
            <a:round/>
          </a:ln>
        </p:spPr>
      </p:sp>
      <p:sp>
        <p:nvSpPr>
          <p:cNvPr id="18" name="文本框"/>
          <p:cNvSpPr>
            <a:spLocks noGrp="1"/>
          </p:cNvSpPr>
          <p:nvPr>
            <p:ph type="ctrTitle"/>
          </p:nvPr>
        </p:nvSpPr>
        <p:spPr>
          <a:xfrm rot="0">
            <a:off x="609600" y="1505931"/>
            <a:ext cx="109728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0" i="0" u="none" strike="noStrike" kern="1200" cap="none" spc="0" baseline="0">
                <a:solidFill>
                  <a:srgbClr val="FFFFFF"/>
                </a:solidFill>
                <a:latin typeface="Franklin Gothic Book" pitchFamily="0" charset="0"/>
                <a:ea typeface="幼圆" pitchFamily="0" charset="0"/>
                <a:cs typeface="Lucida Sans"/>
              </a:rPr>
              <a:t>Click to edit Master title style</a:t>
            </a:r>
            <a:endParaRPr lang="zh-CN" altLang="en-US" sz="4000" b="0" i="0" u="none" strike="noStrike" kern="1200" cap="none" spc="0" baseline="0">
              <a:solidFill>
                <a:srgbClr val="FFFFFF"/>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2519256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7197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4878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FFFFF"/>
              <a:srgbClr val="E7E7E7"/>
            </a:duotone>
          </a:blip>
          <a:tile/>
        </a:blip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22" name="圆角矩形"/>
          <p:cNvSpPr>
            <a:spLocks xmlns:a="http://schemas.openxmlformats.org/drawingml/2006/main"/>
          </p:cNvSpPr>
          <p:nvPr/>
        </p:nvSpPr>
        <p:spPr>
          <a:xfrm xmlns:a="http://schemas.openxmlformats.org/drawingml/2006/main" rot="0">
            <a:off x="87084" y="69755"/>
            <a:ext cx="12017829" cy="6692201"/>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23" name="文本框"/>
          <p:cNvSpPr>
            <a:spLocks xmlns:a="http://schemas.openxmlformats.org/drawingml/2006/main" noGrp="1"/>
          </p:cNvSpPr>
          <p:nvPr>
            <p:ph type="title"/>
          </p:nvPr>
        </p:nvSpPr>
        <p:spPr>
          <a:xfrm xmlns:a="http://schemas.openxmlformats.org/drawingml/2006/main" rot="0">
            <a:off x="963083" y="952500"/>
            <a:ext cx="10363199" cy="13620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24" name="文本框"/>
          <p:cNvSpPr>
            <a:spLocks xmlns:a="http://schemas.openxmlformats.org/drawingml/2006/main" noGrp="1"/>
          </p:cNvSpPr>
          <p:nvPr>
            <p:ph type="body" idx="1"/>
          </p:nvPr>
        </p:nvSpPr>
        <p:spPr>
          <a:xfrm xmlns:a="http://schemas.openxmlformats.org/drawingml/2006/main" rot="0">
            <a:off x="963083" y="2547938"/>
            <a:ext cx="10363199" cy="13382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eaLnBrk="1" latinLnBrk="0" hangingPunct="1">
              <a:buNone/>
            </a:pPr>
            <a:r>
              <a:rPr lang="en-US" altLang="zh-CN" sz="2400">
                <a:solidFill>
                  <a:srgbClr val="898989"/>
                </a:solidFill>
              </a:rPr>
              <a:t>Click to edit Master text styles</a:t>
            </a:r>
            <a:endParaRPr lang="zh-CN" altLang="en-US" sz="2400">
              <a:solidFill>
                <a:srgbClr val="898989"/>
              </a:solidFill>
            </a:endParaRPr>
          </a:p>
        </p:txBody>
      </p:sp>
      <p:sp>
        <p:nvSpPr>
          <p:cNvPr id="25"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1066800" y="6172200"/>
            <a:ext cx="53340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7" name="矩形"/>
          <p:cNvSpPr>
            <a:spLocks xmlns:a="http://schemas.openxmlformats.org/drawingml/2006/main"/>
          </p:cNvSpPr>
          <p:nvPr/>
        </p:nvSpPr>
        <p:spPr>
          <a:xfrm xmlns:a="http://schemas.openxmlformats.org/drawingml/2006/main" flipV="1" rot="0">
            <a:off x="92550" y="2376830"/>
            <a:ext cx="12018021" cy="91440"/>
          </a:xfrm>
          <a:prstGeom xmlns:a="http://schemas.openxmlformats.org/drawingml/2006/main" prst="rect"/>
          <a:solidFill xmlns:a="http://schemas.openxmlformats.org/drawingml/2006/main">
            <a:srgbClr val="D34817"/>
          </a:solidFill>
          <a:ln xmlns:a="http://schemas.openxmlformats.org/drawingml/2006/main" w="19050" cmpd="sng" cap="sq">
            <a:noFill/>
            <a:prstDash val="solid"/>
            <a:round/>
          </a:ln>
        </p:spPr>
      </p:sp>
      <p:sp>
        <p:nvSpPr>
          <p:cNvPr id="28" name="矩形"/>
          <p:cNvSpPr>
            <a:spLocks xmlns:a="http://schemas.openxmlformats.org/drawingml/2006/main"/>
          </p:cNvSpPr>
          <p:nvPr/>
        </p:nvSpPr>
        <p:spPr>
          <a:xfrm xmlns:a="http://schemas.openxmlformats.org/drawingml/2006/main" rot="0">
            <a:off x="92195" y="2341476"/>
            <a:ext cx="12018375" cy="45719"/>
          </a:xfrm>
          <a:prstGeom xmlns:a="http://schemas.openxmlformats.org/drawingml/2006/main" prst="rect"/>
          <a:solidFill xmlns:a="http://schemas.openxmlformats.org/drawingml/2006/main">
            <a:srgbClr val="E6B0A9"/>
          </a:solidFill>
          <a:ln xmlns:a="http://schemas.openxmlformats.org/drawingml/2006/main" w="19050" cmpd="sng" cap="sq">
            <a:noFill/>
            <a:prstDash val="solid"/>
            <a:round/>
          </a:ln>
        </p:spPr>
      </p:sp>
      <p:sp>
        <p:nvSpPr>
          <p:cNvPr id="29" name="矩形"/>
          <p:cNvSpPr>
            <a:spLocks xmlns:a="http://schemas.openxmlformats.org/drawingml/2006/main"/>
          </p:cNvSpPr>
          <p:nvPr/>
        </p:nvSpPr>
        <p:spPr>
          <a:xfrm xmlns:a="http://schemas.openxmlformats.org/drawingml/2006/main" rot="0">
            <a:off x="91074" y="2468880"/>
            <a:ext cx="12019495" cy="45720"/>
          </a:xfrm>
          <a:prstGeom xmlns:a="http://schemas.openxmlformats.org/drawingml/2006/main" prst="rect"/>
          <a:solidFill xmlns:a="http://schemas.openxmlformats.org/drawingml/2006/main">
            <a:schemeClr val="accent5"/>
          </a:solidFill>
          <a:ln xmlns:a="http://schemas.openxmlformats.org/drawingml/2006/main" w="19050" cmpd="sng" cap="sq">
            <a:noFill/>
            <a:prstDash val="solid"/>
            <a:round/>
          </a:ln>
        </p:spPr>
      </p:sp>
      <p:sp>
        <p:nvSpPr>
          <p:cNvPr id="30" name="文本框"/>
          <p:cNvSpPr>
            <a:spLocks xmlns:a="http://schemas.openxmlformats.org/drawingml/2006/main" noGrp="1"/>
          </p:cNvSpPr>
          <p:nvPr>
            <p:ph type="sldNum"/>
          </p:nvPr>
        </p:nvSpPr>
        <p:spPr>
          <a:xfrm xmlns:a="http://schemas.openxmlformats.org/drawingml/2006/main" rot="0">
            <a:off x="195072" y="6208776"/>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17242059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41" name="圆角矩形"/>
          <p:cNvSpPr>
            <a:spLocks xmlns:a="http://schemas.openxmlformats.org/drawingml/2006/main"/>
          </p:cNvSpPr>
          <p:nvPr/>
        </p:nvSpPr>
        <p:spPr>
          <a:xfrm xmlns:a="http://schemas.openxmlformats.org/drawingml/2006/main" rot="0">
            <a:off x="85344" y="69755"/>
            <a:ext cx="12017829" cy="6693408"/>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38"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1219200" y="6172200"/>
            <a:ext cx="52832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195072" y="6210300"/>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50384578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7652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87733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8943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7424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78642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4896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9860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28151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3" name="圆角矩形"/>
          <p:cNvSpPr>
            <a:spLocks/>
          </p:cNvSpPr>
          <p:nvPr/>
        </p:nvSpPr>
        <p:spPr>
          <a:xfrm rot="0">
            <a:off x="85344" y="69755"/>
            <a:ext cx="12017829" cy="6693408"/>
          </a:xfrm>
          <a:prstGeom prst="roundRect">
            <a:avLst>
              <a:gd name="adj" fmla="val 4930"/>
            </a:avLst>
          </a:prstGeom>
          <a:ln w="6350" cmpd="sng" cap="sq">
            <a:solidFill>
              <a:srgbClr val="000000"/>
            </a:solidFill>
            <a:prstDash val="solid"/>
            <a:round/>
          </a:ln>
        </p:spPr>
      </p:sp>
      <p:sp>
        <p:nvSpPr>
          <p:cNvPr id="4" name="文本框"/>
          <p:cNvSpPr>
            <a:spLocks noGrp="1"/>
          </p:cNvSpPr>
          <p:nvPr>
            <p:ph type="title"/>
          </p:nvPr>
        </p:nvSpPr>
        <p:spPr>
          <a:xfrm rot="0">
            <a:off x="1219200" y="274638"/>
            <a:ext cx="10363199" cy="1143000"/>
          </a:xfrm>
          <a:prstGeom prst="rect"/>
          <a:noFill/>
          <a:ln w="12700" cmpd="sng" cap="flat">
            <a:noFill/>
            <a:prstDash val="solid"/>
            <a:miter/>
          </a:ln>
        </p:spPr>
        <p:txBody>
          <a:bodyPr vert="horz" wrap="square" lIns="91440" tIns="45720" rIns="91440" bIns="9144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219200" y="1447800"/>
            <a:ext cx="10363199" cy="457200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8229600" y="6191250"/>
            <a:ext cx="3301999" cy="476249"/>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datetime1">
              <a:rPr lang="en-US" altLang="zh-CN" sz="1400">
                <a:solidFill>
                  <a:schemeClr val="tx2"/>
                </a:solidFill>
                <a:latin typeface="Perpetua" pitchFamily="0" charset="0"/>
                <a:ea typeface="宋体" pitchFamily="0" charset="0"/>
                <a:cs typeface="Perpetua" pitchFamily="0" charset="0"/>
              </a:rPr>
              <a:t>8/30/2024</a:t>
            </a:fld>
            <a:endParaRPr lang="zh-CN" altLang="en-US" sz="1400">
              <a:solidFill>
                <a:schemeClr val="tx2"/>
              </a:solidFill>
              <a:latin typeface="Perpetua" pitchFamily="0" charset="0"/>
              <a:ea typeface="宋体" pitchFamily="0" charset="0"/>
              <a:cs typeface="Perpetua" pitchFamily="0" charset="0"/>
            </a:endParaRPr>
          </a:p>
        </p:txBody>
      </p:sp>
      <p:sp>
        <p:nvSpPr>
          <p:cNvPr id="7" name="文本框"/>
          <p:cNvSpPr>
            <a:spLocks noGrp="1"/>
          </p:cNvSpPr>
          <p:nvPr>
            <p:ph type="ftr" idx="3"/>
          </p:nvPr>
        </p:nvSpPr>
        <p:spPr>
          <a:xfrm rot="0">
            <a:off x="1219200" y="6172200"/>
            <a:ext cx="5283200" cy="457200"/>
          </a:xfrm>
          <a:prstGeom prst="rect"/>
          <a:noFill/>
          <a:ln w="12700" cmpd="sng" cap="flat">
            <a:noFill/>
            <a:prstDash val="solid"/>
            <a:miter/>
          </a:ln>
        </p:spPr>
        <p:txBody>
          <a:bodyPr vert="horz" wrap="square" lIns="91440" tIns="45720" rIns="91440" bIns="45720" anchor="ctr" anchorCtr="0">
            <a:prstTxWarp prst="textNoShape"/>
          </a:bodyPr>
          <a:lstStyle/>
          <a:p>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8" name="文本框"/>
          <p:cNvSpPr>
            <a:spLocks noGrp="1"/>
          </p:cNvSpPr>
          <p:nvPr>
            <p:ph type="sldNum" idx="4"/>
          </p:nvPr>
        </p:nvSpPr>
        <p:spPr>
          <a:xfrm rot="0">
            <a:off x="195072" y="6210300"/>
            <a:ext cx="609600" cy="457200"/>
          </a:xfrm>
          <a:prstGeom prst="ellipse"/>
          <a:solidFill>
            <a:schemeClr val="accent1"/>
          </a:solidFill>
          <a:ln w="12700" cmpd="sng" cap="flat">
            <a:noFill/>
            <a:prstDash val="solid"/>
            <a:miter/>
          </a:ln>
        </p:spPr>
        <p:txBody>
          <a:bodyPr vert="horz" wrap="none" lIns="0" tIns="0" rIns="0" bIns="0" anchor="ctr" anchorCtr="1">
            <a:prstTxWarp prst="textNoShape"/>
          </a:bodyPr>
          <a:lstStyle/>
          <a:p>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10434881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000" kern="1200">
          <a:solidFill>
            <a:schemeClr val="tx2"/>
          </a:solidFill>
          <a:latin typeface="Franklin Gothic Book" pitchFamily="0" charset="0"/>
          <a:ea typeface="幼圆" pitchFamily="0" charset="0"/>
          <a:cs typeface="Franklin Gothic Book" pitchFamily="0" charset="0"/>
        </a:defRPr>
      </a:lvl1pPr>
    </p:titleStyle>
    <p:bodyStyle>
      <a:lvl1pPr marL="274320" indent="-274320" algn="l" defTabSz="914400" eaLnBrk="1" fontAlgn="auto" latinLnBrk="0" hangingPunct="1">
        <a:spcBef>
          <a:spcPts val="580"/>
        </a:spcBef>
        <a:buClr>
          <a:schemeClr val="accent1"/>
        </a:buClr>
        <a:buSzPct val="85000"/>
        <a:buFont typeface="Wingdings 2" pitchFamily="0" charset="0"/>
        <a:buChar char=""/>
        <a:defRPr sz="2600" kern="1200">
          <a:solidFill>
            <a:schemeClr val="tx1"/>
          </a:solidFill>
          <a:latin typeface="Perpetua" pitchFamily="0" charset="0"/>
          <a:ea typeface="宋体" pitchFamily="0" charset="0"/>
          <a:cs typeface="Perpetua" pitchFamily="0" charset="0"/>
        </a:defRPr>
      </a:lvl1pPr>
      <a:lvl2pPr marL="548640" indent="-228600" algn="l" defTabSz="914400" eaLnBrk="1" fontAlgn="auto" latinLnBrk="0" hangingPunct="1">
        <a:spcBef>
          <a:spcPts val="370"/>
        </a:spcBef>
        <a:buClr>
          <a:schemeClr val="accent2"/>
        </a:buClr>
        <a:buSzPct val="85000"/>
        <a:buFont typeface="Wingdings 2" pitchFamily="0" charset="0"/>
        <a:buChar char=""/>
        <a:defRPr sz="2400" kern="1200">
          <a:solidFill>
            <a:schemeClr val="tx1"/>
          </a:solidFill>
          <a:latin typeface="Perpetua" pitchFamily="0" charset="0"/>
          <a:ea typeface="宋体" pitchFamily="0" charset="0"/>
          <a:cs typeface="Perpetua" pitchFamily="0" charset="0"/>
        </a:defRPr>
      </a:lvl2pPr>
      <a:lvl3pPr marL="822960" indent="-228600" algn="l" defTabSz="914400" eaLnBrk="1" fontAlgn="auto" latinLnBrk="0" hangingPunct="1">
        <a:spcBef>
          <a:spcPts val="370"/>
        </a:spcBef>
        <a:buClr>
          <a:srgbClr val="E6B0A9"/>
        </a:buClr>
        <a:buSzPct val="85000"/>
        <a:buFont typeface="Wingdings 2" pitchFamily="0" charset="0"/>
        <a:buChar char=""/>
        <a:defRPr sz="2000" kern="1200">
          <a:solidFill>
            <a:schemeClr val="tx1"/>
          </a:solidFill>
          <a:latin typeface="Perpetua" pitchFamily="0" charset="0"/>
          <a:ea typeface="宋体" pitchFamily="0" charset="0"/>
          <a:cs typeface="Perpetua" pitchFamily="0" charset="0"/>
        </a:defRPr>
      </a:lvl3pPr>
      <a:lvl4pPr marL="1097280" indent="-228600" algn="l" defTabSz="914400" eaLnBrk="1" fontAlgn="auto" latinLnBrk="0" hangingPunct="1">
        <a:spcBef>
          <a:spcPts val="370"/>
        </a:spcBef>
        <a:buClr>
          <a:schemeClr val="accent3"/>
        </a:buClr>
        <a:buSzPct val="80000"/>
        <a:buFont typeface="Wingdings 2" pitchFamily="0" charset="0"/>
        <a:buChar char=""/>
        <a:defRPr sz="2000" kern="1200">
          <a:solidFill>
            <a:schemeClr val="tx1"/>
          </a:solidFill>
          <a:latin typeface="Perpetua" pitchFamily="0" charset="0"/>
          <a:ea typeface="宋体" pitchFamily="0" charset="0"/>
          <a:cs typeface="Perpetua" pitchFamily="0" charset="0"/>
        </a:defRPr>
      </a:lvl4pPr>
      <a:lvl5pPr marL="1371600" indent="-228600" algn="l" defTabSz="914400" eaLnBrk="1" fontAlgn="auto" latinLnBrk="0" hangingPunct="1">
        <a:spcBef>
          <a:spcPts val="370"/>
        </a:spcBef>
        <a:buClr>
          <a:schemeClr val="accent3"/>
        </a:buClr>
        <a:buFontTx/>
        <a:buChar char="o"/>
        <a:defRPr sz="2000" kern="1200">
          <a:solidFill>
            <a:schemeClr val="tx1"/>
          </a:solidFill>
          <a:latin typeface="Perpetua" pitchFamily="0" charset="0"/>
          <a:ea typeface="宋体" pitchFamily="0" charset="0"/>
          <a:cs typeface="Perpetua" pitchFamily="0" charset="0"/>
        </a:defRPr>
      </a:lvl5pPr>
      <a:lvl6pPr marL="1645920" indent="-228600" algn="l" defTabSz="914400" eaLnBrk="1" fontAlgn="auto" latinLnBrk="0" hangingPunct="1">
        <a:spcBef>
          <a:spcPts val="370"/>
        </a:spcBef>
        <a:buClr>
          <a:schemeClr val="accent3"/>
        </a:buClr>
        <a:buChar char="•"/>
        <a:defRPr sz="1800" kern="1200" baseline="0">
          <a:solidFill>
            <a:schemeClr val="tx1"/>
          </a:solidFill>
          <a:latin typeface="Perpetua" pitchFamily="0" charset="0"/>
          <a:ea typeface="宋体" pitchFamily="0" charset="0"/>
          <a:cs typeface="Perpetua" pitchFamily="0" charset="0"/>
        </a:defRPr>
      </a:lvl6pPr>
      <a:lvl7pPr marL="1920240" indent="-228600" algn="l" defTabSz="914400" eaLnBrk="1" fontAlgn="auto" latinLnBrk="0" hangingPunct="1">
        <a:spcBef>
          <a:spcPts val="370"/>
        </a:spcBef>
        <a:buClr>
          <a:schemeClr val="accent2"/>
        </a:buClr>
        <a:buChar char="•"/>
        <a:defRPr sz="1800" kern="1200">
          <a:solidFill>
            <a:schemeClr val="tx1"/>
          </a:solidFill>
          <a:latin typeface="Perpetua" pitchFamily="0" charset="0"/>
          <a:ea typeface="宋体" pitchFamily="0" charset="0"/>
          <a:cs typeface="Perpetua" pitchFamily="0" charset="0"/>
        </a:defRPr>
      </a:lvl7pPr>
      <a:lvl8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8pPr>
      <a:lvl9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2.jpe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1476207" y="1515291"/>
            <a:ext cx="7766935" cy="145094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Franklin Gothic Book" pitchFamily="0" charset="0"/>
                <a:ea typeface="幼圆" pitchFamily="0" charset="0"/>
                <a:cs typeface="Lucida Sans"/>
              </a:rPr>
              <a:t>Employee Performance Analysis Using Excel</a:t>
            </a:r>
            <a:endParaRPr lang="zh-CN" altLang="en-US" sz="4000" b="0" i="0" u="none" strike="noStrike" kern="1200" cap="none" spc="0" baseline="0">
              <a:solidFill>
                <a:schemeClr val="tx1"/>
              </a:solidFill>
              <a:latin typeface="Franklin Gothic Book" pitchFamily="0" charset="0"/>
              <a:ea typeface="幼圆" pitchFamily="0" charset="0"/>
              <a:cs typeface="Lucida Sans"/>
            </a:endParaRPr>
          </a:p>
        </p:txBody>
      </p:sp>
      <p:sp>
        <p:nvSpPr>
          <p:cNvPr id="20" name="矩形"/>
          <p:cNvSpPr>
            <a:spLocks/>
          </p:cNvSpPr>
          <p:nvPr/>
        </p:nvSpPr>
        <p:spPr>
          <a:xfrm rot="0">
            <a:off x="636103" y="3452191"/>
            <a:ext cx="1058848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PRESENTED BY</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K.AADHITHYA</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REGISTER NO</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312208112</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DEPARTMENT:    COMMERCE</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COLLEGE</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SIR THYAGRAYA COLLAGE</a:t>
            </a:r>
            <a:endParaRPr lang="zh-CN" altLang="en-US" sz="2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4693548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矩形"/>
          <p:cNvSpPr>
            <a:spLocks/>
          </p:cNvSpPr>
          <p:nvPr/>
        </p:nvSpPr>
        <p:spPr>
          <a:xfrm rot="0">
            <a:off x="583095" y="598509"/>
            <a:ext cx="6944139"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RESULTS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graphicFrame>
        <p:nvGraphicFramePr>
          <p:cNvPr id="54" name="图表"/>
          <p:cNvGraphicFramePr/>
          <p:nvPr/>
        </p:nvGraphicFramePr>
        <p:xfrm>
          <a:off x="1406547" y="1786944"/>
          <a:ext cx="8471550" cy="4414747"/>
        </p:xfrm>
        <a:graphic>
          <a:graphicData uri="http://schemas.openxmlformats.org/drawingml/2006/chart">
            <c:chart xmlns:c="http://schemas.openxmlformats.org/drawingml/2006/chart" r:id="rId1"/>
          </a:graphicData>
        </a:graphic>
      </p:graphicFrame>
      <p:pic>
        <p:nvPicPr>
          <p:cNvPr id="55" name="图片"/>
          <p:cNvPicPr>
            <a:picLocks noChangeAspect="1"/>
          </p:cNvPicPr>
          <p:nvPr/>
        </p:nvPicPr>
        <p:blipFill>
          <a:blip r:embed="rId2" cstate="print"/>
          <a:stretch>
            <a:fillRect/>
          </a:stretch>
        </p:blipFill>
        <p:spPr>
          <a:xfrm rot="0">
            <a:off x="7527235" y="347729"/>
            <a:ext cx="2802228" cy="2144332"/>
          </a:xfrm>
          <a:prstGeom prst="rect"/>
          <a:noFill/>
          <a:ln w="12700" cmpd="sng" cap="flat">
            <a:noFill/>
            <a:prstDash val="solid"/>
            <a:miter/>
          </a:ln>
        </p:spPr>
      </p:pic>
    </p:spTree>
    <p:extLst>
      <p:ext uri="{BB962C8B-B14F-4D97-AF65-F5344CB8AC3E}">
        <p14:creationId xmlns:p14="http://schemas.microsoft.com/office/powerpoint/2010/main" val="4120134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矩形"/>
          <p:cNvSpPr>
            <a:spLocks/>
          </p:cNvSpPr>
          <p:nvPr/>
        </p:nvSpPr>
        <p:spPr>
          <a:xfrm rot="0">
            <a:off x="596348" y="437321"/>
            <a:ext cx="5658678"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CONCLUSION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7" name="矩形"/>
          <p:cNvSpPr>
            <a:spLocks/>
          </p:cNvSpPr>
          <p:nvPr/>
        </p:nvSpPr>
        <p:spPr>
          <a:xfrm rot="0">
            <a:off x="425003" y="1360651"/>
            <a:ext cx="10856891"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analysis of employee performance across different pay zones provides valuable insights into the distribution of performance scores within the organization. By visualizing the data through pivot tables and charts,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can clearly identify patterns and areas that require attention</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successfully achieved its objectives by providing actionable insights and recommendations that will help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9099920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矩形"/>
          <p:cNvSpPr>
            <a:spLocks/>
          </p:cNvSpPr>
          <p:nvPr/>
        </p:nvSpPr>
        <p:spPr>
          <a:xfrm rot="0">
            <a:off x="848139" y="834887"/>
            <a:ext cx="5499652"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REFERENCE</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9" name="矩形"/>
          <p:cNvSpPr>
            <a:spLocks/>
          </p:cNvSpPr>
          <p:nvPr/>
        </p:nvSpPr>
        <p:spPr>
          <a:xfrm rot="0">
            <a:off x="1298899" y="2187542"/>
            <a:ext cx="9064487" cy="3416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Mrs.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Nirmala</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P</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 Kasi Nadar College of Arts and 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 Tamil Nadu</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Shakthi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Balambigai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V</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Kasi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Nadar</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College of Arts and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Tamil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Nadu.</a:t>
            </a:r>
            <a:endParaRPr lang="zh-CN" altLang="en-US"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0177946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PROJECT TITLE</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10201015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491805" y="795130"/>
            <a:ext cx="8596668" cy="9626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AGENDA</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
        <p:nvSpPr>
          <p:cNvPr id="33" name="文本框"/>
          <p:cNvSpPr>
            <a:spLocks noGrp="1"/>
          </p:cNvSpPr>
          <p:nvPr>
            <p:ph type="body" idx="1"/>
          </p:nvPr>
        </p:nvSpPr>
        <p:spPr>
          <a:xfrm rot="0">
            <a:off x="4039288" y="2664950"/>
            <a:ext cx="5551186" cy="37154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1.Problem Statement</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2. Project Overview</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3.End Users</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4.Our Solution and Proposition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5. Dataset Description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6. Modelling Approach</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7. Results and Discussion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8.Conclusion</a:t>
            </a:r>
            <a:endParaRPr lang="zh-CN" altLang="en-US" sz="2400" b="1" i="0" u="none" strike="noStrike" kern="1200" cap="none" spc="0" baseline="0">
              <a:solidFill>
                <a:schemeClr val="tx1"/>
              </a:solidFill>
              <a:latin typeface="Perpetua" pitchFamily="0" charset="0"/>
              <a:ea typeface="宋体" pitchFamily="0" charset="0"/>
              <a:cs typeface="Lucida Sans"/>
            </a:endParaRPr>
          </a:p>
        </p:txBody>
      </p:sp>
      <p:sp>
        <p:nvSpPr>
          <p:cNvPr id="34" name="直线"/>
          <p:cNvSpPr>
            <a:spLocks/>
          </p:cNvSpPr>
          <p:nvPr/>
        </p:nvSpPr>
        <p:spPr>
          <a:xfrm rot="0">
            <a:off x="5550794" y="1963151"/>
            <a:ext cx="956023" cy="844443"/>
          </a:xfrm>
          <a:prstGeom prst="line"/>
          <a:noFill/>
          <a:ln w="9525" cmpd="sng" cap="flat">
            <a:solidFill>
              <a:srgbClr val="B03408"/>
            </a:solidFill>
            <a:prstDash val="solid"/>
            <a:round/>
          </a:ln>
        </p:spPr>
      </p:sp>
      <p:sp>
        <p:nvSpPr>
          <p:cNvPr id="35" name="直线"/>
          <p:cNvSpPr>
            <a:spLocks/>
          </p:cNvSpPr>
          <p:nvPr/>
        </p:nvSpPr>
        <p:spPr>
          <a:xfrm rot="0">
            <a:off x="6028804" y="1963151"/>
            <a:ext cx="478011" cy="422220"/>
          </a:xfrm>
          <a:prstGeom prst="line"/>
          <a:noFill/>
          <a:ln w="9525" cmpd="sng" cap="flat">
            <a:solidFill>
              <a:srgbClr val="B03408"/>
            </a:solidFill>
            <a:prstDash val="solid"/>
            <a:round/>
          </a:ln>
        </p:spPr>
      </p:sp>
    </p:spTree>
    <p:extLst>
      <p:ext uri="{BB962C8B-B14F-4D97-AF65-F5344CB8AC3E}">
        <p14:creationId xmlns:p14="http://schemas.microsoft.com/office/powerpoint/2010/main" val="125109473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60865" y="217866"/>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Franklin Gothic Book" pitchFamily="0" charset="0"/>
                <a:ea typeface="幼圆" pitchFamily="0" charset="0"/>
                <a:cs typeface="Lucida Sans"/>
              </a:rPr>
              <a:t>PROBLEM</a:t>
            </a:r>
            <a:r>
              <a:rPr lang="en-US" altLang="zh-CN" sz="4800" b="1" i="0" u="none" strike="noStrike" kern="1200" cap="none" spc="0" baseline="0">
                <a:solidFill>
                  <a:schemeClr val="tx1"/>
                </a:solidFill>
                <a:latin typeface="Franklin Gothic Book" pitchFamily="0" charset="0"/>
                <a:ea typeface="幼圆" pitchFamily="0" charset="0"/>
                <a:cs typeface="Lucida Sans"/>
              </a:rPr>
              <a:t> </a:t>
            </a:r>
            <a:r>
              <a:rPr lang="en-US" altLang="zh-CN" sz="4800" b="0" i="0" u="none" strike="noStrike" kern="1200" cap="none" spc="0" baseline="0">
                <a:solidFill>
                  <a:schemeClr val="tx1"/>
                </a:solidFill>
                <a:latin typeface="Franklin Gothic Book" pitchFamily="0" charset="0"/>
                <a:ea typeface="幼圆" pitchFamily="0" charset="0"/>
                <a:cs typeface="Lucida Sans"/>
              </a:rPr>
              <a:t>STATEMENT</a:t>
            </a:r>
            <a:endParaRPr lang="zh-CN" altLang="en-US" sz="4800" b="0" i="0" u="none" strike="noStrike" kern="1200" cap="none" spc="0" baseline="0">
              <a:solidFill>
                <a:schemeClr val="tx1"/>
              </a:solidFill>
              <a:latin typeface="Franklin Gothic Book" pitchFamily="0" charset="0"/>
              <a:ea typeface="幼圆" pitchFamily="0" charset="0"/>
              <a:cs typeface="Lucida Sans"/>
            </a:endParaRPr>
          </a:p>
        </p:txBody>
      </p:sp>
      <p:sp>
        <p:nvSpPr>
          <p:cNvPr id="37" name="文本框"/>
          <p:cNvSpPr>
            <a:spLocks noGrp="1"/>
          </p:cNvSpPr>
          <p:nvPr>
            <p:ph type="body" idx="1"/>
          </p:nvPr>
        </p:nvSpPr>
        <p:spPr>
          <a:xfrm rot="0">
            <a:off x="348650" y="1138678"/>
            <a:ext cx="10779617" cy="504851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The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OBJECTIVES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1. </a:t>
            </a:r>
            <a:r>
              <a:rPr lang="en-US" altLang="zh-CN" sz="2400" b="0" i="0" u="none" strike="noStrike" kern="1200" cap="none" spc="0" baseline="0">
                <a:solidFill>
                  <a:schemeClr val="tx1"/>
                </a:solidFill>
                <a:latin typeface="Perpetua" pitchFamily="0" charset="0"/>
                <a:ea typeface="宋体" pitchFamily="0" charset="0"/>
                <a:cs typeface="Lucida Sans"/>
              </a:rPr>
              <a:t>Analyze </a:t>
            </a:r>
            <a:r>
              <a:rPr lang="en-US" altLang="zh-CN" sz="2400" b="0" i="0" u="none" strike="noStrike" kern="1200" cap="none" spc="0" baseline="0">
                <a:solidFill>
                  <a:schemeClr val="tx1"/>
                </a:solidFill>
                <a:latin typeface="Perpetua" pitchFamily="0" charset="0"/>
                <a:ea typeface="宋体" pitchFamily="0" charset="0"/>
                <a:cs typeface="Lucida Sans"/>
              </a:rPr>
              <a:t>the Distribution of Performance </a:t>
            </a:r>
            <a:r>
              <a:rPr lang="en-US" altLang="zh-CN" sz="2400" b="0" i="0" u="none" strike="noStrike" kern="1200" cap="none" spc="0" baseline="0">
                <a:solidFill>
                  <a:schemeClr val="tx1"/>
                </a:solidFill>
                <a:latin typeface="Perpetua" pitchFamily="0" charset="0"/>
                <a:ea typeface="宋体" pitchFamily="0" charset="0"/>
                <a:cs typeface="Lucida Sans"/>
              </a:rPr>
              <a:t>Scores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2. </a:t>
            </a:r>
            <a:r>
              <a:rPr lang="en-US" altLang="zh-CN" sz="2400" b="0" i="0" u="none" strike="noStrike" kern="1200" cap="none" spc="0" baseline="0">
                <a:solidFill>
                  <a:schemeClr val="tx1"/>
                </a:solidFill>
                <a:latin typeface="Perpetua" pitchFamily="0" charset="0"/>
                <a:ea typeface="宋体" pitchFamily="0" charset="0"/>
                <a:cs typeface="Lucida Sans"/>
              </a:rPr>
              <a:t>Identify </a:t>
            </a:r>
            <a:r>
              <a:rPr lang="en-US" altLang="zh-CN" sz="2400" b="0" i="0" u="none" strike="noStrike" kern="1200" cap="none" spc="0" baseline="0">
                <a:solidFill>
                  <a:schemeClr val="tx1"/>
                </a:solidFill>
                <a:latin typeface="Perpetua" pitchFamily="0" charset="0"/>
                <a:ea typeface="宋体" pitchFamily="0" charset="0"/>
                <a:cs typeface="Lucida Sans"/>
              </a:rPr>
              <a:t>Potential Areas of </a:t>
            </a:r>
            <a:r>
              <a:rPr lang="en-US" altLang="zh-CN" sz="2400" b="0" i="0" u="none" strike="noStrike" kern="1200" cap="none" spc="0" baseline="0">
                <a:solidFill>
                  <a:schemeClr val="tx1"/>
                </a:solidFill>
                <a:latin typeface="Perpetua" pitchFamily="0" charset="0"/>
                <a:ea typeface="宋体" pitchFamily="0" charset="0"/>
                <a:cs typeface="Lucida Sans"/>
              </a:rPr>
              <a:t>Concern</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3. </a:t>
            </a:r>
            <a:r>
              <a:rPr lang="en-US" altLang="zh-CN" sz="2400" b="0" i="0" u="none" strike="noStrike" kern="1200" cap="none" spc="0" baseline="0">
                <a:solidFill>
                  <a:schemeClr val="tx1"/>
                </a:solidFill>
                <a:latin typeface="Perpetua" pitchFamily="0" charset="0"/>
                <a:ea typeface="宋体" pitchFamily="0" charset="0"/>
                <a:cs typeface="Lucida Sans"/>
              </a:rPr>
              <a:t>Support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a:t>
            </a:r>
            <a:r>
              <a:rPr lang="en-US" altLang="zh-CN" sz="2400" b="0" i="0" u="none" strike="noStrike" kern="1200" cap="none" spc="0" baseline="0">
                <a:solidFill>
                  <a:schemeClr val="tx1"/>
                </a:solidFill>
                <a:latin typeface="Perpetua" pitchFamily="0" charset="0"/>
                <a:ea typeface="宋体" pitchFamily="0" charset="0"/>
                <a:cs typeface="Lucida Sans"/>
              </a:rPr>
              <a:t>Decision-Making</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DELIVERABLES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table summarizing the distribution of performance scores across pay zones.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chart visualizing these findings to help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quickly grasp performance trends.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-Recommendations </a:t>
            </a:r>
            <a:r>
              <a:rPr lang="en-US" altLang="zh-CN" sz="2400" b="0" i="0" u="none" strike="noStrike" kern="1200" cap="none" spc="0" baseline="0">
                <a:solidFill>
                  <a:schemeClr val="tx1"/>
                </a:solidFill>
                <a:latin typeface="Perpetua" pitchFamily="0" charset="0"/>
                <a:ea typeface="宋体" pitchFamily="0" charset="0"/>
                <a:cs typeface="Lucida Sans"/>
              </a:rPr>
              <a:t>based on the analysis to guide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strategies for improving employee performance.</a:t>
            </a:r>
            <a:endParaRPr lang="zh-CN" altLang="en-US" sz="2400" b="0" i="0" u="none" strike="noStrike" kern="1200" cap="none" spc="0" baseline="0">
              <a:solidFill>
                <a:schemeClr val="tx1"/>
              </a:solidFill>
              <a:latin typeface="Perpetua" pitchFamily="0" charset="0"/>
              <a:ea typeface="宋体" pitchFamily="0" charset="0"/>
              <a:cs typeface="Lucida Sans"/>
            </a:endParaRPr>
          </a:p>
        </p:txBody>
      </p:sp>
    </p:spTree>
    <p:extLst>
      <p:ext uri="{BB962C8B-B14F-4D97-AF65-F5344CB8AC3E}">
        <p14:creationId xmlns:p14="http://schemas.microsoft.com/office/powerpoint/2010/main" val="20043680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矩形"/>
          <p:cNvSpPr>
            <a:spLocks/>
          </p:cNvSpPr>
          <p:nvPr/>
        </p:nvSpPr>
        <p:spPr>
          <a:xfrm rot="0">
            <a:off x="351182" y="272240"/>
            <a:ext cx="7142922"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PROJECT OVERVIEW</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4" name="矩形"/>
          <p:cNvSpPr>
            <a:spLocks/>
          </p:cNvSpPr>
          <p:nvPr/>
        </p:nvSpPr>
        <p:spPr>
          <a:xfrm rot="0">
            <a:off x="351182" y="1010904"/>
            <a:ext cx="5988675"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0" charset="0"/>
                <a:ea typeface="宋体" pitchFamily="0" charset="0"/>
                <a:cs typeface="Perpetua" pitchFamily="0" charset="0"/>
              </a:rPr>
              <a:t>[EMPLOYEE PERFORMANCE ANALYSIS ACROSS PAY ZONES]</a:t>
            </a:r>
            <a:endParaRPr lang="zh-CN" altLang="en-US" sz="18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5" name="矩形"/>
          <p:cNvSpPr>
            <a:spLocks/>
          </p:cNvSpPr>
          <p:nvPr/>
        </p:nvSpPr>
        <p:spPr>
          <a:xfrm rot="0">
            <a:off x="351182" y="1506827"/>
            <a:ext cx="10380372" cy="3930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The goal is to identify trends, potential problem areas, and opportunities for targeted interventions to improve overall employee performance</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project is expected to reveal performance trends across different pay zones, enabling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to better understand where improvements are needed and how to allocate resources effectively. This will help in driving overall employee performance improvements, ensuring that all pay zones maintain or exceed desired performance levels.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7272698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矩形"/>
          <p:cNvSpPr>
            <a:spLocks/>
          </p:cNvSpPr>
          <p:nvPr/>
        </p:nvSpPr>
        <p:spPr>
          <a:xfrm rot="0">
            <a:off x="225287" y="463825"/>
            <a:ext cx="886570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WHO ARE THE END USERS?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1360556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矩形"/>
          <p:cNvSpPr>
            <a:spLocks/>
          </p:cNvSpPr>
          <p:nvPr/>
        </p:nvSpPr>
        <p:spPr>
          <a:xfrm rot="0">
            <a:off x="225287" y="291548"/>
            <a:ext cx="9037983"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OUR SOLUTION AND ITS VALUE PROPOSITION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8" name="矩形"/>
          <p:cNvSpPr>
            <a:spLocks/>
          </p:cNvSpPr>
          <p:nvPr/>
        </p:nvSpPr>
        <p:spPr>
          <a:xfrm rot="0">
            <a:off x="556590" y="2491409"/>
            <a:ext cx="8256106" cy="372409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FILTERING</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Remove missing values.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CONDITIONAL FORMATTING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Blanks,</a:t>
            </a:r>
            <a:r>
              <a:rPr lang="en-US" altLang="zh-CN" sz="1800" b="0" i="0" u="none" strike="noStrike" kern="1200" cap="none" spc="0" baseline="0">
                <a:solidFill>
                  <a:schemeClr val="tx1"/>
                </a:solidFill>
                <a:latin typeface="Perpetua" pitchFamily="0" charset="0"/>
                <a:ea typeface="宋体" pitchFamily="0" charset="0"/>
                <a:cs typeface="Perpetua" pitchFamily="0" charset="0"/>
              </a:rPr>
              <a:t> Background Color Shading, Data Bars, Values.</a:t>
            </a: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FILTERING AND SORTING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Identify specific employee groups, such as those with exceeds, needs improvements and fully meets.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TABLE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Summary of employee performance under their current rating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GRAPHS</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Final Report.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7761245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490330" y="397565"/>
            <a:ext cx="8004314"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DATASET DESCRIPTION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0" name="矩形"/>
          <p:cNvSpPr>
            <a:spLocks/>
          </p:cNvSpPr>
          <p:nvPr/>
        </p:nvSpPr>
        <p:spPr>
          <a:xfrm rot="0">
            <a:off x="601945" y="1938364"/>
            <a:ext cx="8400385" cy="31700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Unique identifier for each employee in the    organization.</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FIRST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NAME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first name of the employee.</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PAY </a:t>
            </a:r>
            <a:r>
              <a:rPr lang="en-US" altLang="zh-CN" sz="2000" b="0" i="0" u="none" strike="noStrike" kern="1200" cap="none" spc="0" baseline="0">
                <a:solidFill>
                  <a:schemeClr val="tx1"/>
                </a:solidFill>
                <a:latin typeface="Perpetua" pitchFamily="0" charset="0"/>
                <a:ea typeface="宋体" pitchFamily="0" charset="0"/>
                <a:cs typeface="Perpetua" pitchFamily="0" charset="0"/>
              </a:rPr>
              <a:t>ZONE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pay zone or salary band to which the employee's compensation falls.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 score indicating the employee's performance level (e.g., Excellent, Satisfactory, Needs Improvement).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7550752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矩形"/>
          <p:cNvSpPr>
            <a:spLocks/>
          </p:cNvSpPr>
          <p:nvPr/>
        </p:nvSpPr>
        <p:spPr>
          <a:xfrm rot="0">
            <a:off x="543338" y="320213"/>
            <a:ext cx="6520070"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MODELLING</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2" name="矩形"/>
          <p:cNvSpPr>
            <a:spLocks/>
          </p:cNvSpPr>
          <p:nvPr/>
        </p:nvSpPr>
        <p:spPr>
          <a:xfrm rot="0">
            <a:off x="543338" y="1842799"/>
            <a:ext cx="8958469" cy="34778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SET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Kaggle, Employee dataset.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FEATURE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SELECTION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Slicer, Conditional Formatting, Designing.</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a:t>
            </a:r>
            <a:r>
              <a:rPr lang="en-US" altLang="zh-CN" sz="2000" b="0" i="0" u="none" strike="noStrike" kern="1200" cap="none" spc="0" baseline="0">
                <a:solidFill>
                  <a:schemeClr val="tx1"/>
                </a:solidFill>
                <a:latin typeface="Perpetua" pitchFamily="0" charset="0"/>
                <a:ea typeface="宋体" pitchFamily="0" charset="0"/>
                <a:cs typeface="Perpetua" pitchFamily="0" charset="0"/>
              </a:rPr>
              <a:t>CLEANING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Missing values, Irrelevant data, Correct Errors, Remove Unnecessary Columns and Rows.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TABLE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ID, First Name, Pay zone,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CHART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Report of Employee Performance based on their Employee Id is represent in Values and Performance Score presented as Column Chart..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77346227"/>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
        <a:ea typeface=""/>
        <a:cs typeface=""/>
      </a:majorFont>
      <a:minorFont>
        <a:latin typeface=""/>
        <a:ea typeface=""/>
        <a:cs typeface=""/>
      </a:minorFont>
    </a:fontScheme>
    <a:fmtScheme name="Equit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57</cp:revision>
  <dcterms:created xsi:type="dcterms:W3CDTF">2024-08-21T00:32:52Z</dcterms:created>
  <dcterms:modified xsi:type="dcterms:W3CDTF">2024-08-30T09:24:21Z</dcterms:modified>
</cp:coreProperties>
</file>