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7" roundtripDataSignature="AMtx7mgHxJ+71klIXByXseVx1kUtt5D7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4F872D-A3F3-4156-BE55-35ED3876D63F}">
  <a:tblStyle styleId="{D94F872D-A3F3-4156-BE55-35ED3876D63F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F6FC"/>
          </a:solidFill>
        </a:fill>
      </a:tcStyle>
    </a:wholeTbl>
    <a:band1H>
      <a:tcTxStyle/>
      <a:tcStyle>
        <a:fill>
          <a:solidFill>
            <a:srgbClr val="D1ECF9"/>
          </a:solidFill>
        </a:fill>
      </a:tcStyle>
    </a:band1H>
    <a:band2H>
      <a:tcTxStyle/>
    </a:band2H>
    <a:band1V>
      <a:tcTxStyle/>
      <a:tcStyle>
        <a:fill>
          <a:solidFill>
            <a:srgbClr val="D1ECF9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F264E93-DF30-474F-B953-9B278F008F1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customschemas.google.com/relationships/presentationmetadata" Target="meta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jeeviacademy.com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72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5" name="Google Shape;25;p7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7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7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72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72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72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72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72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72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5" name="Google Shape;35;p72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2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7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0" name="Google Shape;40;p72" title="Jeevi-Academy-6-White-2048x432.jpg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325" y="6406489"/>
            <a:ext cx="2186675" cy="46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1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1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8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2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1" name="Google Shape;101;p82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8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5" name="Google Shape;105;p8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82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3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3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8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4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8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6" name="Google Shape;116;p8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8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0" name="Google Shape;120;p84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8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5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5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5" name="Google Shape;125;p85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8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8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8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86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8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7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87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8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4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4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7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5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5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75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7" name="Google Shape;57;p7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6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76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6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76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7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7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9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9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1" name="Google Shape;81;p79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2" name="Google Shape;82;p7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0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0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80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9" name="Google Shape;89;p8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www.jeeviacademy.com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1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7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7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7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7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7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7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7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71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1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7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7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7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7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7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" name="Google Shape;22;p71" title="Jeevi-Academy-6-White-2048x432.jpg">
            <a:hlinkClick r:id="rId1"/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7325" y="6406489"/>
            <a:ext cx="2186675" cy="4612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IN" sz="5400">
                <a:solidFill>
                  <a:schemeClr val="accent1"/>
                </a:solidFill>
              </a:rPr>
              <a:t>ReactJS Full Presentation</a:t>
            </a:r>
            <a:endParaRPr/>
          </a:p>
        </p:txBody>
      </p:sp>
      <p:sp>
        <p:nvSpPr>
          <p:cNvPr id="146" name="Google Shape;146;p1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>
                <a:solidFill>
                  <a:srgbClr val="7F7F7F"/>
                </a:solidFill>
              </a:rPr>
              <a:t>Detailed topics with examples and explanations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Types Of Components</a:t>
            </a:r>
            <a:endParaRPr/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609599" y="1425677"/>
            <a:ext cx="6347714" cy="51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Function Components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Class Components (not commonly used with modern React)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609600" y="319548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Functional Component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609599" y="1189703"/>
            <a:ext cx="6347714" cy="5348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**What is a Function Component?**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- A function component is a plain JavaScript function that returns JSX.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- It receives `props` as arguments and returns React elements.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- Preferred way to write components in modern React.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**Example:**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Welcome(props)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return &lt;h1&gt;Hello, {props.name}&lt;/h1&gt;;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- `Welcome` is a functional component that accepts `props` and displays a greeting.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609600" y="319548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Basic Syntax – Functional Component</a:t>
            </a:r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609599" y="2212258"/>
            <a:ext cx="6347714" cy="4326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Basic Syntax:</a:t>
            </a:r>
            <a:br>
              <a:rPr lang="en-IN"/>
            </a:br>
            <a:br>
              <a:rPr lang="en-IN"/>
            </a:br>
            <a:r>
              <a:rPr lang="en-IN"/>
              <a:t>function Welcome() {</a:t>
            </a:r>
            <a:br>
              <a:rPr lang="en-IN"/>
            </a:br>
            <a:r>
              <a:rPr lang="en-IN"/>
              <a:t>  return &lt;h1&gt;Hello from Functional Component!&lt;/h1&gt;;</a:t>
            </a:r>
            <a:br>
              <a:rPr lang="en-IN"/>
            </a:b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using ES6 arrow function:</a:t>
            </a:r>
            <a:br>
              <a:rPr lang="en-IN"/>
            </a:br>
            <a:br>
              <a:rPr lang="en-IN"/>
            </a:br>
            <a:r>
              <a:rPr lang="en-IN"/>
              <a:t>const Welcome = () =&gt; &lt;h1&gt;Hello from Functional Component!&lt;/h1&gt;;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609601" y="319548"/>
            <a:ext cx="661711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Example – Functional Component</a:t>
            </a:r>
            <a:endParaRPr/>
          </a:p>
        </p:txBody>
      </p:sp>
      <p:sp>
        <p:nvSpPr>
          <p:cNvPr id="218" name="Google Shape;218;p13"/>
          <p:cNvSpPr txBox="1"/>
          <p:nvPr>
            <p:ph idx="1" type="body"/>
          </p:nvPr>
        </p:nvSpPr>
        <p:spPr>
          <a:xfrm>
            <a:off x="609598" y="1779639"/>
            <a:ext cx="7167717" cy="47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import React, { useState } from 'react’;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Counter()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const [count, setCount] = useState(0); // React Hook for state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const increment = () =&gt; setCount(count + 1);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&lt;h2&gt;Count: {count}&lt;/h2&gt;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&lt;button onClick={increment}&gt;Increase&lt;/button&gt;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&lt;/div&gt;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export default Counter;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609601" y="319548"/>
            <a:ext cx="6617110" cy="78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Props and Default Props</a:t>
            </a:r>
            <a:endParaRPr/>
          </a:p>
        </p:txBody>
      </p: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609598" y="1327355"/>
            <a:ext cx="7167717" cy="5211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Props (Short for Properties)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Props are used to </a:t>
            </a:r>
            <a:r>
              <a:rPr b="1" lang="en-IN"/>
              <a:t>pass data</a:t>
            </a:r>
            <a:r>
              <a:rPr lang="en-IN"/>
              <a:t> from parent to child components.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 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Welcome(props)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&lt;h2&gt;Welcome, {props.name}!&lt;/h2&gt;;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// Usage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&lt;Welcome name="Alex" /&gt;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609601" y="319548"/>
            <a:ext cx="6617110" cy="78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Default Props</a:t>
            </a:r>
            <a:endParaRPr/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609598" y="1327355"/>
            <a:ext cx="7167717" cy="5211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Default Props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 default props to set default values if none are provided.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Example 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Greet(props)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&lt;h3&gt;Hello, {props.name}&lt;/h3&gt;;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Greet.defaultProps =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name: "Guest"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609598" y="137652"/>
            <a:ext cx="6617110" cy="78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Component Composition</a:t>
            </a:r>
            <a:endParaRPr/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609598" y="904569"/>
            <a:ext cx="7167717" cy="5860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Component Composition</a:t>
            </a:r>
            <a:r>
              <a:rPr lang="en-IN"/>
              <a:t> is a design pattern where you build complex UIs by </a:t>
            </a:r>
            <a:r>
              <a:rPr b="1" lang="en-IN"/>
              <a:t>combining smaller components</a:t>
            </a:r>
            <a:r>
              <a:rPr lang="en-IN"/>
              <a:t>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Example 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Header()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return &lt;h1&gt;My App&lt;/h1&gt;;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Footer()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return &lt;p&gt;Footer content&lt;/p&gt;;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App()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&lt;Header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&lt;p&gt;Main content goes here.&lt;/p&gt;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&lt;Footer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&lt;/div&gt;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title"/>
          </p:nvPr>
        </p:nvSpPr>
        <p:spPr>
          <a:xfrm>
            <a:off x="609601" y="319548"/>
            <a:ext cx="6617110" cy="78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Reusability</a:t>
            </a:r>
            <a:endParaRPr/>
          </a:p>
        </p:txBody>
      </p:sp>
      <p:sp>
        <p:nvSpPr>
          <p:cNvPr id="242" name="Google Shape;242;p17"/>
          <p:cNvSpPr txBox="1"/>
          <p:nvPr>
            <p:ph idx="1" type="body"/>
          </p:nvPr>
        </p:nvSpPr>
        <p:spPr>
          <a:xfrm>
            <a:off x="609598" y="1101213"/>
            <a:ext cx="7167717" cy="5437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components can be reused by passing different props.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 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Button(props)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&lt;button style={{ color: props.color }}&gt;{props.label}&lt;/button&gt;;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// Usage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&lt;Button color="blue" label="Submit"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&lt;Button color="green" label="Save" /&gt;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Same Button component is reused with different data.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609601" y="319548"/>
            <a:ext cx="6617110" cy="78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Children Prop</a:t>
            </a:r>
            <a:endParaRPr/>
          </a:p>
        </p:txBody>
      </p:sp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609598" y="1101213"/>
            <a:ext cx="7167717" cy="5437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children prop allows you to pass nested elements into a component.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 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Card(props)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&lt;div className="card"&gt;{props.children}&lt;/div&gt;;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// Usage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&lt;Card&gt;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&lt;h3&gt;This is a Card&lt;/h3&gt;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&lt;p&gt;With some description inside.&lt;/p&gt;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&lt;/Card&gt;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609600" y="319548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Class Component</a:t>
            </a:r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609599" y="1189703"/>
            <a:ext cx="6347714" cy="5348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**What is a Class Component?**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 Class Component in React is a JavaScript ES6 class that extends React.Component and contains a render() method which returns JSX.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It can manage state, receive props, and use lifecycle methods like componentDidMount.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When to Use It?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Managing state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Handling lifecycle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Working with legacy React codebases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Introduction to React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09599" y="1543665"/>
            <a:ext cx="6347714" cy="5024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**What is React?**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A JavaScript library developed by Facebook for building user interfaces.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It allows developers to create large web applications that can update and render efficiently in response to data changes.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Uses a component-based architecture.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**Key Features:**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Declarative views.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Component-based structure.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Learn once, write anywhere.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609600" y="319548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Class Component – Basic Syntax</a:t>
            </a:r>
            <a:endParaRPr/>
          </a:p>
        </p:txBody>
      </p:sp>
      <p:sp>
        <p:nvSpPr>
          <p:cNvPr id="260" name="Google Shape;260;p20"/>
          <p:cNvSpPr txBox="1"/>
          <p:nvPr>
            <p:ph idx="1" type="body"/>
          </p:nvPr>
        </p:nvSpPr>
        <p:spPr>
          <a:xfrm>
            <a:off x="609599" y="1848465"/>
            <a:ext cx="6347714" cy="468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import React, { Component } from 'react';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class MyComponent extends Component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render()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&lt;h1&gt;Hello from Class Component!&lt;/h1&gt;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export default MyComponent;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609600" y="319548"/>
            <a:ext cx="6636774" cy="107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Class Component – Example</a:t>
            </a:r>
            <a:endParaRPr/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609599" y="1061884"/>
            <a:ext cx="6347714" cy="5683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import React, { Component } from 'react';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class Counter extends Component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constructor(props)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super(props); // to access props in constructor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this.state =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count: 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increment = 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this.setState({ count: this.state.count + 1 });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render()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  &lt;h2&gt;Count: {this.state.count}&lt;/h2&gt;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  &lt;button onClick={this.increment}&gt;Increment&lt;/button&gt;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&lt;/div&gt;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export default Counter;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609600" y="319548"/>
            <a:ext cx="6636774" cy="107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What is State?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609599" y="1061884"/>
            <a:ext cx="6347714" cy="5683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State</a:t>
            </a:r>
            <a:r>
              <a:rPr lang="en-IN"/>
              <a:t> is a built-in React object used to store </a:t>
            </a:r>
            <a:r>
              <a:rPr b="1" lang="en-IN"/>
              <a:t>dynamic data</a:t>
            </a:r>
            <a:r>
              <a:rPr lang="en-IN"/>
              <a:t> in a component. When the state changes, the component </a:t>
            </a:r>
            <a:r>
              <a:rPr b="1" lang="en-IN"/>
              <a:t>re-renders</a:t>
            </a:r>
            <a:r>
              <a:rPr lang="en-IN"/>
              <a:t> to reflect the new data.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Key Points: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State is </a:t>
            </a:r>
            <a:r>
              <a:rPr b="1" lang="en-IN"/>
              <a:t>local to the component</a:t>
            </a:r>
            <a:r>
              <a:rPr lang="en-IN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You update state using a special method (setState in class, useState in function).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Useful for tracking input values, counters, toggles, etc.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>
            <p:ph type="title"/>
          </p:nvPr>
        </p:nvSpPr>
        <p:spPr>
          <a:xfrm>
            <a:off x="609600" y="108154"/>
            <a:ext cx="6636774" cy="107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useState Hook</a:t>
            </a:r>
            <a:endParaRPr/>
          </a:p>
        </p:txBody>
      </p:sp>
      <p:sp>
        <p:nvSpPr>
          <p:cNvPr id="278" name="Google Shape;278;p23"/>
          <p:cNvSpPr txBox="1"/>
          <p:nvPr>
            <p:ph idx="1" type="body"/>
          </p:nvPr>
        </p:nvSpPr>
        <p:spPr>
          <a:xfrm>
            <a:off x="609599" y="934065"/>
            <a:ext cx="6882582" cy="5923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In functional components, you manage state using the useState() hook.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Syntax: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const [stateVariable, setStateFunction] = useState(initialValue);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import React, { useState } from 'react';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Counter()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const [count, setCount] = useState(0); // state with default value 0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&lt;h2&gt;Count: {count}&lt;/h2&gt;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&lt;button onClick={() =&gt; setCount(count + 1)}&gt;Increment&lt;/button&gt;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&lt;/div&gt;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609600" y="108154"/>
            <a:ext cx="6636774" cy="107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useState Hook</a:t>
            </a:r>
            <a:endParaRPr/>
          </a:p>
        </p:txBody>
      </p:sp>
      <p:graphicFrame>
        <p:nvGraphicFramePr>
          <p:cNvPr id="284" name="Google Shape;284;p24"/>
          <p:cNvGraphicFramePr/>
          <p:nvPr/>
        </p:nvGraphicFramePr>
        <p:xfrm>
          <a:off x="609600" y="1543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{D94F872D-A3F3-4156-BE55-35ED3876D63F}</a:tableStyleId>
              </a:tblPr>
              <a:tblGrid>
                <a:gridCol w="3382300"/>
                <a:gridCol w="3382300"/>
              </a:tblGrid>
              <a:tr h="52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Term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Meaning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Current state value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setCount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Function to update the state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useState(0)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Initializes count with 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609600" y="108154"/>
            <a:ext cx="6636774" cy="107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Handling Events in React</a:t>
            </a:r>
            <a:endParaRPr/>
          </a:p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609599" y="934065"/>
            <a:ext cx="6882582" cy="5923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Event handling in React is </a:t>
            </a:r>
            <a:r>
              <a:rPr b="1" lang="en-IN"/>
              <a:t>similar to HTML</a:t>
            </a:r>
            <a:r>
              <a:rPr lang="en-IN"/>
              <a:t>, but uses </a:t>
            </a:r>
            <a:r>
              <a:rPr b="1" lang="en-IN"/>
              <a:t>camelCase</a:t>
            </a:r>
            <a:r>
              <a:rPr lang="en-IN"/>
              <a:t> for event names and </a:t>
            </a:r>
            <a:r>
              <a:rPr b="1" lang="en-IN"/>
              <a:t>functions instead of strings</a:t>
            </a:r>
            <a:r>
              <a:rPr lang="en-IN"/>
              <a:t>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ClickButton()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const handleClick = 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alert('Button clicked!');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};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&lt;button onClick={handleClick}&gt;Click Me&lt;/button&gt;;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609600" y="108154"/>
            <a:ext cx="6636774" cy="107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Event Object</a:t>
            </a:r>
            <a:endParaRPr/>
          </a:p>
        </p:txBody>
      </p:sp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609599" y="934065"/>
            <a:ext cx="6882582" cy="5923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You can also access the event object like this: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const handleClick = (e)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console.log("Event type:", e.type);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609600" y="108154"/>
            <a:ext cx="6636774" cy="107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Table</a:t>
            </a:r>
            <a:endParaRPr/>
          </a:p>
        </p:txBody>
      </p:sp>
      <p:graphicFrame>
        <p:nvGraphicFramePr>
          <p:cNvPr id="302" name="Google Shape;302;p27"/>
          <p:cNvGraphicFramePr/>
          <p:nvPr/>
        </p:nvGraphicFramePr>
        <p:xfrm>
          <a:off x="609601" y="13863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{D94F872D-A3F3-4156-BE55-35ED3876D63F}</a:tableStyleId>
              </a:tblPr>
              <a:tblGrid>
                <a:gridCol w="1738500"/>
                <a:gridCol w="2444275"/>
                <a:gridCol w="2680150"/>
              </a:tblGrid>
              <a:tr h="519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Concept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Example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9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Local , changeable data inside component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useState(0)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9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useState Hook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Adds State to function Component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const [x, setX] = useState(0)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19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Event Handling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Manage user interactions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onClick={handleClick}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9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setState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Updates the value and re-renders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setCount(count + 1)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609600" y="108154"/>
            <a:ext cx="6636774" cy="107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Conditional Rendering</a:t>
            </a:r>
            <a:endParaRPr/>
          </a:p>
        </p:txBody>
      </p: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609599" y="934065"/>
            <a:ext cx="6882582" cy="5923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Conditional rendering allows you to </a:t>
            </a:r>
            <a:r>
              <a:rPr b="1" lang="en-IN"/>
              <a:t>display different UI</a:t>
            </a:r>
            <a:r>
              <a:rPr lang="en-IN"/>
              <a:t> based on certain conditions (like if/else in JS).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 – Using if statement: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Greeting(props)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if (props.isLoggedIn)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return &lt;h2&gt;Welcome back!&lt;/h2&gt;;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&lt;h2&gt;Please log in.&lt;/h2&gt;;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609600" y="108154"/>
            <a:ext cx="6636774" cy="107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Conditional Rendering</a:t>
            </a:r>
            <a:endParaRPr/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609599" y="934065"/>
            <a:ext cx="6882582" cy="5923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 logical operators or ternary operators to conditionally render elements.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 – Using Ternary Operator: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Status({ isOnline })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&lt;p&gt;{isOnline ? "Online" : "Offline"}&lt;/p&gt;;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 – Using Logical AND (&amp;&amp;):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{isLoggedIn &amp;&amp; &lt;button&gt;Logout&lt;/button&gt;}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609599" y="629264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Introduction to React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09599" y="1543665"/>
            <a:ext cx="6347714" cy="5024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**Why React?**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Fast due to virtual DOM.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Strong community and ecosystem.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Easy to learn and integrate with other libraries or frameworks.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Lists and Keys</a:t>
            </a:r>
            <a:endParaRPr/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609599" y="934065"/>
            <a:ext cx="7059562" cy="605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React can render multiple elements using arrays. Each element in a list should have a unique key.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Rendering multiple components using array .map() method.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Keys help React identify which items have changed.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 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const fruits = ['Apple', 'Banana', 'Orange'];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FruitList()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&lt;ul&gt;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{fruits.map((fruit, index) =&gt;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  &lt;li key={index}&gt;{fruit}&lt;/li&gt;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))}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&lt;/ul&gt;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Why Keys Are Important:</a:t>
            </a:r>
            <a:endParaRPr/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609599" y="1022555"/>
            <a:ext cx="7059562" cy="596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Keys help React identify </a:t>
            </a:r>
            <a:r>
              <a:rPr b="1" lang="en-IN"/>
              <a:t>which items changed, added, or removed</a:t>
            </a:r>
            <a:r>
              <a:rPr lang="en-IN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Avoid using index as key if the list can be reordered.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Forms and Input Handling</a:t>
            </a:r>
            <a:endParaRPr/>
          </a:p>
        </p:txBody>
      </p:sp>
      <p:sp>
        <p:nvSpPr>
          <p:cNvPr id="332" name="Google Shape;332;p32"/>
          <p:cNvSpPr txBox="1"/>
          <p:nvPr>
            <p:ph idx="1" type="body"/>
          </p:nvPr>
        </p:nvSpPr>
        <p:spPr>
          <a:xfrm>
            <a:off x="609599" y="1022555"/>
            <a:ext cx="7059562" cy="5968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 React, </a:t>
            </a:r>
            <a:r>
              <a:rPr b="1" lang="en-IN"/>
              <a:t>form elements</a:t>
            </a:r>
            <a:r>
              <a:rPr lang="en-IN"/>
              <a:t> (input, select, textarea) are controlled by state.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Handle input changes with event handlers.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 – Controlled Input 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idx="1" type="body"/>
          </p:nvPr>
        </p:nvSpPr>
        <p:spPr>
          <a:xfrm>
            <a:off x="432618" y="157316"/>
            <a:ext cx="7472517" cy="6528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import React, { useState } from 'react';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function NameForm()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const [name, setName] = useState('');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const handleChange = (e)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setName(e.target.value);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const handleSubmit = (e)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e.preventDefault(); // prevents page reload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alert(`Submitted Name: ${name}`);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&lt;form onSubmit={handleSubmit}&gt;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  &lt;label&gt;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    Enter your name: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    &lt;input type="text" value={name} onChange={handleChange}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  &lt;/label&gt;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  &lt;button type="submit"&gt;Submit&lt;/button&gt;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&lt;/form&gt;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}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Lists and Keys</a:t>
            </a:r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609599" y="934065"/>
            <a:ext cx="7059562" cy="6056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React can render multiple elements using arrays. Each element in a list should have a unique key.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Rendering multiple components using array .map() method.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Keys help React identify which items have changed.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 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const fruits = ['Apple', 'Banana', 'Orange'];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FruitList()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&lt;ul&gt;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{fruits.map((fruit, index) =&gt;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  &lt;li key={index}&gt;{fruit}&lt;/li&gt;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))}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&lt;/ul&gt;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609600" y="108154"/>
            <a:ext cx="6636774" cy="1076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Table</a:t>
            </a:r>
            <a:endParaRPr/>
          </a:p>
        </p:txBody>
      </p:sp>
      <p:graphicFrame>
        <p:nvGraphicFramePr>
          <p:cNvPr id="349" name="Google Shape;349;p35"/>
          <p:cNvGraphicFramePr/>
          <p:nvPr/>
        </p:nvGraphicFramePr>
        <p:xfrm>
          <a:off x="609600" y="11847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{D94F872D-A3F3-4156-BE55-35ED3876D63F}</a:tableStyleId>
              </a:tblPr>
              <a:tblGrid>
                <a:gridCol w="1915325"/>
                <a:gridCol w="2692900"/>
                <a:gridCol w="2952750"/>
              </a:tblGrid>
              <a:tr h="574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Concept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Example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Conditional Rendering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Render components based on condition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{isLoggedIn ? "Logout" : "Login"}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1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Lists &amp; Keys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Render dynamic lists with unique keys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items.map(item =&gt; &lt;li key={item.id}&gt;{item.name}&lt;/li&gt;)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9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Forms &amp; Input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Capture input using state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value={name}, onChange={setName}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What are Hooks?</a:t>
            </a:r>
            <a:endParaRPr/>
          </a:p>
        </p:txBody>
      </p:sp>
      <p:sp>
        <p:nvSpPr>
          <p:cNvPr id="355" name="Google Shape;355;p36"/>
          <p:cNvSpPr txBox="1"/>
          <p:nvPr>
            <p:ph idx="1" type="body"/>
          </p:nvPr>
        </p:nvSpPr>
        <p:spPr>
          <a:xfrm>
            <a:off x="609599" y="934065"/>
            <a:ext cx="7059562" cy="4021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Hooks</a:t>
            </a:r>
            <a:r>
              <a:rPr lang="en-IN"/>
              <a:t> are functions that let you “hook into” React </a:t>
            </a:r>
            <a:r>
              <a:rPr b="1" lang="en-IN"/>
              <a:t>state</a:t>
            </a:r>
            <a:r>
              <a:rPr lang="en-IN"/>
              <a:t> and </a:t>
            </a:r>
            <a:r>
              <a:rPr b="1" lang="en-IN"/>
              <a:t>lifecycle features</a:t>
            </a:r>
            <a:r>
              <a:rPr lang="en-IN"/>
              <a:t> from function components.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Hooks allow function components to manage </a:t>
            </a:r>
            <a:r>
              <a:rPr b="1" lang="en-IN"/>
              <a:t>state</a:t>
            </a:r>
            <a:r>
              <a:rPr lang="en-IN"/>
              <a:t>, handle </a:t>
            </a:r>
            <a:r>
              <a:rPr b="1" lang="en-IN"/>
              <a:t>side effects</a:t>
            </a:r>
            <a:r>
              <a:rPr lang="en-IN"/>
              <a:t>, and access </a:t>
            </a:r>
            <a:r>
              <a:rPr b="1" lang="en-IN"/>
              <a:t>refs/context</a:t>
            </a:r>
            <a:r>
              <a:rPr lang="en-IN"/>
              <a:t>, previously only possible in class components.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Hooks were introduced in </a:t>
            </a:r>
            <a:r>
              <a:rPr b="1" lang="en-IN"/>
              <a:t>React 16.8</a:t>
            </a:r>
            <a:r>
              <a:rPr lang="en-IN"/>
              <a:t>.</a:t>
            </a:r>
            <a:r>
              <a:rPr b="1" lang="en-IN"/>
              <a:t>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Hooks are functions that let you use React features in function components.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Examples</a:t>
            </a:r>
            <a:r>
              <a:rPr lang="en-IN"/>
              <a:t>: useState, useEffect, useRef, useContext, useMemo, useCallback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useState – State Hook</a:t>
            </a:r>
            <a:endParaRPr/>
          </a:p>
        </p:txBody>
      </p:sp>
      <p:sp>
        <p:nvSpPr>
          <p:cNvPr id="361" name="Google Shape;361;p37"/>
          <p:cNvSpPr txBox="1"/>
          <p:nvPr>
            <p:ph idx="1" type="body"/>
          </p:nvPr>
        </p:nvSpPr>
        <p:spPr>
          <a:xfrm>
            <a:off x="609599" y="737418"/>
            <a:ext cx="7059562" cy="590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Purpose: Add local state to a functional component.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const [count, setCount] = useState(0);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Counter()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const [count, setCount] = useState(0);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&lt;&gt;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&lt;p&gt;Count: {count}&lt;/p&gt;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&lt;button onClick={() =&gt; setCount(count + 1)}&gt;Increment&lt;/button&gt;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&lt;/&gt;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useEffect – Side Effect Hook</a:t>
            </a:r>
            <a:endParaRPr/>
          </a:p>
        </p:txBody>
      </p:sp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609599" y="737418"/>
            <a:ext cx="6558117" cy="590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Purpose: Perform </a:t>
            </a:r>
            <a:r>
              <a:rPr b="1" lang="en-IN"/>
              <a:t>side effects</a:t>
            </a:r>
            <a:r>
              <a:rPr lang="en-IN"/>
              <a:t> like data fetching, DOM updates, subscriptions.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Used for performing side effects (data fetching, subscriptions, etc).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useEffect(()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// code to run after render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}, [dependencies]); // optional dependencies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Example: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useEffect(()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document.title = `Count: ${count}`;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}, [count]); // runs only when 'count' changes</a:t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useEffect – Side Effect Hook</a:t>
            </a:r>
            <a:endParaRPr/>
          </a:p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609599" y="737418"/>
            <a:ext cx="6558117" cy="590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Purpose: Perform </a:t>
            </a:r>
            <a:r>
              <a:rPr b="1" lang="en-IN"/>
              <a:t>side effects</a:t>
            </a:r>
            <a:r>
              <a:rPr lang="en-IN"/>
              <a:t> like data fetching, DOM updates, subscriptions.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Used for performing side effects (data fetching, subscriptions, etc).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Syntax: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useEffect(()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// Side effect code here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// Cleanup code (optional)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}, [dependencies]);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JSX and Rendering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609599" y="1425677"/>
            <a:ext cx="6347714" cy="5260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**What is JSX?**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JSX stands for JavaScript XML.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It is a syntax extension for JavaScript recommended for use with React to describe UI structure.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JSX looks similar to HTML, but has full power of JavaScript.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Side Effects </a:t>
            </a:r>
            <a:endParaRPr/>
          </a:p>
        </p:txBody>
      </p:sp>
      <p:sp>
        <p:nvSpPr>
          <p:cNvPr id="379" name="Google Shape;379;p40"/>
          <p:cNvSpPr txBox="1"/>
          <p:nvPr>
            <p:ph idx="1" type="body"/>
          </p:nvPr>
        </p:nvSpPr>
        <p:spPr>
          <a:xfrm>
            <a:off x="609599" y="648930"/>
            <a:ext cx="6558117" cy="5997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Example – Changing Document Title: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import React, { useState, useEffect } from 'react';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TitleUpdater()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const [count, setCount] = useState(0);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useEffect(()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document.title = `Clicked ${count} times`;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}, [count]); // runs every time 'count' changes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&lt;p&gt;You clicked {count} times&lt;/p&gt;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&lt;button onClick={() =&gt; setCount(count + 1)}&gt;Click Me&lt;/button&gt;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Cleanup Function</a:t>
            </a:r>
            <a:endParaRPr/>
          </a:p>
        </p:txBody>
      </p:sp>
      <p:sp>
        <p:nvSpPr>
          <p:cNvPr id="385" name="Google Shape;385;p41"/>
          <p:cNvSpPr txBox="1"/>
          <p:nvPr>
            <p:ph idx="1" type="body"/>
          </p:nvPr>
        </p:nvSpPr>
        <p:spPr>
          <a:xfrm>
            <a:off x="609599" y="1297858"/>
            <a:ext cx="6558117" cy="5348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When is Cleanup Needed?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Event listeners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Subscriptions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Timers or intervals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Web socket connections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Example – Timer Cleanup:</a:t>
            </a:r>
            <a:endParaRPr/>
          </a:p>
        </p:txBody>
      </p:sp>
      <p:sp>
        <p:nvSpPr>
          <p:cNvPr id="391" name="Google Shape;391;p42"/>
          <p:cNvSpPr txBox="1"/>
          <p:nvPr>
            <p:ph idx="1" type="body"/>
          </p:nvPr>
        </p:nvSpPr>
        <p:spPr>
          <a:xfrm>
            <a:off x="609599" y="875072"/>
            <a:ext cx="6558117" cy="5771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import React, { useState, useEffect } from 'react';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function TimerComponent()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const [seconds, setSeconds] = useState(0);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useEffect(()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const interval = setInterval(()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  setSeconds(prev =&gt; prev + 1);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}, 1000);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return 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  clearInterval(interval); // cleanup to prevent memory leaks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 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}, []); // empty dependency array → run only once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  return &lt;h2&gt;Timer: {seconds}s&lt;/h2&gt;;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}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Example – Timer Cleanup:</a:t>
            </a:r>
            <a:endParaRPr/>
          </a:p>
        </p:txBody>
      </p:sp>
      <p:graphicFrame>
        <p:nvGraphicFramePr>
          <p:cNvPr id="397" name="Google Shape;397;p43"/>
          <p:cNvGraphicFramePr/>
          <p:nvPr/>
        </p:nvGraphicFramePr>
        <p:xfrm>
          <a:off x="609599" y="1001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{FF264E93-DF30-474F-B953-9B278F008F13}</a:tableStyleId>
              </a:tblPr>
              <a:tblGrid>
                <a:gridCol w="2300750"/>
                <a:gridCol w="498495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Phase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Mount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Runs once (if [] is passed)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Update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Runs whenever dependencies change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Unmount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Cleanup function is called (return inside useEffect)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useRef – Reference Hook</a:t>
            </a:r>
            <a:endParaRPr/>
          </a:p>
        </p:txBody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609599" y="737418"/>
            <a:ext cx="6636775" cy="6120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Purpose: Create a </a:t>
            </a:r>
            <a:r>
              <a:rPr b="1" lang="en-IN"/>
              <a:t>mutable reference</a:t>
            </a:r>
            <a:r>
              <a:rPr lang="en-IN"/>
              <a:t> that persists across renders. Often used to </a:t>
            </a:r>
            <a:r>
              <a:rPr b="1" lang="en-IN"/>
              <a:t>access DOM elements</a:t>
            </a:r>
            <a:r>
              <a:rPr lang="en-IN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const inputRef = useRef(null);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FocusInput()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const inputRef = useRef();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const handleClick = 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inputRef.current.focus();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&lt;input ref={inputRef}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&lt;button onClick={handleClick}&gt;Focus Input&lt;/button&gt;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/>
          <p:nvPr>
            <p:ph type="title"/>
          </p:nvPr>
        </p:nvSpPr>
        <p:spPr>
          <a:xfrm>
            <a:off x="609600" y="108154"/>
            <a:ext cx="6636774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useMemo – Memoization Hook</a:t>
            </a:r>
            <a:endParaRPr/>
          </a:p>
        </p:txBody>
      </p:sp>
      <p:sp>
        <p:nvSpPr>
          <p:cNvPr id="409" name="Google Shape;409;p45"/>
          <p:cNvSpPr txBox="1"/>
          <p:nvPr>
            <p:ph idx="1" type="body"/>
          </p:nvPr>
        </p:nvSpPr>
        <p:spPr>
          <a:xfrm>
            <a:off x="609599" y="737418"/>
            <a:ext cx="7138220" cy="6120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Purpose: </a:t>
            </a:r>
            <a:r>
              <a:rPr b="1" lang="en-IN"/>
              <a:t>Optimize performance</a:t>
            </a:r>
            <a:r>
              <a:rPr lang="en-IN"/>
              <a:t> by memoizing </a:t>
            </a:r>
            <a:r>
              <a:rPr b="1" lang="en-IN"/>
              <a:t>expensive calculations</a:t>
            </a:r>
            <a:r>
              <a:rPr lang="en-IN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const memoizedValue = useMemo(() =&gt; computeExpensiveValue(a, b), [a, b]);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const total = useMemo(()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items.reduce((acc, item) =&gt; acc + item.price, 0);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}, [items]);	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/>
          <p:nvPr>
            <p:ph type="title"/>
          </p:nvPr>
        </p:nvSpPr>
        <p:spPr>
          <a:xfrm>
            <a:off x="609600" y="108154"/>
            <a:ext cx="7256206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useCallback – Memoized Callback </a:t>
            </a:r>
            <a:br>
              <a:rPr lang="en-IN"/>
            </a:br>
            <a:r>
              <a:rPr lang="en-IN"/>
              <a:t>Hook</a:t>
            </a:r>
            <a:endParaRPr/>
          </a:p>
        </p:txBody>
      </p:sp>
      <p:sp>
        <p:nvSpPr>
          <p:cNvPr id="415" name="Google Shape;415;p46"/>
          <p:cNvSpPr txBox="1"/>
          <p:nvPr>
            <p:ph idx="1" type="body"/>
          </p:nvPr>
        </p:nvSpPr>
        <p:spPr>
          <a:xfrm>
            <a:off x="609599" y="1189702"/>
            <a:ext cx="7138220" cy="401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Purpose: Memoize a </a:t>
            </a:r>
            <a:r>
              <a:rPr b="1" lang="en-IN"/>
              <a:t>function</a:t>
            </a:r>
            <a:r>
              <a:rPr lang="en-IN"/>
              <a:t>, preventing it from being recreated on every render.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const handleClick = useCallback(()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console.log("Clicked!");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}, []);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Use Case</a:t>
            </a:r>
            <a:r>
              <a:rPr lang="en-IN"/>
              <a:t>: Helps prevent </a:t>
            </a:r>
            <a:r>
              <a:rPr b="1" lang="en-IN"/>
              <a:t>unnecessary re-renders</a:t>
            </a:r>
            <a:r>
              <a:rPr lang="en-IN"/>
              <a:t> of child components that receive functions as props.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>
            <p:ph type="title"/>
          </p:nvPr>
        </p:nvSpPr>
        <p:spPr>
          <a:xfrm>
            <a:off x="609600" y="108154"/>
            <a:ext cx="7256206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useCallback – Memoized Callback </a:t>
            </a:r>
            <a:br>
              <a:rPr lang="en-IN"/>
            </a:br>
            <a:r>
              <a:rPr lang="en-IN"/>
              <a:t>Hook</a:t>
            </a:r>
            <a:endParaRPr/>
          </a:p>
        </p:txBody>
      </p:sp>
      <p:graphicFrame>
        <p:nvGraphicFramePr>
          <p:cNvPr id="421" name="Google Shape;421;p47"/>
          <p:cNvGraphicFramePr/>
          <p:nvPr/>
        </p:nvGraphicFramePr>
        <p:xfrm>
          <a:off x="609599" y="1582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{D94F872D-A3F3-4156-BE55-35ED3876D63F}</a:tableStyleId>
              </a:tblPr>
              <a:tblGrid>
                <a:gridCol w="1832650"/>
                <a:gridCol w="2597925"/>
                <a:gridCol w="3081275"/>
              </a:tblGrid>
              <a:tr h="4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Hook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Purpose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Example Use Case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useState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Manage local state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Counters, forms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useEffect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Run side effects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API calls, event listeners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4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useRef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Access DOM or store mutable value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Focus input, timers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useContext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Share global 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Themes, auth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4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useMemo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Cache expensive calculation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Filtered lists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4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useCallback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Cache function reference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Event handlers in children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type="title"/>
          </p:nvPr>
        </p:nvSpPr>
        <p:spPr>
          <a:xfrm>
            <a:off x="609600" y="108154"/>
            <a:ext cx="7256206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What is Routing?</a:t>
            </a:r>
            <a:endParaRPr/>
          </a:p>
        </p:txBody>
      </p:sp>
      <p:sp>
        <p:nvSpPr>
          <p:cNvPr id="427" name="Google Shape;427;p48"/>
          <p:cNvSpPr txBox="1"/>
          <p:nvPr>
            <p:ph idx="1" type="body"/>
          </p:nvPr>
        </p:nvSpPr>
        <p:spPr>
          <a:xfrm>
            <a:off x="609599" y="1189702"/>
            <a:ext cx="7138220" cy="401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Routing</a:t>
            </a:r>
            <a:r>
              <a:rPr lang="en-IN"/>
              <a:t> in React lets you map </a:t>
            </a:r>
            <a:r>
              <a:rPr b="1" lang="en-IN"/>
              <a:t>URLs</a:t>
            </a:r>
            <a:r>
              <a:rPr lang="en-IN"/>
              <a:t> to </a:t>
            </a:r>
            <a:r>
              <a:rPr b="1" lang="en-IN"/>
              <a:t>components</a:t>
            </a:r>
            <a:r>
              <a:rPr lang="en-IN"/>
              <a:t>, allowing navigation between different views/pages in a </a:t>
            </a:r>
            <a:r>
              <a:rPr b="1" lang="en-IN"/>
              <a:t>single-page application (SPA)</a:t>
            </a:r>
            <a:r>
              <a:rPr lang="en-IN"/>
              <a:t> without reloading the page.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React Router enables this with dynamic and declarative routing.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 txBox="1"/>
          <p:nvPr>
            <p:ph type="title"/>
          </p:nvPr>
        </p:nvSpPr>
        <p:spPr>
          <a:xfrm>
            <a:off x="609600" y="108154"/>
            <a:ext cx="7256206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Setup React Router</a:t>
            </a:r>
            <a:endParaRPr/>
          </a:p>
        </p:txBody>
      </p:sp>
      <p:sp>
        <p:nvSpPr>
          <p:cNvPr id="433" name="Google Shape;433;p49"/>
          <p:cNvSpPr txBox="1"/>
          <p:nvPr>
            <p:ph idx="1" type="body"/>
          </p:nvPr>
        </p:nvSpPr>
        <p:spPr>
          <a:xfrm>
            <a:off x="609599" y="1189702"/>
            <a:ext cx="7138220" cy="401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Install: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npm install react-router-dom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Import in Main App: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import { BrowserRouter } from "react-router-dom";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&lt;BrowserRouter&gt;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&lt;App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&lt;/BrowserRouter&gt;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JSX and Rendering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609599" y="1425677"/>
            <a:ext cx="6347714" cy="5260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**Key Points:**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JSX expressions must have one parent element.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Use `className` instead of `class`.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JSX supports JavaScript expressions using `{}`.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**Example:**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const element = &lt;h1&gt;Hello, world!&lt;/h1&gt;;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/>
          <p:nvPr>
            <p:ph type="title"/>
          </p:nvPr>
        </p:nvSpPr>
        <p:spPr>
          <a:xfrm>
            <a:off x="609600" y="108154"/>
            <a:ext cx="7256206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Basic Routing</a:t>
            </a:r>
            <a:endParaRPr/>
          </a:p>
        </p:txBody>
      </p:sp>
      <p:sp>
        <p:nvSpPr>
          <p:cNvPr id="439" name="Google Shape;439;p50"/>
          <p:cNvSpPr txBox="1"/>
          <p:nvPr>
            <p:ph idx="1" type="body"/>
          </p:nvPr>
        </p:nvSpPr>
        <p:spPr>
          <a:xfrm>
            <a:off x="609599" y="884903"/>
            <a:ext cx="7138220" cy="575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import { BrowserRouter, Routes, Route, Link } from "react-router-dom";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import Home from './Home';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import About from './About';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App()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&lt;BrowserRouter&gt;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&lt;nav&gt;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  &lt;Link to="/"&gt;Home&lt;/Link&gt; |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  &lt;Link to="/about"&gt;About&lt;/Link&gt;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&lt;/nav&gt;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&lt;Routes&gt;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  &lt;Route path="/" element={&lt;Home /&gt;}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  &lt;Route path="/about" element={&lt;About /&gt;}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&lt;/Routes&gt;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&lt;/BrowserRouter&gt;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1"/>
          <p:cNvSpPr txBox="1"/>
          <p:nvPr>
            <p:ph type="title"/>
          </p:nvPr>
        </p:nvSpPr>
        <p:spPr>
          <a:xfrm>
            <a:off x="609600" y="108154"/>
            <a:ext cx="7256206" cy="629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Nested Routing</a:t>
            </a:r>
            <a:endParaRPr/>
          </a:p>
        </p:txBody>
      </p:sp>
      <p:sp>
        <p:nvSpPr>
          <p:cNvPr id="445" name="Google Shape;445;p51"/>
          <p:cNvSpPr txBox="1"/>
          <p:nvPr>
            <p:ph idx="1" type="body"/>
          </p:nvPr>
        </p:nvSpPr>
        <p:spPr>
          <a:xfrm>
            <a:off x="609599" y="884903"/>
            <a:ext cx="7138220" cy="575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Dashboard()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&lt;h2&gt;Dashboard&lt;/h2&gt;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&lt;Outlet /&gt; {/* renders child routes here */}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&lt;/div&gt;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&lt;Routes&gt;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&lt;Route path="/dashboard" element={&lt;Dashboard /&gt;}&gt;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&lt;Route path="stats" element={&lt;Stats /&gt;}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&lt;Route path="profile" element={&lt;Profile /&gt;}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&lt;/Route&gt;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&lt;/Routes&gt;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2"/>
          <p:cNvSpPr txBox="1"/>
          <p:nvPr>
            <p:ph type="title"/>
          </p:nvPr>
        </p:nvSpPr>
        <p:spPr>
          <a:xfrm>
            <a:off x="609600" y="108154"/>
            <a:ext cx="7374194" cy="1101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IN"/>
              <a:t>useNavigate – Programmatic</a:t>
            </a:r>
            <a:br>
              <a:rPr lang="en-IN"/>
            </a:br>
            <a:r>
              <a:rPr lang="en-IN"/>
              <a:t>Navigation</a:t>
            </a:r>
            <a:endParaRPr/>
          </a:p>
        </p:txBody>
      </p:sp>
      <p:sp>
        <p:nvSpPr>
          <p:cNvPr id="451" name="Google Shape;451;p52"/>
          <p:cNvSpPr txBox="1"/>
          <p:nvPr>
            <p:ph idx="1" type="body"/>
          </p:nvPr>
        </p:nvSpPr>
        <p:spPr>
          <a:xfrm>
            <a:off x="609599" y="1297858"/>
            <a:ext cx="7138220" cy="5338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import { useNavigate } from "react-router-dom";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Login()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const navigate = useNavigate();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const handleLogin = ()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// logic here...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navigate("/dashboard");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};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&lt;button onClick={handleLogin}&gt;Login&lt;/button&gt;;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 txBox="1"/>
          <p:nvPr>
            <p:ph type="title"/>
          </p:nvPr>
        </p:nvSpPr>
        <p:spPr>
          <a:xfrm>
            <a:off x="609600" y="108154"/>
            <a:ext cx="6754761" cy="1101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useParams – Access URL Params</a:t>
            </a:r>
            <a:endParaRPr/>
          </a:p>
        </p:txBody>
      </p:sp>
      <p:sp>
        <p:nvSpPr>
          <p:cNvPr id="457" name="Google Shape;457;p53"/>
          <p:cNvSpPr txBox="1"/>
          <p:nvPr>
            <p:ph idx="1" type="body"/>
          </p:nvPr>
        </p:nvSpPr>
        <p:spPr>
          <a:xfrm>
            <a:off x="609599" y="1297858"/>
            <a:ext cx="7138220" cy="5338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import { useParams } from "react-router-dom";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UserProfile()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const { userId } = useParams(); // URL: /user/:userId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&lt;h2&gt;User ID: {userId}&lt;/h2&gt;;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And in your routes: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&lt;Route path="/user/:userId" element={&lt;UserProfile /&gt;} /&gt;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4"/>
          <p:cNvSpPr txBox="1"/>
          <p:nvPr>
            <p:ph type="title"/>
          </p:nvPr>
        </p:nvSpPr>
        <p:spPr>
          <a:xfrm>
            <a:off x="609600" y="108154"/>
            <a:ext cx="6754761" cy="716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Routing</a:t>
            </a:r>
            <a:endParaRPr/>
          </a:p>
        </p:txBody>
      </p:sp>
      <p:graphicFrame>
        <p:nvGraphicFramePr>
          <p:cNvPr id="463" name="Google Shape;463;p54"/>
          <p:cNvGraphicFramePr/>
          <p:nvPr/>
        </p:nvGraphicFramePr>
        <p:xfrm>
          <a:off x="609600" y="9832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{FF264E93-DF30-474F-B953-9B278F008F13}</a:tableStyleId>
              </a:tblPr>
              <a:tblGrid>
                <a:gridCol w="1317525"/>
                <a:gridCol w="3412225"/>
                <a:gridCol w="2968900"/>
              </a:tblGrid>
              <a:tr h="40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Concept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Description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Example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Browserrouter</a:t>
                      </a:r>
                      <a:endParaRPr b="0" sz="1400"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Wraps App To Enable Routing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&lt;Browserrouter&gt;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Route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Defines Path And Component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&lt;Route Path="/About" Element={&lt;about /&gt;} /&gt;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Link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Navigates Without Page Reload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&lt;Link To="/About"&gt;about&lt;/Link&gt;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Usenavigate</a:t>
                      </a:r>
                      <a:endParaRPr b="0" sz="1400"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Navigate Programmatically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Navigate("/Home")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Useparams</a:t>
                      </a:r>
                      <a:endParaRPr b="0" sz="1400"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Access Route Parameters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Const { Id } = Useparams()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Outlet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Renders Nested Route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/>
                        <a:t>Used Inside Parent Route Component</a:t>
                      </a:r>
                      <a:endParaRPr/>
                    </a:p>
                  </a:txBody>
                  <a:tcPr marT="35275" marB="35275" marR="70575" marL="70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Styling in React</a:t>
            </a:r>
            <a:endParaRPr/>
          </a:p>
        </p:txBody>
      </p:sp>
      <p:sp>
        <p:nvSpPr>
          <p:cNvPr id="469" name="Google Shape;469;p5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React supports multiple ways to apply styles: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Traditional CSS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CSS Modules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Styled Components (CSS-in-JS)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Inline Styles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Utility-first CSS (like Tailwind)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CSS Modules</a:t>
            </a:r>
            <a:endParaRPr/>
          </a:p>
        </p:txBody>
      </p:sp>
      <p:sp>
        <p:nvSpPr>
          <p:cNvPr id="475" name="Google Shape;475;p56"/>
          <p:cNvSpPr txBox="1"/>
          <p:nvPr>
            <p:ph idx="1" type="body"/>
          </p:nvPr>
        </p:nvSpPr>
        <p:spPr>
          <a:xfrm>
            <a:off x="609599" y="1425678"/>
            <a:ext cx="6347714" cy="51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IN"/>
              <a:t>CSS Modules</a:t>
            </a:r>
            <a:r>
              <a:rPr lang="en-IN"/>
              <a:t> allow scoped and modular CSS. Class names are </a:t>
            </a:r>
            <a:r>
              <a:rPr b="1" lang="en-IN"/>
              <a:t>locally scoped</a:t>
            </a:r>
            <a:r>
              <a:rPr lang="en-IN"/>
              <a:t> by default to avoid name conflicts.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Example: Filename 🡪 App.module.css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.container {</a:t>
            </a:r>
            <a:br>
              <a:rPr lang="en-IN"/>
            </a:br>
            <a:r>
              <a:rPr lang="en-IN"/>
              <a:t>	background-color: lightblue;</a:t>
            </a:r>
            <a:br>
              <a:rPr lang="en-IN"/>
            </a:br>
            <a:r>
              <a:rPr lang="en-IN"/>
              <a:t>	padding: 20px;</a:t>
            </a:r>
            <a:br>
              <a:rPr lang="en-IN"/>
            </a:br>
            <a:r>
              <a:rPr lang="en-IN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App.js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import styles from './App.module.css';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App() {</a:t>
            </a:r>
            <a:br>
              <a:rPr lang="en-IN"/>
            </a:br>
            <a:r>
              <a:rPr lang="en-IN"/>
              <a:t>	return &lt;div className={styles.container}&gt;Hello from CSS 	Module&lt;/div&gt;;</a:t>
            </a:r>
            <a:br>
              <a:rPr lang="en-IN"/>
            </a:br>
            <a:r>
              <a:rPr lang="en-IN"/>
              <a:t>}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CSS Modules – Pros	</a:t>
            </a:r>
            <a:endParaRPr/>
          </a:p>
        </p:txBody>
      </p:sp>
      <p:sp>
        <p:nvSpPr>
          <p:cNvPr id="481" name="Google Shape;481;p57"/>
          <p:cNvSpPr txBox="1"/>
          <p:nvPr>
            <p:ph idx="1" type="body"/>
          </p:nvPr>
        </p:nvSpPr>
        <p:spPr>
          <a:xfrm>
            <a:off x="609599" y="1425678"/>
            <a:ext cx="6347714" cy="51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Prevents class name collisions.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Works well with component-based structure.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Styled Components</a:t>
            </a:r>
            <a:endParaRPr/>
          </a:p>
        </p:txBody>
      </p:sp>
      <p:sp>
        <p:nvSpPr>
          <p:cNvPr id="487" name="Google Shape;487;p58"/>
          <p:cNvSpPr txBox="1"/>
          <p:nvPr>
            <p:ph idx="1" type="body"/>
          </p:nvPr>
        </p:nvSpPr>
        <p:spPr>
          <a:xfrm>
            <a:off x="609599" y="1425678"/>
            <a:ext cx="6347714" cy="51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Styled Components is a </a:t>
            </a:r>
            <a:r>
              <a:rPr b="1" lang="en-IN"/>
              <a:t>CSS-in-JS</a:t>
            </a:r>
            <a:r>
              <a:rPr lang="en-IN"/>
              <a:t> library that allows you to write </a:t>
            </a:r>
            <a:r>
              <a:rPr b="1" lang="en-IN"/>
              <a:t>actual CSS inside JavaScript</a:t>
            </a:r>
            <a:r>
              <a:rPr lang="en-IN"/>
              <a:t>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Install:</a:t>
            </a:r>
            <a:br>
              <a:rPr lang="en-IN"/>
            </a:br>
            <a:r>
              <a:rPr lang="en-IN"/>
              <a:t>npm install styled-components</a:t>
            </a:r>
            <a:br>
              <a:rPr lang="en-IN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Example:</a:t>
            </a:r>
            <a:br>
              <a:rPr lang="en-IN"/>
            </a:br>
            <a:br>
              <a:rPr lang="en-IN"/>
            </a:br>
            <a:r>
              <a:rPr lang="en-IN"/>
              <a:t>import styled from 'styled-components’;</a:t>
            </a:r>
            <a:br>
              <a:rPr lang="en-IN"/>
            </a:br>
            <a:br>
              <a:rPr lang="en-IN"/>
            </a:br>
            <a:r>
              <a:rPr lang="en-IN"/>
              <a:t>const Button = styled.button`</a:t>
            </a:r>
            <a:br>
              <a:rPr lang="en-IN"/>
            </a:br>
            <a:r>
              <a:rPr lang="en-IN"/>
              <a:t>	background: #6200ee;</a:t>
            </a:r>
            <a:br>
              <a:rPr lang="en-IN"/>
            </a:br>
            <a:r>
              <a:rPr lang="en-IN"/>
              <a:t>	color: white;</a:t>
            </a:r>
            <a:br>
              <a:rPr lang="en-IN"/>
            </a:br>
            <a:r>
              <a:rPr lang="en-IN"/>
              <a:t>	padding: 10px;</a:t>
            </a:r>
            <a:br>
              <a:rPr lang="en-IN"/>
            </a:br>
            <a:r>
              <a:rPr lang="en-IN"/>
              <a:t>`;</a:t>
            </a:r>
            <a:br>
              <a:rPr lang="en-IN"/>
            </a:br>
            <a:br>
              <a:rPr lang="en-IN"/>
            </a:br>
            <a:r>
              <a:rPr lang="en-IN"/>
              <a:t>function App() {</a:t>
            </a:r>
            <a:br>
              <a:rPr lang="en-IN"/>
            </a:br>
            <a:r>
              <a:rPr lang="en-IN"/>
              <a:t>	return &lt;Button&gt;Styled Button&lt;/Button&gt;;</a:t>
            </a:r>
            <a:br>
              <a:rPr lang="en-IN"/>
            </a:br>
            <a:r>
              <a:rPr lang="en-IN"/>
              <a:t>}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Styled Components - Pros:</a:t>
            </a:r>
            <a:endParaRPr/>
          </a:p>
        </p:txBody>
      </p:sp>
      <p:sp>
        <p:nvSpPr>
          <p:cNvPr id="493" name="Google Shape;493;p59"/>
          <p:cNvSpPr txBox="1"/>
          <p:nvPr>
            <p:ph idx="1" type="body"/>
          </p:nvPr>
        </p:nvSpPr>
        <p:spPr>
          <a:xfrm>
            <a:off x="609599" y="1425678"/>
            <a:ext cx="6347714" cy="51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Full CSS support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Dynamic styling using props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Cleaner code for complex components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JSX and Rendering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609599" y="1425677"/>
            <a:ext cx="6347714" cy="5260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JavaScript expressions can be embedded inside JSX using curly braces `{}`.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These expressions are evaluated and the result is rendered.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**Example:**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const name = 'John';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const element = &lt;h1&gt;Hello, {name}!&lt;/h1&gt;;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Inline Styles</a:t>
            </a:r>
            <a:endParaRPr/>
          </a:p>
        </p:txBody>
      </p:sp>
      <p:sp>
        <p:nvSpPr>
          <p:cNvPr id="499" name="Google Shape;499;p60"/>
          <p:cNvSpPr txBox="1"/>
          <p:nvPr>
            <p:ph idx="1" type="body"/>
          </p:nvPr>
        </p:nvSpPr>
        <p:spPr>
          <a:xfrm>
            <a:off x="609599" y="1425678"/>
            <a:ext cx="6347714" cy="51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 JS objects to define CSS styles directly inside components.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Box() {</a:t>
            </a:r>
            <a:br>
              <a:rPr lang="en-IN"/>
            </a:br>
            <a:r>
              <a:rPr lang="en-IN"/>
              <a:t>	const style = {</a:t>
            </a:r>
            <a:br>
              <a:rPr lang="en-IN"/>
            </a:br>
            <a:r>
              <a:rPr lang="en-IN"/>
              <a:t>		backgroundColor: 'skyblue’,</a:t>
            </a:r>
            <a:br>
              <a:rPr lang="en-IN"/>
            </a:br>
            <a:r>
              <a:rPr lang="en-IN"/>
              <a:t>		padding: '10px’,</a:t>
            </a:r>
            <a:br>
              <a:rPr lang="en-IN"/>
            </a:br>
            <a:r>
              <a:rPr lang="en-IN"/>
              <a:t>		borderRadius: '5px’,</a:t>
            </a:r>
            <a:br>
              <a:rPr lang="en-IN"/>
            </a:br>
            <a:r>
              <a:rPr lang="en-IN"/>
              <a:t>	 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	return &lt;div style={style}&gt;Inline Styled Box&lt;/div&gt;;</a:t>
            </a:r>
            <a:br>
              <a:rPr lang="en-IN"/>
            </a:br>
            <a:r>
              <a:rPr lang="en-IN"/>
              <a:t>    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Dynamic Styles</a:t>
            </a:r>
            <a:endParaRPr/>
          </a:p>
        </p:txBody>
      </p:sp>
      <p:sp>
        <p:nvSpPr>
          <p:cNvPr id="505" name="Google Shape;505;p61"/>
          <p:cNvSpPr txBox="1"/>
          <p:nvPr>
            <p:ph idx="1" type="body"/>
          </p:nvPr>
        </p:nvSpPr>
        <p:spPr>
          <a:xfrm>
            <a:off x="609599" y="1425678"/>
            <a:ext cx="6347714" cy="51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 JS objects to define CSS styles directly inside components.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Alert({ type }) {</a:t>
            </a:r>
            <a:br>
              <a:rPr lang="en-IN"/>
            </a:br>
            <a:r>
              <a:rPr lang="en-IN"/>
              <a:t>		const style = {</a:t>
            </a:r>
            <a:br>
              <a:rPr lang="en-IN"/>
            </a:br>
            <a:r>
              <a:rPr lang="en-IN"/>
              <a:t>	  		color: type === 'error' ? 'red' : 'green’,</a:t>
            </a:r>
            <a:br>
              <a:rPr lang="en-IN"/>
            </a:br>
            <a:r>
              <a:rPr lang="en-IN"/>
              <a:t> 		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	return &lt;p style={style}&gt;This is a {type} alert.&lt;/p&gt;;</a:t>
            </a:r>
            <a:br>
              <a:rPr lang="en-IN"/>
            </a:br>
            <a:r>
              <a:rPr lang="en-IN"/>
              <a:t>    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Custom Hooks</a:t>
            </a:r>
            <a:endParaRPr/>
          </a:p>
        </p:txBody>
      </p:sp>
      <p:sp>
        <p:nvSpPr>
          <p:cNvPr id="511" name="Google Shape;511;p62"/>
          <p:cNvSpPr txBox="1"/>
          <p:nvPr>
            <p:ph idx="1" type="body"/>
          </p:nvPr>
        </p:nvSpPr>
        <p:spPr>
          <a:xfrm>
            <a:off x="609599" y="1425678"/>
            <a:ext cx="6347714" cy="51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 custom hook is a JavaScript function that uses built-in hooks (like useState, useEffect, etc.) to encapsulate and reuse logic across multiple components.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Custom Hooks must start with the word </a:t>
            </a:r>
            <a:r>
              <a:rPr b="1" lang="en-IN"/>
              <a:t>use</a:t>
            </a:r>
            <a:r>
              <a:rPr lang="en-IN"/>
              <a:t> — e.g., </a:t>
            </a:r>
            <a:r>
              <a:rPr b="1" lang="en-IN"/>
              <a:t>useFetch, useForm, useToggle</a:t>
            </a:r>
            <a:r>
              <a:rPr lang="en-IN"/>
              <a:t>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Why Use Custom Hooks?</a:t>
            </a:r>
            <a:endParaRPr/>
          </a:p>
        </p:txBody>
      </p:sp>
      <p:sp>
        <p:nvSpPr>
          <p:cNvPr id="517" name="Google Shape;517;p63"/>
          <p:cNvSpPr txBox="1"/>
          <p:nvPr>
            <p:ph idx="1" type="body"/>
          </p:nvPr>
        </p:nvSpPr>
        <p:spPr>
          <a:xfrm>
            <a:off x="609599" y="1425678"/>
            <a:ext cx="6347714" cy="51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✅ Code Reusability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✅ Clean and Organized Components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✅ Avoid Repetition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✅ Encapsulate Complex Logic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/>
          <p:nvPr>
            <p:ph type="title"/>
          </p:nvPr>
        </p:nvSpPr>
        <p:spPr>
          <a:xfrm>
            <a:off x="609599" y="609600"/>
            <a:ext cx="65974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Syntax: Create a Simple useToggle Hook</a:t>
            </a:r>
            <a:endParaRPr/>
          </a:p>
        </p:txBody>
      </p:sp>
      <p:sp>
        <p:nvSpPr>
          <p:cNvPr id="523" name="Google Shape;523;p64"/>
          <p:cNvSpPr txBox="1"/>
          <p:nvPr>
            <p:ph idx="1" type="body"/>
          </p:nvPr>
        </p:nvSpPr>
        <p:spPr>
          <a:xfrm>
            <a:off x="609599" y="1930400"/>
            <a:ext cx="6347714" cy="461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useToggle.js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import { useState } from 'react';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useToggle(initialValue = false)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const [state, setState] = useState(initialValue);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const toggle = () =&gt; setState(prev =&gt; !prev);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[state, toggle];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export default useToggle;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/>
          <p:nvPr>
            <p:ph type="title"/>
          </p:nvPr>
        </p:nvSpPr>
        <p:spPr>
          <a:xfrm>
            <a:off x="609599" y="609600"/>
            <a:ext cx="65974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Syntax: Create a Simple useToggle Hook</a:t>
            </a:r>
            <a:endParaRPr/>
          </a:p>
        </p:txBody>
      </p:sp>
      <p:sp>
        <p:nvSpPr>
          <p:cNvPr id="529" name="Google Shape;529;p65"/>
          <p:cNvSpPr txBox="1"/>
          <p:nvPr>
            <p:ph idx="1" type="body"/>
          </p:nvPr>
        </p:nvSpPr>
        <p:spPr>
          <a:xfrm>
            <a:off x="609599" y="1930399"/>
            <a:ext cx="6347714" cy="4794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Usage: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import useToggle from './useToggle';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function ToggleComponent()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const [isVisible, toggleVisibility] = useToggle();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&lt;button onClick={toggleVisibility}&gt;Toggle&lt;/button&gt;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  {isVisible &amp;&amp; &lt;p&gt;This is visible!&lt;/p&gt;}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  &lt;/div&gt;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363792" y="265471"/>
            <a:ext cx="704973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Real-World Custom Hook Examples</a:t>
            </a:r>
            <a:endParaRPr/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609599" y="1586271"/>
            <a:ext cx="6961240" cy="5138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useFetch – Fetch API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import { useEffect, useState } from 'react';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useFetch(url) {</a:t>
            </a:r>
            <a:br>
              <a:rPr lang="en-IN"/>
            </a:br>
            <a:r>
              <a:rPr lang="en-IN"/>
              <a:t>	const [data, setData] = useState(null);</a:t>
            </a:r>
            <a:br>
              <a:rPr lang="en-IN"/>
            </a:br>
            <a:r>
              <a:rPr lang="en-IN"/>
              <a:t>	const [loading, setLoading] = useState(true);</a:t>
            </a:r>
            <a:br>
              <a:rPr lang="en-IN"/>
            </a:br>
            <a:br>
              <a:rPr lang="en-IN"/>
            </a:br>
            <a:r>
              <a:rPr lang="en-IN"/>
              <a:t>	useEffect(() =&gt; {</a:t>
            </a:r>
            <a:br>
              <a:rPr lang="en-IN"/>
            </a:br>
            <a:r>
              <a:rPr lang="en-IN"/>
              <a:t>		 async function getData() {</a:t>
            </a:r>
            <a:br>
              <a:rPr lang="en-IN"/>
            </a:br>
            <a:r>
              <a:rPr lang="en-IN"/>
              <a:t>		 	const response = await fetch(url);</a:t>
            </a:r>
            <a:br>
              <a:rPr lang="en-IN"/>
            </a:br>
            <a:r>
              <a:rPr lang="en-IN"/>
              <a:t>		 	const result = await response.json();</a:t>
            </a:r>
            <a:br>
              <a:rPr lang="en-IN"/>
            </a:br>
            <a:r>
              <a:rPr lang="en-IN"/>
              <a:t>			setData(result);</a:t>
            </a:r>
            <a:br>
              <a:rPr lang="en-IN"/>
            </a:br>
            <a:r>
              <a:rPr lang="en-IN"/>
              <a:t>			setLoading(false);</a:t>
            </a:r>
            <a:br>
              <a:rPr lang="en-IN"/>
            </a:br>
            <a:r>
              <a:rPr lang="en-IN"/>
              <a:t>		}</a:t>
            </a:r>
            <a:br>
              <a:rPr lang="en-IN"/>
            </a:br>
            <a:r>
              <a:rPr lang="en-IN"/>
              <a:t>		getData();</a:t>
            </a:r>
            <a:br>
              <a:rPr lang="en-IN"/>
            </a:br>
            <a:r>
              <a:rPr lang="en-IN"/>
              <a:t>	}, [url]);</a:t>
            </a:r>
            <a:br>
              <a:rPr lang="en-IN"/>
            </a:br>
            <a:r>
              <a:rPr lang="en-IN"/>
              <a:t>	return { data, loading };</a:t>
            </a:r>
            <a:br>
              <a:rPr lang="en-IN"/>
            </a:b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7"/>
          <p:cNvSpPr txBox="1"/>
          <p:nvPr>
            <p:ph type="title"/>
          </p:nvPr>
        </p:nvSpPr>
        <p:spPr>
          <a:xfrm>
            <a:off x="363792" y="265471"/>
            <a:ext cx="704973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Real-World Custom Hook Examples</a:t>
            </a:r>
            <a:endParaRPr/>
          </a:p>
        </p:txBody>
      </p:sp>
      <p:sp>
        <p:nvSpPr>
          <p:cNvPr id="541" name="Google Shape;541;p67"/>
          <p:cNvSpPr txBox="1"/>
          <p:nvPr>
            <p:ph idx="1" type="body"/>
          </p:nvPr>
        </p:nvSpPr>
        <p:spPr>
          <a:xfrm>
            <a:off x="609599" y="1586271"/>
            <a:ext cx="6961240" cy="5138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Usage 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UserList()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const { data, loading } = useFetch('https://jsonplaceholder.typicode.com/users');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if (loading) return &lt;p&gt;Loading...&lt;/p&gt;;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&lt;ul&gt;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{data.map(user =&gt; &lt;li key={user.id}&gt;{user.name}&lt;/li&gt;)}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&lt;/ul&gt;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8"/>
          <p:cNvSpPr txBox="1"/>
          <p:nvPr>
            <p:ph type="title"/>
          </p:nvPr>
        </p:nvSpPr>
        <p:spPr>
          <a:xfrm>
            <a:off x="363792" y="265471"/>
            <a:ext cx="704973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Real-World Custom Hook Examples</a:t>
            </a:r>
            <a:endParaRPr/>
          </a:p>
        </p:txBody>
      </p:sp>
      <p:sp>
        <p:nvSpPr>
          <p:cNvPr id="547" name="Google Shape;547;p68"/>
          <p:cNvSpPr txBox="1"/>
          <p:nvPr>
            <p:ph idx="1" type="body"/>
          </p:nvPr>
        </p:nvSpPr>
        <p:spPr>
          <a:xfrm>
            <a:off x="609599" y="1586271"/>
            <a:ext cx="6961240" cy="5138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useForm – Handle Form State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import { useState } from 'react';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useForm(initialValues)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const [values, setValues] = useState(initialValues);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const handleChange = (e) =&gt;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const { name, value } = e.target;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setValues(prev =&gt; ({ ...prev, [name]: value }));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};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[values, handleChange];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 txBox="1"/>
          <p:nvPr>
            <p:ph type="title"/>
          </p:nvPr>
        </p:nvSpPr>
        <p:spPr>
          <a:xfrm>
            <a:off x="363792" y="265471"/>
            <a:ext cx="7049731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Real-World Custom Hook Examples</a:t>
            </a:r>
            <a:endParaRPr/>
          </a:p>
        </p:txBody>
      </p:sp>
      <p:sp>
        <p:nvSpPr>
          <p:cNvPr id="553" name="Google Shape;553;p69"/>
          <p:cNvSpPr txBox="1"/>
          <p:nvPr>
            <p:ph idx="1" type="body"/>
          </p:nvPr>
        </p:nvSpPr>
        <p:spPr>
          <a:xfrm>
            <a:off x="609599" y="1586271"/>
            <a:ext cx="6961240" cy="5138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N"/>
              <a:t>Usage 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function ContactForm()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const [form, handleChange] = useForm({ name: '', email: '' });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return (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&lt;&gt;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&lt;input name="name" value={form.name} onChange={handleChange} placeholder="Name"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&lt;input name="email" value={form.email} onChange={handleChange} placeholder="Email"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  &lt;p&gt;Name: {form.name}, Email: {form.email}&lt;/p&gt;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  &lt;/&gt;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  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JSX and Rendering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609599" y="1425677"/>
            <a:ext cx="6347714" cy="5260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**Explanation:**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Rendering is the process of showing UI on the browser.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ReactDOM is used to render React elements into the DOM.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**Example:**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const root = ReactDOM.createRoot(document.getElementById('root'));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root.render(&lt;App /&gt;);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0"/>
          <p:cNvSpPr txBox="1"/>
          <p:nvPr>
            <p:ph type="title"/>
          </p:nvPr>
        </p:nvSpPr>
        <p:spPr>
          <a:xfrm>
            <a:off x="363792" y="265471"/>
            <a:ext cx="7049731" cy="737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Tips for Custom Hooks</a:t>
            </a:r>
            <a:endParaRPr/>
          </a:p>
        </p:txBody>
      </p:sp>
      <p:sp>
        <p:nvSpPr>
          <p:cNvPr id="559" name="Google Shape;559;p70"/>
          <p:cNvSpPr txBox="1"/>
          <p:nvPr>
            <p:ph idx="1" type="body"/>
          </p:nvPr>
        </p:nvSpPr>
        <p:spPr>
          <a:xfrm>
            <a:off x="609599" y="1586271"/>
            <a:ext cx="6961240" cy="5138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Name starts with use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Can call other hooks inside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Return any values (state, functions, etc.)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Keep them pure and reusable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JSX and Rendering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609598" y="1425677"/>
            <a:ext cx="7010401" cy="5260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**Explanation:**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- `&lt;React.Fragment&gt;` allows grouping multiple elements without adding extra nodes to the DOM.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- `&lt;React.StrictMode&gt;` is used to highlight potential problems in an application.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**Example:**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&lt;React.Fragment&gt;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&lt;h1&gt;Heading&lt;/h1&gt;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&lt;p&gt;Paragraph&lt;/p&gt;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&lt;/React.Fragment&gt;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&lt;React.StrictMode&gt;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  &lt;App /&gt;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&lt;/React.StrictMode&gt;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Components</a:t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609599" y="1425677"/>
            <a:ext cx="6347714" cy="51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Components are the building blocks of a React application.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They let you split the UI into independent, reusable pieces.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- Each component is a JavaScript function or class that returns JSX.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