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b184ca92e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4b184ca92e_2_1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4b184ca92e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4b184ca92e_2_1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4b184ca92e_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4b184ca92e_2_1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4b184ca92e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34b184ca92e_2_1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4b184ca92e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34b184ca92e_2_1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4b184ca92e_2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34b184ca92e_2_2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4b184ca92e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34b184ca92e_2_2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4b184ca92e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34b184ca92e_2_2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4b184ca92e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34b184ca92e_2_2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4b184ca92e_2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34b184ca92e_2_2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4b184ca92e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34b184ca92e_2_2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b184ca92e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4b184ca92e_2_1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4b184ca92e_2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4b184ca92e_2_2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4b184ca92e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4b184ca92e_2_1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4b184ca92e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4b184ca92e_2_1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b184ca92e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4b184ca92e_2_1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b184ca92e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4b184ca92e_2_1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4b184ca92e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4b184ca92e_2_1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4b184ca92e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34b184ca92e_2_1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4b184ca92e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34b184ca92e_2_1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www.jeeviacademy.com/" TargetMode="External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4"/>
          <p:cNvGrpSpPr/>
          <p:nvPr/>
        </p:nvGrpSpPr>
        <p:grpSpPr>
          <a:xfrm>
            <a:off x="-8466" y="-6351"/>
            <a:ext cx="9171316" cy="5156201"/>
            <a:chOff x="-8466" y="-8468"/>
            <a:chExt cx="9171316" cy="6874935"/>
          </a:xfrm>
        </p:grpSpPr>
        <p:cxnSp>
          <p:nvCxnSpPr>
            <p:cNvPr id="70" name="Google Shape;70;p14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Google Shape;71;p14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2" name="Google Shape;72;p14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76" name="Google Shape;76;p14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8094165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8068764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-8466" y="-8468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80" name="Google Shape;80;p14"/>
          <p:cNvSpPr txBox="1"/>
          <p:nvPr>
            <p:ph type="ctrTitle"/>
          </p:nvPr>
        </p:nvSpPr>
        <p:spPr>
          <a:xfrm>
            <a:off x="1130595" y="1803400"/>
            <a:ext cx="5826719" cy="12347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" type="subTitle"/>
          </p:nvPr>
        </p:nvSpPr>
        <p:spPr>
          <a:xfrm>
            <a:off x="1130595" y="3038126"/>
            <a:ext cx="5826719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10" type="dt"/>
          </p:nvPr>
        </p:nvSpPr>
        <p:spPr>
          <a:xfrm>
            <a:off x="5405258" y="4531022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1" type="ftr"/>
          </p:nvPr>
        </p:nvSpPr>
        <p:spPr>
          <a:xfrm>
            <a:off x="609599" y="4531022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6444676" y="4531022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4" title="Jeevi-Academy-6-White-2048x432.jpg">
            <a:hlinkClick r:id="rId2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374" y="89000"/>
            <a:ext cx="1745398" cy="3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609599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609599" y="1620443"/>
            <a:ext cx="6347714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0" type="dt"/>
          </p:nvPr>
        </p:nvSpPr>
        <p:spPr>
          <a:xfrm>
            <a:off x="5405258" y="4531022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1" type="ftr"/>
          </p:nvPr>
        </p:nvSpPr>
        <p:spPr>
          <a:xfrm>
            <a:off x="609599" y="4531022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6444676" y="4531022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609598" y="2025651"/>
            <a:ext cx="6347715" cy="13699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609598" y="3395586"/>
            <a:ext cx="6347715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10" type="dt"/>
          </p:nvPr>
        </p:nvSpPr>
        <p:spPr>
          <a:xfrm>
            <a:off x="5405258" y="4531022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1" type="ftr"/>
          </p:nvPr>
        </p:nvSpPr>
        <p:spPr>
          <a:xfrm>
            <a:off x="609599" y="4531022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6444676" y="4531022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609600" y="457200"/>
            <a:ext cx="6347714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609600" y="1620442"/>
            <a:ext cx="3088109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101" name="Google Shape;101;p17"/>
          <p:cNvSpPr txBox="1"/>
          <p:nvPr>
            <p:ph idx="2" type="body"/>
          </p:nvPr>
        </p:nvSpPr>
        <p:spPr>
          <a:xfrm>
            <a:off x="3869204" y="1620443"/>
            <a:ext cx="3088110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102" name="Google Shape;102;p17"/>
          <p:cNvSpPr txBox="1"/>
          <p:nvPr>
            <p:ph idx="10" type="dt"/>
          </p:nvPr>
        </p:nvSpPr>
        <p:spPr>
          <a:xfrm>
            <a:off x="5405258" y="4531022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1" type="ftr"/>
          </p:nvPr>
        </p:nvSpPr>
        <p:spPr>
          <a:xfrm>
            <a:off x="609599" y="4531022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6444676" y="4531022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609599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609599" y="1620737"/>
            <a:ext cx="3090672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609599" y="2052935"/>
            <a:ext cx="3090672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3" type="body"/>
          </p:nvPr>
        </p:nvSpPr>
        <p:spPr>
          <a:xfrm>
            <a:off x="3866640" y="1620737"/>
            <a:ext cx="3090672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4" type="body"/>
          </p:nvPr>
        </p:nvSpPr>
        <p:spPr>
          <a:xfrm>
            <a:off x="3866640" y="2052935"/>
            <a:ext cx="3090672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0" type="dt"/>
          </p:nvPr>
        </p:nvSpPr>
        <p:spPr>
          <a:xfrm>
            <a:off x="5405258" y="4531022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1" type="ftr"/>
          </p:nvPr>
        </p:nvSpPr>
        <p:spPr>
          <a:xfrm>
            <a:off x="609599" y="4531022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6444676" y="4531022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609599" y="457200"/>
            <a:ext cx="6347714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0" type="dt"/>
          </p:nvPr>
        </p:nvSpPr>
        <p:spPr>
          <a:xfrm>
            <a:off x="5405258" y="4531022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1" type="ftr"/>
          </p:nvPr>
        </p:nvSpPr>
        <p:spPr>
          <a:xfrm>
            <a:off x="609599" y="4531022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6444676" y="4531022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idx="10" type="dt"/>
          </p:nvPr>
        </p:nvSpPr>
        <p:spPr>
          <a:xfrm>
            <a:off x="5405258" y="4531022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11" type="ftr"/>
          </p:nvPr>
        </p:nvSpPr>
        <p:spPr>
          <a:xfrm>
            <a:off x="609599" y="4531022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6444676" y="4531022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609599" y="1123953"/>
            <a:ext cx="2790182" cy="958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571275" y="386194"/>
            <a:ext cx="3386037" cy="4144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2" type="body"/>
          </p:nvPr>
        </p:nvSpPr>
        <p:spPr>
          <a:xfrm>
            <a:off x="609599" y="2082802"/>
            <a:ext cx="2790182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127" name="Google Shape;127;p21"/>
          <p:cNvSpPr txBox="1"/>
          <p:nvPr>
            <p:ph idx="10" type="dt"/>
          </p:nvPr>
        </p:nvSpPr>
        <p:spPr>
          <a:xfrm>
            <a:off x="5405258" y="4531022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1" type="ftr"/>
          </p:nvPr>
        </p:nvSpPr>
        <p:spPr>
          <a:xfrm>
            <a:off x="609599" y="4531022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6444676" y="4531022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609599" y="3600450"/>
            <a:ext cx="6347714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/>
          <p:nvPr>
            <p:ph idx="2" type="pic"/>
          </p:nvPr>
        </p:nvSpPr>
        <p:spPr>
          <a:xfrm>
            <a:off x="609599" y="457200"/>
            <a:ext cx="6347714" cy="2884288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609599" y="4025503"/>
            <a:ext cx="6347714" cy="505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22"/>
          <p:cNvSpPr txBox="1"/>
          <p:nvPr>
            <p:ph idx="10" type="dt"/>
          </p:nvPr>
        </p:nvSpPr>
        <p:spPr>
          <a:xfrm>
            <a:off x="5405258" y="4531022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1" type="ftr"/>
          </p:nvPr>
        </p:nvSpPr>
        <p:spPr>
          <a:xfrm>
            <a:off x="609599" y="4531022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6444676" y="4531022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609600" y="457200"/>
            <a:ext cx="6347714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609600" y="3352800"/>
            <a:ext cx="6347714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0" name="Google Shape;140;p23"/>
          <p:cNvSpPr txBox="1"/>
          <p:nvPr>
            <p:ph idx="10" type="dt"/>
          </p:nvPr>
        </p:nvSpPr>
        <p:spPr>
          <a:xfrm>
            <a:off x="5405258" y="4531022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1" type="ftr"/>
          </p:nvPr>
        </p:nvSpPr>
        <p:spPr>
          <a:xfrm>
            <a:off x="609599" y="4531022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6444676" y="4531022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774885" y="457200"/>
            <a:ext cx="6072182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1101074" y="2724150"/>
            <a:ext cx="5419804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2" type="body"/>
          </p:nvPr>
        </p:nvSpPr>
        <p:spPr>
          <a:xfrm>
            <a:off x="609598" y="3352800"/>
            <a:ext cx="6347715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7" name="Google Shape;147;p24"/>
          <p:cNvSpPr txBox="1"/>
          <p:nvPr>
            <p:ph idx="10" type="dt"/>
          </p:nvPr>
        </p:nvSpPr>
        <p:spPr>
          <a:xfrm>
            <a:off x="5405258" y="4531022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1" type="ftr"/>
          </p:nvPr>
        </p:nvSpPr>
        <p:spPr>
          <a:xfrm>
            <a:off x="609599" y="4531022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6444676" y="4531022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482711" y="592784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6747699" y="2164917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609598" y="1448991"/>
            <a:ext cx="6347715" cy="1946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609598" y="3395586"/>
            <a:ext cx="6347715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0" type="dt"/>
          </p:nvPr>
        </p:nvSpPr>
        <p:spPr>
          <a:xfrm>
            <a:off x="5405258" y="4531022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11" type="ftr"/>
          </p:nvPr>
        </p:nvSpPr>
        <p:spPr>
          <a:xfrm>
            <a:off x="609599" y="4531022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6444676" y="4531022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774885" y="457200"/>
            <a:ext cx="6072182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609597" y="3009900"/>
            <a:ext cx="6347716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2" type="body"/>
          </p:nvPr>
        </p:nvSpPr>
        <p:spPr>
          <a:xfrm>
            <a:off x="609598" y="3395586"/>
            <a:ext cx="6347715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10" type="dt"/>
          </p:nvPr>
        </p:nvSpPr>
        <p:spPr>
          <a:xfrm>
            <a:off x="5405258" y="4531022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idx="11" type="ftr"/>
          </p:nvPr>
        </p:nvSpPr>
        <p:spPr>
          <a:xfrm>
            <a:off x="609599" y="4531022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6444676" y="4531022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482711" y="592784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6747699" y="2164917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615848" y="457200"/>
            <a:ext cx="6341465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609597" y="3009900"/>
            <a:ext cx="6347716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idx="2" type="body"/>
          </p:nvPr>
        </p:nvSpPr>
        <p:spPr>
          <a:xfrm>
            <a:off x="609598" y="3395586"/>
            <a:ext cx="6347715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10" type="dt"/>
          </p:nvPr>
        </p:nvSpPr>
        <p:spPr>
          <a:xfrm>
            <a:off x="5405258" y="4531022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7"/>
          <p:cNvSpPr txBox="1"/>
          <p:nvPr>
            <p:ph idx="11" type="ftr"/>
          </p:nvPr>
        </p:nvSpPr>
        <p:spPr>
          <a:xfrm>
            <a:off x="609599" y="4531022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6444676" y="4531022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609599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 rot="5400000">
            <a:off x="2328166" y="-98125"/>
            <a:ext cx="2910580" cy="634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idx="10" type="dt"/>
          </p:nvPr>
        </p:nvSpPr>
        <p:spPr>
          <a:xfrm>
            <a:off x="5405258" y="4531022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8"/>
          <p:cNvSpPr txBox="1"/>
          <p:nvPr>
            <p:ph idx="11" type="ftr"/>
          </p:nvPr>
        </p:nvSpPr>
        <p:spPr>
          <a:xfrm>
            <a:off x="609599" y="4531022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8"/>
          <p:cNvSpPr txBox="1"/>
          <p:nvPr>
            <p:ph idx="12" type="sldNum"/>
          </p:nvPr>
        </p:nvSpPr>
        <p:spPr>
          <a:xfrm>
            <a:off x="6444676" y="4531022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 rot="5400000">
            <a:off x="4497424" y="1937088"/>
            <a:ext cx="3938588" cy="978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 rot="5400000">
            <a:off x="1237818" y="-171019"/>
            <a:ext cx="3938588" cy="5195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10" type="dt"/>
          </p:nvPr>
        </p:nvSpPr>
        <p:spPr>
          <a:xfrm>
            <a:off x="5405258" y="4531022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11" type="ftr"/>
          </p:nvPr>
        </p:nvSpPr>
        <p:spPr>
          <a:xfrm>
            <a:off x="609599" y="4531022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6444676" y="4531022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s://www.jeeviacademy.com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8467" y="-6351"/>
            <a:ext cx="9171317" cy="5156201"/>
            <a:chOff x="-8467" y="-8468"/>
            <a:chExt cx="9171317" cy="6874935"/>
          </a:xfrm>
        </p:grpSpPr>
        <p:sp>
          <p:nvSpPr>
            <p:cNvPr id="52" name="Google Shape;52;p13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" name="Google Shape;53;p13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" name="Google Shape;54;p13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5" name="Google Shape;55;p13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59" name="Google Shape;59;p13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8094165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8068764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13"/>
          <p:cNvSpPr txBox="1"/>
          <p:nvPr>
            <p:ph type="title"/>
          </p:nvPr>
        </p:nvSpPr>
        <p:spPr>
          <a:xfrm>
            <a:off x="609599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609599" y="1620443"/>
            <a:ext cx="6347714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5405258" y="4531022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609599" y="4531022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6444676" y="4531022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3" title="Jeevi-Academy-6-White-2048x432.jpg">
            <a:hlinkClick r:id="rId1"/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34374" y="89000"/>
            <a:ext cx="1745398" cy="368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ctrTitle"/>
          </p:nvPr>
        </p:nvSpPr>
        <p:spPr>
          <a:xfrm>
            <a:off x="1130595" y="1803400"/>
            <a:ext cx="5826719" cy="12347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" sz="5400">
                <a:solidFill>
                  <a:schemeClr val="accent1"/>
                </a:solidFill>
              </a:rPr>
              <a:t>Bootstrap Presentation</a:t>
            </a:r>
            <a:endParaRPr/>
          </a:p>
        </p:txBody>
      </p:sp>
      <p:sp>
        <p:nvSpPr>
          <p:cNvPr id="191" name="Google Shape;191;p30"/>
          <p:cNvSpPr txBox="1"/>
          <p:nvPr>
            <p:ph idx="1" type="subTitle"/>
          </p:nvPr>
        </p:nvSpPr>
        <p:spPr>
          <a:xfrm>
            <a:off x="1130595" y="3038126"/>
            <a:ext cx="5826719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">
                <a:solidFill>
                  <a:srgbClr val="7F7F7F"/>
                </a:solidFill>
              </a:rPr>
              <a:t>Complete Overview with Descriptions and Examples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609599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" sz="3600"/>
              <a:t>Buttons</a:t>
            </a:r>
            <a:endParaRPr/>
          </a:p>
        </p:txBody>
      </p:sp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609599" y="1620443"/>
            <a:ext cx="6347714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Buttons can be styled using Bootstrap classes like .btn, .btn-primary, .btn-success, etc.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&lt;button class='btn btn-success'&gt;Click Me&lt;/button&gt;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609599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" sz="3600"/>
              <a:t>Glyphicons</a:t>
            </a:r>
            <a:endParaRPr/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609599" y="1620443"/>
            <a:ext cx="6347714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Glyphicons were supported in Bootstrap 3. In later versions, use external libraries like Font Awesome.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&lt;i class='fa fa-home'&gt;&lt;/i&gt;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609599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" sz="3600"/>
              <a:t>Pagination</a:t>
            </a:r>
            <a:endParaRPr/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609600" y="1331675"/>
            <a:ext cx="6347700" cy="3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"/>
              <a:t>Use .pagination class to create paginated navigation links.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/>
              <a:t>&lt;ul class='pagination’&gt;</a:t>
            </a:r>
            <a:br>
              <a:rPr lang="en"/>
            </a:br>
            <a:r>
              <a:rPr lang="en"/>
              <a:t>		&lt;li class='page-item active’&gt;</a:t>
            </a:r>
            <a:br>
              <a:rPr lang="en"/>
            </a:br>
            <a:r>
              <a:rPr lang="en"/>
              <a:t>			&lt;a class='page-link' href='#'&gt;1&lt;/a&gt;</a:t>
            </a:r>
            <a:br>
              <a:rPr lang="en"/>
            </a:br>
            <a:r>
              <a:rPr lang="en"/>
              <a:t>		&lt;/li&gt;</a:t>
            </a:r>
            <a:br>
              <a:rPr lang="en"/>
            </a:br>
            <a:r>
              <a:rPr lang="en"/>
              <a:t>		&lt;li class='page-item’&gt;</a:t>
            </a:r>
            <a:br>
              <a:rPr lang="en"/>
            </a:br>
            <a:r>
              <a:rPr lang="en"/>
              <a:t>			&lt;a class='page-link' href='#'&gt;2&lt;/a&gt;</a:t>
            </a:r>
            <a:br>
              <a:rPr lang="en"/>
            </a:br>
            <a:r>
              <a:rPr lang="en"/>
              <a:t>		&lt;/li&gt;</a:t>
            </a:r>
            <a:br>
              <a:rPr lang="en"/>
            </a:br>
            <a:r>
              <a:rPr lang="en"/>
              <a:t>&lt;/ul&gt;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609599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" sz="3600"/>
              <a:t>Pager</a:t>
            </a:r>
            <a:endParaRPr/>
          </a:p>
        </p:txBody>
      </p:sp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609600" y="1378650"/>
            <a:ext cx="6347700" cy="3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"/>
              <a:t>Pager component is deprecated. Use aligned pagination instead.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/>
              <a:t>&lt;ul class='pagination justify-content-between’&gt;</a:t>
            </a:r>
            <a:br>
              <a:rPr lang="en"/>
            </a:br>
            <a:r>
              <a:rPr lang="en"/>
              <a:t>	&lt;li class='page-item’&gt;</a:t>
            </a:r>
            <a:br>
              <a:rPr lang="en"/>
            </a:br>
            <a:r>
              <a:rPr lang="en"/>
              <a:t>		&lt;a class='page-link' href='#'&gt;Previous&lt;/a&gt;</a:t>
            </a:r>
            <a:br>
              <a:rPr lang="en"/>
            </a:br>
            <a:r>
              <a:rPr lang="en"/>
              <a:t>	&lt;/li&gt;</a:t>
            </a:r>
            <a:br>
              <a:rPr lang="en"/>
            </a:br>
            <a:r>
              <a:rPr lang="en"/>
              <a:t>	&lt;li class='page-item’&gt;</a:t>
            </a:r>
            <a:br>
              <a:rPr lang="en"/>
            </a:br>
            <a:r>
              <a:rPr lang="en"/>
              <a:t>		</a:t>
            </a:r>
            <a:r>
              <a:rPr lang="e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</a:t>
            </a:r>
            <a:r>
              <a:rPr lang="en"/>
              <a:t>a class='page-link' href='#'&gt;Next&lt;/a&gt;</a:t>
            </a:r>
            <a:br>
              <a:rPr lang="en"/>
            </a:br>
            <a:r>
              <a:rPr lang="en"/>
              <a:t>	&lt;/li&gt;</a:t>
            </a:r>
            <a:br>
              <a:rPr lang="en"/>
            </a:br>
            <a:r>
              <a:rPr lang="en"/>
              <a:t>&lt;/ul&gt;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609599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" sz="3600"/>
              <a:t>List Group</a:t>
            </a:r>
            <a:endParaRPr/>
          </a:p>
        </p:txBody>
      </p:sp>
      <p:sp>
        <p:nvSpPr>
          <p:cNvPr id="269" name="Google Shape;269;p43"/>
          <p:cNvSpPr txBox="1"/>
          <p:nvPr>
            <p:ph idx="1" type="body"/>
          </p:nvPr>
        </p:nvSpPr>
        <p:spPr>
          <a:xfrm>
            <a:off x="609599" y="1620443"/>
            <a:ext cx="6347714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"/>
              <a:t>List groups display a series of content items with consistent styling.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/>
              <a:t>&lt;ul class='list-group’&gt;</a:t>
            </a:r>
            <a:br>
              <a:rPr lang="en"/>
            </a:br>
            <a:r>
              <a:rPr lang="en"/>
              <a:t>	&lt;li class='list-group-item'&gt;Item 1&lt;/li&gt;</a:t>
            </a:r>
            <a:br>
              <a:rPr lang="en"/>
            </a:br>
            <a:r>
              <a:rPr lang="en"/>
              <a:t>	&lt;li class='list-group-item'&gt;Item 2&lt;/li&gt;</a:t>
            </a:r>
            <a:br>
              <a:rPr lang="en"/>
            </a:br>
            <a:r>
              <a:rPr lang="en"/>
              <a:t>&lt;/ul&gt;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609599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" sz="3600"/>
              <a:t>Dropdowns</a:t>
            </a:r>
            <a:endParaRPr/>
          </a:p>
        </p:txBody>
      </p:sp>
      <p:sp>
        <p:nvSpPr>
          <p:cNvPr id="275" name="Google Shape;275;p44"/>
          <p:cNvSpPr txBox="1"/>
          <p:nvPr>
            <p:ph idx="1" type="body"/>
          </p:nvPr>
        </p:nvSpPr>
        <p:spPr>
          <a:xfrm>
            <a:off x="609599" y="1620443"/>
            <a:ext cx="6347714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Dropdown menus toggle a list of options using .dropdown and .dropdown-menu classes.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&lt;div class='dropdown'&gt;&lt;button class='btn btn-secondary dropdown-toggle' data-toggle='dropdown'&gt;Menu&lt;/button&gt;&lt;div class='dropdown-menu'&gt;&lt;a class='dropdown-item' href='#'&gt;Option 1&lt;/a&gt;&lt;/div&gt;&lt;/div&gt;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609599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" sz="3600"/>
              <a:t>Collapse</a:t>
            </a:r>
            <a:endParaRPr/>
          </a:p>
        </p:txBody>
      </p:sp>
      <p:sp>
        <p:nvSpPr>
          <p:cNvPr id="281" name="Google Shape;281;p45"/>
          <p:cNvSpPr txBox="1"/>
          <p:nvPr>
            <p:ph idx="1" type="body"/>
          </p:nvPr>
        </p:nvSpPr>
        <p:spPr>
          <a:xfrm>
            <a:off x="609600" y="1632175"/>
            <a:ext cx="7671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collapse component hides or shows content with a toggle.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&lt;button class='btn btn-info' data-toggle='collapse' data-target='#demo'&gt;Toggle&lt;/button&gt;</a:t>
            </a:r>
            <a:br>
              <a:rPr lang="e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&lt;div id='demo' class='collapse'&gt;Hidden content here.&lt;/div&gt;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609599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" sz="3600"/>
              <a:t>Navbar</a:t>
            </a:r>
            <a:endParaRPr/>
          </a:p>
        </p:txBody>
      </p:sp>
      <p:sp>
        <p:nvSpPr>
          <p:cNvPr id="287" name="Google Shape;287;p46"/>
          <p:cNvSpPr txBox="1"/>
          <p:nvPr>
            <p:ph idx="1" type="body"/>
          </p:nvPr>
        </p:nvSpPr>
        <p:spPr>
          <a:xfrm>
            <a:off x="609598" y="1620443"/>
            <a:ext cx="6843253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"/>
              <a:t>The navbar is a responsive navigation header with branding, links, and toggle support.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/>
              <a:t>&lt;nav class='navbar navbar-expand-lg navbar-light bg-light’&gt;</a:t>
            </a:r>
            <a:br>
              <a:rPr lang="en"/>
            </a:br>
            <a:r>
              <a:rPr lang="en"/>
              <a:t>	&lt;a class='navbar-brand' href='#'&gt;Brand&lt;/a&gt;</a:t>
            </a:r>
            <a:br>
              <a:rPr lang="en"/>
            </a:br>
            <a:r>
              <a:rPr lang="en"/>
              <a:t>&lt;/nav&gt;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609599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" sz="3600"/>
              <a:t>Forms</a:t>
            </a:r>
            <a:endParaRPr/>
          </a:p>
        </p:txBody>
      </p: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609599" y="1620443"/>
            <a:ext cx="6347714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"/>
              <a:t>Bootstrap styles form elements with classes like .form-control and .form-group.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/>
              <a:t>&lt;form&gt;&lt;div class='form-group’&gt;</a:t>
            </a:r>
            <a:br>
              <a:rPr lang="en"/>
            </a:br>
            <a:r>
              <a:rPr lang="en"/>
              <a:t>	&lt;label&gt;Email:&lt;/label&gt;</a:t>
            </a:r>
            <a:br>
              <a:rPr lang="en"/>
            </a:br>
            <a:r>
              <a:rPr lang="en"/>
              <a:t>	&lt;input type='email' class='form-control'&gt;</a:t>
            </a:r>
            <a:br>
              <a:rPr lang="en"/>
            </a:br>
            <a:r>
              <a:rPr lang="en"/>
              <a:t>&lt;/form&gt;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type="title"/>
          </p:nvPr>
        </p:nvSpPr>
        <p:spPr>
          <a:xfrm>
            <a:off x="609599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" sz="3600"/>
              <a:t>Carousel</a:t>
            </a:r>
            <a:endParaRPr/>
          </a:p>
        </p:txBody>
      </p:sp>
      <p:sp>
        <p:nvSpPr>
          <p:cNvPr id="299" name="Google Shape;299;p48"/>
          <p:cNvSpPr txBox="1"/>
          <p:nvPr>
            <p:ph idx="1" type="body"/>
          </p:nvPr>
        </p:nvSpPr>
        <p:spPr>
          <a:xfrm>
            <a:off x="609599" y="1017639"/>
            <a:ext cx="7747820" cy="3513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"/>
              <a:t>Carousel component creates image sliders with indicators and controls.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/>
              <a:t>&lt;div id='carouselExample' class='carousel slide' data-ride='carousel’&gt;</a:t>
            </a:r>
            <a:br>
              <a:rPr lang="en"/>
            </a:br>
            <a:r>
              <a:rPr lang="en"/>
              <a:t>	&lt;div class='carousel-inner’&gt;</a:t>
            </a:r>
            <a:br>
              <a:rPr lang="en"/>
            </a:br>
            <a:r>
              <a:rPr lang="en"/>
              <a:t>		&lt;div class='carousel-item active’&gt;</a:t>
            </a:r>
            <a:br>
              <a:rPr lang="en"/>
            </a:br>
            <a:r>
              <a:rPr lang="en"/>
              <a:t>			&lt;img class='d-block w-100’ src='img1.jpg’&gt;</a:t>
            </a:r>
            <a:br>
              <a:rPr lang="en"/>
            </a:br>
            <a:r>
              <a:rPr lang="en"/>
              <a:t>		&lt;/div&gt;</a:t>
            </a:r>
            <a:br>
              <a:rPr lang="en"/>
            </a:br>
            <a:r>
              <a:rPr lang="en"/>
              <a:t>	&lt;/div&gt;</a:t>
            </a:r>
            <a:br>
              <a:rPr lang="en"/>
            </a:br>
            <a:r>
              <a:rPr lang="en"/>
              <a:t>&lt;/div&gt;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609599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" sz="3600"/>
              <a:t>What is Bootstrap?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609599" y="1620443"/>
            <a:ext cx="6347714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"/>
              <a:t>Bootstrap is a popular front-end framework used to build responsive, mobile-first websites. It includes HTML, CSS, and JavaScript components for layout, typography, forms, buttons, navigation, and other interface elements.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/>
              <a:t>&lt;link rel='stylesheet’ href='https://maxcdn.bootstrapcdn.com/bootstrap/4.5.2/css/bootstrap.min.css'&gt;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type="title"/>
          </p:nvPr>
        </p:nvSpPr>
        <p:spPr>
          <a:xfrm>
            <a:off x="609599" y="292775"/>
            <a:ext cx="63477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"/>
              <a:t>Modal – Popup Window</a:t>
            </a:r>
            <a:endParaRPr/>
          </a:p>
        </p:txBody>
      </p:sp>
      <p:sp>
        <p:nvSpPr>
          <p:cNvPr id="305" name="Google Shape;305;p49"/>
          <p:cNvSpPr txBox="1"/>
          <p:nvPr>
            <p:ph idx="1" type="body"/>
          </p:nvPr>
        </p:nvSpPr>
        <p:spPr>
          <a:xfrm>
            <a:off x="609600" y="1061874"/>
            <a:ext cx="6961200" cy="4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"/>
              <a:t>Modals are pop-up dialogs for displaying content over the main page.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/>
              <a:t>&lt;button class='btn btn-primary' data-toggle='modal' data-target='#myModal'&gt;Launch Modal&lt;/button&gt;</a:t>
            </a:r>
            <a:br>
              <a:rPr lang="en"/>
            </a:br>
            <a:r>
              <a:rPr lang="en"/>
              <a:t>	&lt;div class='modal fade' id='myModal’&gt;</a:t>
            </a:r>
            <a:br>
              <a:rPr lang="en"/>
            </a:br>
            <a:r>
              <a:rPr lang="en"/>
              <a:t>		&lt;div class='modal-dialog’&gt;</a:t>
            </a:r>
            <a:br>
              <a:rPr lang="en"/>
            </a:br>
            <a:r>
              <a:rPr lang="en"/>
              <a:t>			&lt;div class='modal-content’&gt;</a:t>
            </a:r>
            <a:br>
              <a:rPr lang="en"/>
            </a:br>
            <a:r>
              <a:rPr lang="en"/>
              <a:t>				&lt;div class='modal-header'&gt;Modal Header&lt;/div&gt;</a:t>
            </a:r>
            <a:br>
              <a:rPr lang="en"/>
            </a:br>
            <a:r>
              <a:rPr lang="en"/>
              <a:t>				&lt;div class='modal-body'&gt;This is a modal.&lt;/div&gt;</a:t>
            </a:r>
            <a:br>
              <a:rPr lang="en"/>
            </a:br>
            <a:r>
              <a:rPr lang="en"/>
              <a:t>			&lt;/div&gt;</a:t>
            </a:r>
            <a:br>
              <a:rPr lang="en"/>
            </a:br>
            <a:r>
              <a:rPr lang="en"/>
              <a:t>		&lt;/div&gt;</a:t>
            </a:r>
            <a:br>
              <a:rPr lang="en"/>
            </a:br>
            <a:r>
              <a:rPr lang="en"/>
              <a:t>	&lt;/div&gt;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98200" y="480675"/>
            <a:ext cx="7107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 sz="3600"/>
              <a:t>Difference between Bootstrap 4 &amp; 5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609599" y="1620442"/>
            <a:ext cx="63477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 5 removes jQuery, drops support for Internet Explorer, adds RTL support, utility APIs, and improved grid system. It is more modern and modular than Bootstrap 4.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Bootstrap 4: Uses jQuery, has Jumbotron, supports IE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Bootstrap 5: No jQuery, Jumbotron removed, improved layout utilities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609599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" sz="3600"/>
              <a:t>Bootstrap Intro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609599" y="1620443"/>
            <a:ext cx="6347714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To use Bootstrap, include the CDN link to its CSS and JavaScript files in your HTML.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&lt;link rel='stylesheet' href='https://maxcdn.bootstrapcdn.com/bootstrap/4.5.2/css/bootstrap.min.css'&gt;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609599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" sz="3600"/>
              <a:t>Bootstrap Grid System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609599" y="1620443"/>
            <a:ext cx="6347714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"/>
              <a:t>Bootstrap uses a 12-column grid system to create responsive layouts using rows and columns.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/>
              <a:t>&lt;div class='container’&gt;</a:t>
            </a:r>
            <a:br>
              <a:rPr lang="en"/>
            </a:br>
            <a:r>
              <a:rPr lang="en"/>
              <a:t>	 	&lt;div class='row’&gt;</a:t>
            </a:r>
            <a:br>
              <a:rPr lang="en"/>
            </a:br>
            <a:r>
              <a:rPr lang="en"/>
              <a:t>			&lt;div class='col-md-6'&gt;Column 1&lt;/div&gt;</a:t>
            </a:r>
            <a:br>
              <a:rPr lang="en"/>
            </a:br>
            <a:r>
              <a:rPr lang="en"/>
              <a:t>			&lt;div class='col-md-6'&gt;Column 2&lt;/div&gt;</a:t>
            </a:r>
            <a:br>
              <a:rPr lang="en"/>
            </a:br>
            <a:r>
              <a:rPr lang="en"/>
              <a:t>		&lt;/div&gt;</a:t>
            </a:r>
            <a:br>
              <a:rPr lang="en"/>
            </a:br>
            <a:r>
              <a:rPr lang="en"/>
              <a:t>&lt;/div&gt;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609599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" sz="3600"/>
              <a:t>Typography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609599" y="1620443"/>
            <a:ext cx="6347714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"/>
              <a:t>Bootstrap offers classes for headings, paragraphs, and text formatting to improve readability and structure.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/>
              <a:t>&lt;h1 class='display-1'&gt;Heading 1&lt;/h1&gt;</a:t>
            </a:r>
            <a:br>
              <a:rPr lang="en"/>
            </a:br>
            <a:r>
              <a:rPr lang="en"/>
              <a:t>&lt;p class='text-muted'&gt;Muted text&lt;/p&gt;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609599" y="339775"/>
            <a:ext cx="63477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" sz="3600"/>
              <a:t>Tables</a:t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609600" y="1073350"/>
            <a:ext cx="6347700" cy="3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36042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"/>
              <a:t>Use Bootstrap's .table classes to create styled and responsive tables.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36042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"/>
              <a:t>Example:</a:t>
            </a:r>
            <a:endParaRPr/>
          </a:p>
          <a:p>
            <a:pPr indent="-336042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"/>
              <a:t>&lt;table class='table table bordered’&gt; </a:t>
            </a:r>
            <a:br>
              <a:rPr lang="en"/>
            </a:br>
            <a:r>
              <a:rPr lang="en"/>
              <a:t>	&lt;thead&gt;</a:t>
            </a:r>
            <a:br>
              <a:rPr lang="en"/>
            </a:br>
            <a:r>
              <a:rPr lang="en"/>
              <a:t>		&lt;tr&gt;</a:t>
            </a:r>
            <a:br>
              <a:rPr lang="en"/>
            </a:br>
            <a:r>
              <a:rPr lang="en"/>
              <a:t>			&lt;th&gt;Name&lt;/th&gt;</a:t>
            </a:r>
            <a:br>
              <a:rPr lang="en"/>
            </a:br>
            <a:r>
              <a:rPr lang="en"/>
              <a:t>			&lt;th&gt;Age&lt;/th&gt;</a:t>
            </a:r>
            <a:br>
              <a:rPr lang="en"/>
            </a:br>
            <a:r>
              <a:rPr lang="en"/>
              <a:t>		&lt;/tr&gt;</a:t>
            </a:r>
            <a:br>
              <a:rPr lang="en"/>
            </a:br>
            <a:r>
              <a:rPr lang="en"/>
              <a:t>	&lt;/thead&gt;</a:t>
            </a:r>
            <a:br>
              <a:rPr lang="en"/>
            </a:br>
            <a:r>
              <a:rPr lang="en"/>
              <a:t>	&lt;tbody&gt;</a:t>
            </a:r>
            <a:br>
              <a:rPr lang="en"/>
            </a:br>
            <a:r>
              <a:rPr lang="en"/>
              <a:t>		&lt;tr&gt;</a:t>
            </a:r>
            <a:br>
              <a:rPr lang="en"/>
            </a:br>
            <a:r>
              <a:rPr lang="en"/>
              <a:t>			&lt;td&gt;John&lt;/td&gt;</a:t>
            </a:r>
            <a:br>
              <a:rPr lang="en"/>
            </a:br>
            <a:r>
              <a:rPr lang="en"/>
              <a:t>			&lt;td&gt;25&lt;/td&gt;</a:t>
            </a:r>
            <a:br>
              <a:rPr lang="en"/>
            </a:br>
            <a:r>
              <a:rPr lang="en"/>
              <a:t>		&lt;/tr&gt;</a:t>
            </a:r>
            <a:br>
              <a:rPr lang="en"/>
            </a:br>
            <a:r>
              <a:rPr lang="en"/>
              <a:t>	&lt;/tbody&gt;</a:t>
            </a:r>
            <a:br>
              <a:rPr lang="en"/>
            </a:br>
            <a:r>
              <a:rPr lang="en"/>
              <a:t>&lt;/table&gt;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609599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" sz="3600"/>
              <a:t>Images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609599" y="1620443"/>
            <a:ext cx="6347714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 provides image classes like .img-fluid for responsive images and .rounded for styling.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&lt;img src='image.jpg' class='img-fluid rounded' alt='Responsive Image'&gt;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609599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" sz="3600"/>
              <a:t>Jumbotron</a:t>
            </a:r>
            <a:endParaRPr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609599" y="1620443"/>
            <a:ext cx="6347714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"/>
              <a:t>Jumbotron is a lightweight, flexible component for showcasing hero content (Deprecated in Bootstrap 5).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"/>
              <a:t>&lt;div class='jumbotron’&gt;</a:t>
            </a:r>
            <a:br>
              <a:rPr lang="en"/>
            </a:br>
            <a:r>
              <a:rPr lang="en"/>
              <a:t>		&lt;h1&gt;Welcome!&lt;/h1&gt;</a:t>
            </a:r>
            <a:br>
              <a:rPr lang="en"/>
            </a:br>
            <a:r>
              <a:rPr lang="en"/>
              <a:t>		&lt;p&gt;This is a hero section.&lt;/p&gt;</a:t>
            </a:r>
            <a:br>
              <a:rPr lang="en"/>
            </a:br>
            <a:r>
              <a:rPr lang="en"/>
              <a:t>&lt;/div&gt;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