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88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</p:sldIdLst>
  <p:sldSz cy="6858000" cx="9144000"/>
  <p:notesSz cx="6858000" cy="9144000"/>
  <p:embeddedFontLst>
    <p:embeddedFont>
      <p:font typeface="Roboto Mono"/>
      <p:regular r:id="rId95"/>
      <p:bold r:id="rId96"/>
      <p:italic r:id="rId97"/>
      <p:boldItalic r:id="rId9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9" roundtripDataSignature="AMtx7mhqZYs0Wpivr9TmlFv1UW0OftEP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85E473-5B3F-4C30-A3EE-0A1997B8AB8F}">
  <a:tblStyle styleId="{A185E473-5B3F-4C30-A3EE-0A1997B8AB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95" Type="http://schemas.openxmlformats.org/officeDocument/2006/relationships/font" Target="fonts/RobotoMono-regular.fntdata"/><Relationship Id="rId94" Type="http://schemas.openxmlformats.org/officeDocument/2006/relationships/slide" Target="slides/slide88.xml"/><Relationship Id="rId97" Type="http://schemas.openxmlformats.org/officeDocument/2006/relationships/font" Target="fonts/RobotoMono-italic.fntdata"/><Relationship Id="rId96" Type="http://schemas.openxmlformats.org/officeDocument/2006/relationships/font" Target="fonts/RobotoMono-bold.fntdata"/><Relationship Id="rId11" Type="http://schemas.openxmlformats.org/officeDocument/2006/relationships/slide" Target="slides/slide5.xml"/><Relationship Id="rId99" Type="http://customschemas.google.com/relationships/presentationmetadata" Target="metadata"/><Relationship Id="rId10" Type="http://schemas.openxmlformats.org/officeDocument/2006/relationships/slide" Target="slides/slide4.xml"/><Relationship Id="rId98" Type="http://schemas.openxmlformats.org/officeDocument/2006/relationships/font" Target="fonts/RobotoMono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91" Type="http://schemas.openxmlformats.org/officeDocument/2006/relationships/slide" Target="slides/slide85.xml"/><Relationship Id="rId90" Type="http://schemas.openxmlformats.org/officeDocument/2006/relationships/slide" Target="slides/slide84.xml"/><Relationship Id="rId93" Type="http://schemas.openxmlformats.org/officeDocument/2006/relationships/slide" Target="slides/slide87.xml"/><Relationship Id="rId92" Type="http://schemas.openxmlformats.org/officeDocument/2006/relationships/slide" Target="slides/slide8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84" Type="http://schemas.openxmlformats.org/officeDocument/2006/relationships/slide" Target="slides/slide78.xml"/><Relationship Id="rId83" Type="http://schemas.openxmlformats.org/officeDocument/2006/relationships/slide" Target="slides/slide77.xml"/><Relationship Id="rId86" Type="http://schemas.openxmlformats.org/officeDocument/2006/relationships/slide" Target="slides/slide80.xml"/><Relationship Id="rId85" Type="http://schemas.openxmlformats.org/officeDocument/2006/relationships/slide" Target="slides/slide79.xml"/><Relationship Id="rId88" Type="http://schemas.openxmlformats.org/officeDocument/2006/relationships/slide" Target="slides/slide82.xml"/><Relationship Id="rId87" Type="http://schemas.openxmlformats.org/officeDocument/2006/relationships/slide" Target="slides/slide81.xml"/><Relationship Id="rId89" Type="http://schemas.openxmlformats.org/officeDocument/2006/relationships/slide" Target="slides/slide83.xml"/><Relationship Id="rId80" Type="http://schemas.openxmlformats.org/officeDocument/2006/relationships/slide" Target="slides/slide74.xml"/><Relationship Id="rId82" Type="http://schemas.openxmlformats.org/officeDocument/2006/relationships/slide" Target="slides/slide76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69" Type="http://schemas.openxmlformats.org/officeDocument/2006/relationships/slide" Target="slides/slide6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9" Type="http://schemas.openxmlformats.org/officeDocument/2006/relationships/slide" Target="slides/slide53.xml"/><Relationship Id="rId58" Type="http://schemas.openxmlformats.org/officeDocument/2006/relationships/slide" Target="slides/slide5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4d2678032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04d2678032_0_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04d2678032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04d2678032_0_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04d2678032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g304d2678032_0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04d2678032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g304d2678032_0_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04d2678032_0_5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g304d2678032_0_5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04d2678032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g304d2678032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4d2678032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04d2678032_0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04d2678032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g304d2678032_0_7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04d2678032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g304d2678032_0_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04d2678032_0_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04d2678032_0_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04d2678032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04d2678032_0_9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304d2678032_0_2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g304d2678032_0_26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04d2678032_0_3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g304d2678032_0_3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04d2678032_0_3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304d2678032_0_36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4d2678032_0_3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g304d2678032_0_3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304d2678032_0_3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304d2678032_0_38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04d2678032_0_3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g304d2678032_0_39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04d2678032_0_40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g304d2678032_0_40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04d2678032_0_4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g304d2678032_0_40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304d2678032_0_4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g304d2678032_0_4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4d2678032_0_4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g304d2678032_0_4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04d2678032_0_4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g304d2678032_0_4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04d2678032_0_4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304d2678032_0_4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3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04d2678032_0_1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g304d2678032_0_1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04d2678032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g304d2678032_0_12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04d2678032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g304d2678032_0_1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304d2678032_0_1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304d2678032_0_1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3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3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04d2678032_0_1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04d2678032_0_1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4d2678032_0_1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g304d2678032_0_1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04d2678032_0_2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304d2678032_0_20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04d2678032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g304d2678032_0_22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04d2678032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g304d2678032_0_23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304d2678032_0_2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g304d2678032_0_2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g304d2678032_0_2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g304d2678032_0_2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304d2678032_0_2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g304d2678032_0_2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304d2678032_0_2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g304d2678032_0_25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04d2678032_0_2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g304d2678032_0_26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304d2678032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g304d2678032_0_14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7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Google Shape;668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304d2678032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g304d2678032_0_16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04d2678032_0_1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g304d2678032_0_17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304d2678032_0_1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g304d2678032_0_18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04d2678032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7" name="Google Shape;697;g304d2678032_0_19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4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7" name="Google Shape;717;p4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4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4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4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jeeviacademy.com/" TargetMode="External"/><Relationship Id="rId3" Type="http://schemas.openxmlformats.org/officeDocument/2006/relationships/image" Target="../media/image3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48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29" name="Google Shape;29;p48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000">
                <a:srgbClr val="000000"/>
              </a:outerShdw>
            </a:effectLst>
          </p:spPr>
        </p:cxnSp>
        <p:cxnSp>
          <p:nvCxnSpPr>
            <p:cNvPr id="30" name="Google Shape;30;p48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000">
                <a:srgbClr val="000000"/>
              </a:outerShdw>
            </a:effectLst>
          </p:spPr>
        </p:cxnSp>
        <p:sp>
          <p:nvSpPr>
            <p:cNvPr id="31" name="Google Shape;31;p48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8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8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8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35" name="Google Shape;35;p48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8"/>
            <p:cNvSpPr/>
            <p:nvPr/>
          </p:nvSpPr>
          <p:spPr>
            <a:xfrm>
              <a:off x="8094165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8"/>
            <p:cNvSpPr/>
            <p:nvPr/>
          </p:nvSpPr>
          <p:spPr>
            <a:xfrm>
              <a:off x="8068764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8"/>
            <p:cNvSpPr/>
            <p:nvPr/>
          </p:nvSpPr>
          <p:spPr>
            <a:xfrm>
              <a:off x="-8466" y="-8468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4710"/>
              </a:schemeClr>
            </a:solidFill>
            <a:ln>
              <a:noFill/>
            </a:ln>
          </p:spPr>
        </p:sp>
      </p:grpSp>
      <p:sp>
        <p:nvSpPr>
          <p:cNvPr id="39" name="Google Shape;39;p48"/>
          <p:cNvSpPr txBox="1"/>
          <p:nvPr>
            <p:ph type="ctrTitle"/>
          </p:nvPr>
        </p:nvSpPr>
        <p:spPr>
          <a:xfrm>
            <a:off x="1130596" y="2404534"/>
            <a:ext cx="58266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8"/>
          <p:cNvSpPr txBox="1"/>
          <p:nvPr>
            <p:ph idx="1" type="subTitle"/>
          </p:nvPr>
        </p:nvSpPr>
        <p:spPr>
          <a:xfrm>
            <a:off x="1130596" y="4050836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FEFEFE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48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4" name="Google Shape;44;p48" title="Jeevi-Academy-6-White-2048x432.jpg">
            <a:hlinkClick r:id="rId2"/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65450" y="96225"/>
            <a:ext cx="2092227" cy="44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7"/>
          <p:cNvSpPr txBox="1"/>
          <p:nvPr>
            <p:ph type="title"/>
          </p:nvPr>
        </p:nvSpPr>
        <p:spPr>
          <a:xfrm>
            <a:off x="609601" y="609600"/>
            <a:ext cx="63477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7"/>
          <p:cNvSpPr txBox="1"/>
          <p:nvPr>
            <p:ph idx="1" type="body"/>
          </p:nvPr>
        </p:nvSpPr>
        <p:spPr>
          <a:xfrm>
            <a:off x="609601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57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7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7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8"/>
          <p:cNvSpPr txBox="1"/>
          <p:nvPr>
            <p:ph type="title"/>
          </p:nvPr>
        </p:nvSpPr>
        <p:spPr>
          <a:xfrm>
            <a:off x="774886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8"/>
          <p:cNvSpPr txBox="1"/>
          <p:nvPr>
            <p:ph idx="1" type="body"/>
          </p:nvPr>
        </p:nvSpPr>
        <p:spPr>
          <a:xfrm>
            <a:off x="1101075" y="3632200"/>
            <a:ext cx="541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5" name="Google Shape;105;p58"/>
          <p:cNvSpPr txBox="1"/>
          <p:nvPr>
            <p:ph idx="2" type="body"/>
          </p:nvPr>
        </p:nvSpPr>
        <p:spPr>
          <a:xfrm>
            <a:off x="609599" y="4470400"/>
            <a:ext cx="6347700" cy="157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6" name="Google Shape;106;p58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8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8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58"/>
          <p:cNvSpPr txBox="1"/>
          <p:nvPr/>
        </p:nvSpPr>
        <p:spPr>
          <a:xfrm>
            <a:off x="482712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0" name="Google Shape;110;p58"/>
          <p:cNvSpPr txBox="1"/>
          <p:nvPr/>
        </p:nvSpPr>
        <p:spPr>
          <a:xfrm>
            <a:off x="6747700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9"/>
          <p:cNvSpPr txBox="1"/>
          <p:nvPr>
            <p:ph type="title"/>
          </p:nvPr>
        </p:nvSpPr>
        <p:spPr>
          <a:xfrm>
            <a:off x="609599" y="1931988"/>
            <a:ext cx="6347700" cy="259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59"/>
          <p:cNvSpPr txBox="1"/>
          <p:nvPr>
            <p:ph idx="1" type="body"/>
          </p:nvPr>
        </p:nvSpPr>
        <p:spPr>
          <a:xfrm>
            <a:off x="609599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59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59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59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0"/>
          <p:cNvSpPr txBox="1"/>
          <p:nvPr>
            <p:ph type="title"/>
          </p:nvPr>
        </p:nvSpPr>
        <p:spPr>
          <a:xfrm>
            <a:off x="774886" y="609600"/>
            <a:ext cx="60723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0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0" name="Google Shape;120;p60"/>
          <p:cNvSpPr txBox="1"/>
          <p:nvPr>
            <p:ph idx="2" type="body"/>
          </p:nvPr>
        </p:nvSpPr>
        <p:spPr>
          <a:xfrm>
            <a:off x="609599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60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0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0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4" name="Google Shape;124;p60"/>
          <p:cNvSpPr txBox="1"/>
          <p:nvPr/>
        </p:nvSpPr>
        <p:spPr>
          <a:xfrm>
            <a:off x="482712" y="790378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5" name="Google Shape;125;p60"/>
          <p:cNvSpPr txBox="1"/>
          <p:nvPr/>
        </p:nvSpPr>
        <p:spPr>
          <a:xfrm>
            <a:off x="6747700" y="2886556"/>
            <a:ext cx="457200" cy="5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1"/>
          <p:cNvSpPr txBox="1"/>
          <p:nvPr>
            <p:ph type="title"/>
          </p:nvPr>
        </p:nvSpPr>
        <p:spPr>
          <a:xfrm>
            <a:off x="615849" y="609600"/>
            <a:ext cx="6341400" cy="302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1"/>
          <p:cNvSpPr txBox="1"/>
          <p:nvPr>
            <p:ph idx="1" type="body"/>
          </p:nvPr>
        </p:nvSpPr>
        <p:spPr>
          <a:xfrm>
            <a:off x="609597" y="4013200"/>
            <a:ext cx="6347700" cy="51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9" name="Google Shape;129;p61"/>
          <p:cNvSpPr txBox="1"/>
          <p:nvPr>
            <p:ph idx="2" type="body"/>
          </p:nvPr>
        </p:nvSpPr>
        <p:spPr>
          <a:xfrm>
            <a:off x="609599" y="4527448"/>
            <a:ext cx="6347700" cy="15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61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61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61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2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62"/>
          <p:cNvSpPr txBox="1"/>
          <p:nvPr>
            <p:ph idx="1" type="body"/>
          </p:nvPr>
        </p:nvSpPr>
        <p:spPr>
          <a:xfrm rot="5400000">
            <a:off x="1843064" y="927140"/>
            <a:ext cx="3880800" cy="6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62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2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2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3"/>
          <p:cNvSpPr txBox="1"/>
          <p:nvPr>
            <p:ph type="title"/>
          </p:nvPr>
        </p:nvSpPr>
        <p:spPr>
          <a:xfrm rot="5400000">
            <a:off x="3840924" y="2745902"/>
            <a:ext cx="52515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3"/>
          <p:cNvSpPr txBox="1"/>
          <p:nvPr>
            <p:ph idx="1" type="body"/>
          </p:nvPr>
        </p:nvSpPr>
        <p:spPr>
          <a:xfrm rot="5400000">
            <a:off x="581326" y="637802"/>
            <a:ext cx="5251500" cy="51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2" name="Google Shape;142;p63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3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3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9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9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0"/>
          <p:cNvSpPr txBox="1"/>
          <p:nvPr>
            <p:ph type="title"/>
          </p:nvPr>
        </p:nvSpPr>
        <p:spPr>
          <a:xfrm>
            <a:off x="609599" y="2700870"/>
            <a:ext cx="63477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1" type="body"/>
          </p:nvPr>
        </p:nvSpPr>
        <p:spPr>
          <a:xfrm>
            <a:off x="609599" y="4527448"/>
            <a:ext cx="634770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FEFEFE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50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1"/>
          <p:cNvSpPr txBox="1"/>
          <p:nvPr>
            <p:ph type="title"/>
          </p:nvPr>
        </p:nvSpPr>
        <p:spPr>
          <a:xfrm>
            <a:off x="609601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1"/>
          <p:cNvSpPr txBox="1"/>
          <p:nvPr>
            <p:ph idx="1" type="body"/>
          </p:nvPr>
        </p:nvSpPr>
        <p:spPr>
          <a:xfrm>
            <a:off x="609601" y="2160589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0" name="Google Shape;60;p51"/>
          <p:cNvSpPr txBox="1"/>
          <p:nvPr>
            <p:ph idx="2" type="body"/>
          </p:nvPr>
        </p:nvSpPr>
        <p:spPr>
          <a:xfrm>
            <a:off x="3869204" y="2160590"/>
            <a:ext cx="30882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61" name="Google Shape;61;p51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2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2"/>
          <p:cNvSpPr txBox="1"/>
          <p:nvPr>
            <p:ph idx="1" type="body"/>
          </p:nvPr>
        </p:nvSpPr>
        <p:spPr>
          <a:xfrm>
            <a:off x="609599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52"/>
          <p:cNvSpPr txBox="1"/>
          <p:nvPr>
            <p:ph idx="2" type="body"/>
          </p:nvPr>
        </p:nvSpPr>
        <p:spPr>
          <a:xfrm>
            <a:off x="609599" y="2737248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3" type="body"/>
          </p:nvPr>
        </p:nvSpPr>
        <p:spPr>
          <a:xfrm>
            <a:off x="3866640" y="2160983"/>
            <a:ext cx="30906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9" name="Google Shape;69;p52"/>
          <p:cNvSpPr txBox="1"/>
          <p:nvPr>
            <p:ph idx="4" type="body"/>
          </p:nvPr>
        </p:nvSpPr>
        <p:spPr>
          <a:xfrm>
            <a:off x="3866640" y="2737248"/>
            <a:ext cx="3090600" cy="33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52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2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2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3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4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4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5"/>
          <p:cNvSpPr txBox="1"/>
          <p:nvPr>
            <p:ph type="title"/>
          </p:nvPr>
        </p:nvSpPr>
        <p:spPr>
          <a:xfrm>
            <a:off x="609600" y="1498604"/>
            <a:ext cx="2790300" cy="127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5"/>
          <p:cNvSpPr txBox="1"/>
          <p:nvPr>
            <p:ph idx="1" type="body"/>
          </p:nvPr>
        </p:nvSpPr>
        <p:spPr>
          <a:xfrm>
            <a:off x="3571276" y="514927"/>
            <a:ext cx="3386100" cy="55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5" name="Google Shape;85;p55"/>
          <p:cNvSpPr txBox="1"/>
          <p:nvPr>
            <p:ph idx="2" type="body"/>
          </p:nvPr>
        </p:nvSpPr>
        <p:spPr>
          <a:xfrm>
            <a:off x="609600" y="2777069"/>
            <a:ext cx="2790300" cy="25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840"/>
              <a:buNone/>
              <a:defRPr sz="105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600"/>
              <a:buNone/>
              <a:defRPr sz="750"/>
            </a:lvl9pPr>
          </a:lstStyle>
          <a:p/>
        </p:txBody>
      </p:sp>
      <p:sp>
        <p:nvSpPr>
          <p:cNvPr id="86" name="Google Shape;86;p55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55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5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6"/>
          <p:cNvSpPr txBox="1"/>
          <p:nvPr>
            <p:ph type="title"/>
          </p:nvPr>
        </p:nvSpPr>
        <p:spPr>
          <a:xfrm>
            <a:off x="609600" y="4800600"/>
            <a:ext cx="63477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6"/>
          <p:cNvSpPr/>
          <p:nvPr>
            <p:ph idx="2" type="pic"/>
          </p:nvPr>
        </p:nvSpPr>
        <p:spPr>
          <a:xfrm>
            <a:off x="609600" y="609600"/>
            <a:ext cx="6347700" cy="38457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56"/>
          <p:cNvSpPr txBox="1"/>
          <p:nvPr>
            <p:ph idx="1" type="body"/>
          </p:nvPr>
        </p:nvSpPr>
        <p:spPr>
          <a:xfrm>
            <a:off x="609600" y="5367338"/>
            <a:ext cx="63477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3" name="Google Shape;93;p56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6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hyperlink" Target="https://www.jeeviacademy.com/" TargetMode="External"/><Relationship Id="rId2" Type="http://schemas.openxmlformats.org/officeDocument/2006/relationships/image" Target="../media/image36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4.xml"/><Relationship Id="rId18" Type="http://schemas.openxmlformats.org/officeDocument/2006/relationships/slideLayout" Target="../slideLayouts/slideLayout16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646B6F"/>
            </a:gs>
            <a:gs pos="94000">
              <a:srgbClr val="232F35"/>
            </a:gs>
            <a:gs pos="100000">
              <a:srgbClr val="232F35"/>
            </a:gs>
          </a:gsLst>
          <a:lin ang="5400012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7"/>
          <p:cNvGrpSpPr/>
          <p:nvPr/>
        </p:nvGrpSpPr>
        <p:grpSpPr>
          <a:xfrm>
            <a:off x="-13653" y="-8468"/>
            <a:ext cx="9169805" cy="6874935"/>
            <a:chOff x="-8467" y="-8468"/>
            <a:chExt cx="9169805" cy="6874935"/>
          </a:xfrm>
        </p:grpSpPr>
        <p:sp>
          <p:nvSpPr>
            <p:cNvPr id="11" name="Google Shape;11;p47"/>
            <p:cNvSpPr/>
            <p:nvPr/>
          </p:nvSpPr>
          <p:spPr>
            <a:xfrm>
              <a:off x="-8467" y="4013200"/>
              <a:ext cx="457200" cy="2853267"/>
            </a:xfrm>
            <a:custGeom>
              <a:rect b="b" l="l" r="r" t="t"/>
              <a:pathLst>
                <a:path extrusionOk="0" h="2853267" w="457200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" name="Google Shape;12;p47"/>
            <p:cNvCxnSpPr/>
            <p:nvPr/>
          </p:nvCxnSpPr>
          <p:spPr>
            <a:xfrm flipH="1" rot="10800000">
              <a:off x="5130830" y="4175701"/>
              <a:ext cx="4022400" cy="26823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000">
                <a:srgbClr val="000000"/>
              </a:outerShdw>
            </a:effectLst>
          </p:spPr>
        </p:cxnSp>
        <p:cxnSp>
          <p:nvCxnSpPr>
            <p:cNvPr id="13" name="Google Shape;13;p47"/>
            <p:cNvCxnSpPr/>
            <p:nvPr/>
          </p:nvCxnSpPr>
          <p:spPr>
            <a:xfrm>
              <a:off x="7042707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0"/>
                </a:schemeClr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0800" rotWithShape="0" dir="5400000" dist="25000">
                <a:srgbClr val="000000"/>
              </a:outerShdw>
            </a:effectLst>
          </p:spPr>
        </p:cxnSp>
        <p:sp>
          <p:nvSpPr>
            <p:cNvPr id="14" name="Google Shape;14;p47"/>
            <p:cNvSpPr/>
            <p:nvPr/>
          </p:nvSpPr>
          <p:spPr>
            <a:xfrm>
              <a:off x="6891896" y="1"/>
              <a:ext cx="2269442" cy="6866466"/>
            </a:xfrm>
            <a:custGeom>
              <a:rect b="b" l="l" r="r" t="t"/>
              <a:pathLst>
                <a:path extrusionOk="0" h="6866466" w="2269442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569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47"/>
            <p:cNvSpPr/>
            <p:nvPr/>
          </p:nvSpPr>
          <p:spPr>
            <a:xfrm>
              <a:off x="7205158" y="-8467"/>
              <a:ext cx="1948147" cy="6866467"/>
            </a:xfrm>
            <a:custGeom>
              <a:rect b="b" l="l" r="r" t="t"/>
              <a:pathLst>
                <a:path extrusionOk="0" h="6866467" w="194814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47"/>
            <p:cNvSpPr/>
            <p:nvPr/>
          </p:nvSpPr>
          <p:spPr>
            <a:xfrm>
              <a:off x="6637896" y="3920066"/>
              <a:ext cx="2509944" cy="2933700"/>
            </a:xfrm>
            <a:custGeom>
              <a:rect b="b" l="l" r="r" t="t"/>
              <a:pathLst>
                <a:path extrusionOk="0" h="3810000" w="3259667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47"/>
            <p:cNvSpPr/>
            <p:nvPr/>
          </p:nvSpPr>
          <p:spPr>
            <a:xfrm>
              <a:off x="7010429" y="-8467"/>
              <a:ext cx="2139950" cy="6866467"/>
            </a:xfrm>
            <a:custGeom>
              <a:rect b="b" l="l" r="r" t="t"/>
              <a:pathLst>
                <a:path extrusionOk="0" h="6866467" w="28532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0"/>
              </a:srgbClr>
            </a:solidFill>
            <a:ln>
              <a:noFill/>
            </a:ln>
          </p:spPr>
        </p:sp>
        <p:sp>
          <p:nvSpPr>
            <p:cNvPr id="18" name="Google Shape;18;p47"/>
            <p:cNvSpPr/>
            <p:nvPr/>
          </p:nvSpPr>
          <p:spPr>
            <a:xfrm>
              <a:off x="8295776" y="-8467"/>
              <a:ext cx="859028" cy="6866467"/>
            </a:xfrm>
            <a:custGeom>
              <a:rect b="b" l="l" r="r" t="t"/>
              <a:pathLst>
                <a:path extrusionOk="0" h="6866467" w="1286933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698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47"/>
            <p:cNvSpPr/>
            <p:nvPr/>
          </p:nvSpPr>
          <p:spPr>
            <a:xfrm>
              <a:off x="8094165" y="-8468"/>
              <a:ext cx="1067005" cy="6866467"/>
            </a:xfrm>
            <a:custGeom>
              <a:rect b="b" l="l" r="r" t="t"/>
              <a:pathLst>
                <a:path extrusionOk="0" h="6866467" w="1270244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196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47"/>
            <p:cNvSpPr/>
            <p:nvPr/>
          </p:nvSpPr>
          <p:spPr>
            <a:xfrm>
              <a:off x="8068764" y="4893733"/>
              <a:ext cx="1092200" cy="1960880"/>
            </a:xfrm>
            <a:custGeom>
              <a:rect b="b" l="l" r="r" t="t"/>
              <a:pathLst>
                <a:path extrusionOk="0" h="3268133" w="18203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rgbClr val="16B0E3">
                <a:alpha val="658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47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2" name="Google Shape;22;p47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10" type="dt"/>
          </p:nvPr>
        </p:nvSpPr>
        <p:spPr>
          <a:xfrm>
            <a:off x="5405258" y="6041365"/>
            <a:ext cx="68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47"/>
          <p:cNvSpPr txBox="1"/>
          <p:nvPr>
            <p:ph idx="11" type="ftr"/>
          </p:nvPr>
        </p:nvSpPr>
        <p:spPr>
          <a:xfrm>
            <a:off x="609599" y="6041365"/>
            <a:ext cx="4623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47"/>
          <p:cNvSpPr txBox="1"/>
          <p:nvPr>
            <p:ph idx="12" type="sldNum"/>
          </p:nvPr>
        </p:nvSpPr>
        <p:spPr>
          <a:xfrm>
            <a:off x="6444677" y="6041365"/>
            <a:ext cx="51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" name="Google Shape;26;p47" title="Jeevi-Academy-6-White-2048x432.jpg">
            <a:hlinkClick r:id="rId1"/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65450" y="96225"/>
            <a:ext cx="2092227" cy="4413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0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9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70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6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3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1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54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4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52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56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2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43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5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48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66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Relationship Id="rId3" Type="http://schemas.openxmlformats.org/officeDocument/2006/relationships/image" Target="../media/image50.png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62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51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5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65.png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1.xml"/><Relationship Id="rId3" Type="http://schemas.openxmlformats.org/officeDocument/2006/relationships/image" Target="../media/image58.png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2.xml"/><Relationship Id="rId3" Type="http://schemas.openxmlformats.org/officeDocument/2006/relationships/image" Target="../media/image57.png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4.xml"/><Relationship Id="rId3" Type="http://schemas.openxmlformats.org/officeDocument/2006/relationships/image" Target="../media/image64.png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5.xml"/><Relationship Id="rId3" Type="http://schemas.openxmlformats.org/officeDocument/2006/relationships/image" Target="../media/image67.png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6.xml"/><Relationship Id="rId3" Type="http://schemas.openxmlformats.org/officeDocument/2006/relationships/image" Target="../media/image63.png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7.xml"/><Relationship Id="rId3" Type="http://schemas.openxmlformats.org/officeDocument/2006/relationships/image" Target="../media/image60.png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8.xml"/><Relationship Id="rId3" Type="http://schemas.openxmlformats.org/officeDocument/2006/relationships/image" Target="../media/image6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1506250" y="2404525"/>
            <a:ext cx="5451000" cy="1646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 sz="5400">
                <a:solidFill>
                  <a:schemeClr val="accent1"/>
                </a:solidFill>
              </a:rPr>
              <a:t>JavaScript Fundamentals</a:t>
            </a:r>
            <a:endParaRPr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1130596" y="4050836"/>
            <a:ext cx="5826600" cy="10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>
                <a:solidFill>
                  <a:srgbClr val="FEFEFE"/>
                </a:solidFill>
              </a:rPr>
              <a:t>Concepts, Examples, and Validations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>
            <p:ph type="title"/>
          </p:nvPr>
        </p:nvSpPr>
        <p:spPr>
          <a:xfrm>
            <a:off x="609600" y="226698"/>
            <a:ext cx="6287377" cy="71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Switch Statement</a:t>
            </a:r>
            <a:endParaRPr/>
          </a:p>
        </p:txBody>
      </p:sp>
      <p:sp>
        <p:nvSpPr>
          <p:cNvPr id="208" name="Google Shape;208;p10"/>
          <p:cNvSpPr txBox="1"/>
          <p:nvPr>
            <p:ph idx="1" type="body"/>
          </p:nvPr>
        </p:nvSpPr>
        <p:spPr>
          <a:xfrm>
            <a:off x="609600" y="944453"/>
            <a:ext cx="6347715" cy="56868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perform different actions based on </a:t>
            </a:r>
            <a:r>
              <a:rPr b="1" lang="en-US"/>
              <a:t>multiple possible values</a:t>
            </a:r>
            <a:r>
              <a:rPr lang="en-US"/>
              <a:t> of a variable.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</a:t>
            </a:r>
            <a:r>
              <a:rPr b="1" lang="en-US"/>
              <a:t>Wednesday</a:t>
            </a:r>
            <a:br>
              <a:rPr lang="en-US"/>
            </a:b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br>
              <a:rPr lang="en-US"/>
            </a:br>
            <a:endParaRPr/>
          </a:p>
        </p:txBody>
      </p:sp>
      <p:pic>
        <p:nvPicPr>
          <p:cNvPr id="209" name="Google Shape;20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458770"/>
            <a:ext cx="5868219" cy="41725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1"/>
          <p:cNvSpPr txBox="1"/>
          <p:nvPr>
            <p:ph type="title"/>
          </p:nvPr>
        </p:nvSpPr>
        <p:spPr>
          <a:xfrm>
            <a:off x="609600" y="609600"/>
            <a:ext cx="6287377" cy="71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Ternary Statement</a:t>
            </a:r>
            <a:endParaRPr/>
          </a:p>
        </p:txBody>
      </p:sp>
      <p:sp>
        <p:nvSpPr>
          <p:cNvPr id="215" name="Google Shape;215;p11"/>
          <p:cNvSpPr txBox="1"/>
          <p:nvPr>
            <p:ph idx="1" type="body"/>
          </p:nvPr>
        </p:nvSpPr>
        <p:spPr>
          <a:xfrm>
            <a:off x="609600" y="1877960"/>
            <a:ext cx="6347715" cy="41634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shortcut for simple if...else. Returns one of two values based on a condition.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br>
              <a:rPr lang="en-US"/>
            </a:br>
            <a:r>
              <a:rPr lang="en-US"/>
              <a:t>Adult</a:t>
            </a:r>
            <a:br>
              <a:rPr lang="en-US"/>
            </a:br>
            <a:endParaRPr/>
          </a:p>
        </p:txBody>
      </p:sp>
      <p:pic>
        <p:nvPicPr>
          <p:cNvPr id="216" name="Google Shape;21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018275"/>
            <a:ext cx="5877745" cy="10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Looping Structure</a:t>
            </a:r>
            <a:endParaRPr/>
          </a:p>
        </p:txBody>
      </p:sp>
      <p:sp>
        <p:nvSpPr>
          <p:cNvPr id="222" name="Google Shape;222;p12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Looping conditions</a:t>
            </a:r>
            <a:r>
              <a:rPr lang="en-US"/>
              <a:t> allow you to repeatedly execute a block of code as long as a specified condition is true. 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223" name="Google Shape;2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870182"/>
            <a:ext cx="6508956" cy="10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229" name="Google Shape;229;p13"/>
          <p:cNvSpPr txBox="1"/>
          <p:nvPr>
            <p:ph idx="1" type="body"/>
          </p:nvPr>
        </p:nvSpPr>
        <p:spPr>
          <a:xfrm>
            <a:off x="609599" y="1549087"/>
            <a:ext cx="6347714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Executes a block of code a known number of times. It includes three parts: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Initialization</a:t>
            </a:r>
            <a:r>
              <a:rPr lang="en-US"/>
              <a:t> – runs once at the beginning.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Condition</a:t>
            </a:r>
            <a:r>
              <a:rPr lang="en-US"/>
              <a:t> – checked before every iteration.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Font typeface="Arial"/>
              <a:buChar char="•"/>
            </a:pPr>
            <a:r>
              <a:rPr b="1" lang="en-US"/>
              <a:t>Increment/Decrement</a:t>
            </a:r>
            <a:r>
              <a:rPr lang="en-US"/>
              <a:t> – updates the loop counter after each iteration.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0 1 2 3 4</a:t>
            </a:r>
            <a:endParaRPr/>
          </a:p>
        </p:txBody>
      </p:sp>
      <p:pic>
        <p:nvPicPr>
          <p:cNvPr id="230" name="Google Shape;23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4112570"/>
            <a:ext cx="5306165" cy="1057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4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While Loop</a:t>
            </a:r>
            <a:endParaRPr/>
          </a:p>
        </p:txBody>
      </p:sp>
      <p:sp>
        <p:nvSpPr>
          <p:cNvPr id="236" name="Google Shape;236;p14"/>
          <p:cNvSpPr txBox="1"/>
          <p:nvPr>
            <p:ph idx="1" type="body"/>
          </p:nvPr>
        </p:nvSpPr>
        <p:spPr>
          <a:xfrm>
            <a:off x="609599" y="1549087"/>
            <a:ext cx="6347714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Executes a block of code as long as the condition is true. The condition is evaluated before the loop body.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0 1 2 3 4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37" name="Google Shape;23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429000"/>
            <a:ext cx="5620534" cy="15337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5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Do…While Loop</a:t>
            </a:r>
            <a:endParaRPr/>
          </a:p>
        </p:txBody>
      </p:sp>
      <p:sp>
        <p:nvSpPr>
          <p:cNvPr id="243" name="Google Shape;243;p15"/>
          <p:cNvSpPr txBox="1"/>
          <p:nvPr>
            <p:ph idx="1" type="body"/>
          </p:nvPr>
        </p:nvSpPr>
        <p:spPr>
          <a:xfrm>
            <a:off x="609599" y="1549087"/>
            <a:ext cx="6347714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Similar to while, but the loop executes at least once, because the condition is checked after the loop body.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0 1 2 3 4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44" name="Google Shape;24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087132"/>
            <a:ext cx="4315427" cy="1657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For…In Loop</a:t>
            </a:r>
            <a:endParaRPr/>
          </a:p>
        </p:txBody>
      </p:sp>
      <p:sp>
        <p:nvSpPr>
          <p:cNvPr id="250" name="Google Shape;250;p16"/>
          <p:cNvSpPr txBox="1"/>
          <p:nvPr>
            <p:ph idx="1" type="body"/>
          </p:nvPr>
        </p:nvSpPr>
        <p:spPr>
          <a:xfrm>
            <a:off x="609599" y="1549087"/>
            <a:ext cx="6347714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iterate over </a:t>
            </a:r>
            <a:r>
              <a:rPr b="1" lang="en-US"/>
              <a:t>keys (property names)</a:t>
            </a:r>
            <a:r>
              <a:rPr lang="en-US"/>
              <a:t> of an object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</a:t>
            </a:r>
            <a:br>
              <a:rPr lang="en-US"/>
            </a:br>
            <a:br>
              <a:rPr lang="en-US"/>
            </a:br>
            <a:r>
              <a:rPr lang="en-US"/>
              <a:t>name: Alice</a:t>
            </a:r>
            <a:br>
              <a:rPr lang="en-US"/>
            </a:br>
            <a:r>
              <a:rPr lang="en-US"/>
              <a:t>age: 25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1" name="Google Shape;25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371" y="3052056"/>
            <a:ext cx="6030167" cy="1324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For…of Loop</a:t>
            </a:r>
            <a:endParaRPr/>
          </a:p>
        </p:txBody>
      </p:sp>
      <p:sp>
        <p:nvSpPr>
          <p:cNvPr id="257" name="Google Shape;257;p17"/>
          <p:cNvSpPr txBox="1"/>
          <p:nvPr>
            <p:ph idx="1" type="body"/>
          </p:nvPr>
        </p:nvSpPr>
        <p:spPr>
          <a:xfrm>
            <a:off x="609599" y="1549087"/>
            <a:ext cx="6347714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iterate over </a:t>
            </a:r>
            <a:r>
              <a:rPr b="1" lang="en-US"/>
              <a:t>iterable values</a:t>
            </a:r>
            <a:r>
              <a:rPr lang="en-US"/>
              <a:t> like arrays, strings, maps, etc.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</a:t>
            </a:r>
            <a:br>
              <a:rPr lang="en-US"/>
            </a:br>
            <a:br>
              <a:rPr lang="en-US"/>
            </a:br>
            <a:r>
              <a:rPr lang="en-US"/>
              <a:t>red</a:t>
            </a:r>
            <a:br>
              <a:rPr lang="en-US"/>
            </a:br>
            <a:r>
              <a:rPr lang="en-US"/>
              <a:t>green</a:t>
            </a:r>
            <a:br>
              <a:rPr lang="en-US"/>
            </a:br>
            <a:r>
              <a:rPr lang="en-US"/>
              <a:t>blue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58" name="Google Shape;2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135171"/>
            <a:ext cx="6363588" cy="1295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8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Loop Control Statements</a:t>
            </a:r>
            <a:endParaRPr/>
          </a:p>
        </p:txBody>
      </p:sp>
      <p:sp>
        <p:nvSpPr>
          <p:cNvPr id="264" name="Google Shape;264;p18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Loop control statements</a:t>
            </a:r>
            <a:r>
              <a:rPr lang="en-US"/>
              <a:t> are used to alter the flow of loops — they let you </a:t>
            </a:r>
            <a:r>
              <a:rPr b="1" lang="en-US"/>
              <a:t>skip</a:t>
            </a:r>
            <a:r>
              <a:rPr lang="en-US"/>
              <a:t>, </a:t>
            </a:r>
            <a:r>
              <a:rPr b="1" lang="en-US"/>
              <a:t>exit</a:t>
            </a:r>
            <a:r>
              <a:rPr lang="en-US"/>
              <a:t>, or </a:t>
            </a:r>
            <a:r>
              <a:rPr b="1" lang="en-US"/>
              <a:t>redirect</a:t>
            </a:r>
            <a:r>
              <a:rPr lang="en-US"/>
              <a:t> iterations in a loop.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There are </a:t>
            </a:r>
            <a:r>
              <a:rPr b="1" lang="en-US"/>
              <a:t>two main loop control statements</a:t>
            </a:r>
            <a:r>
              <a:rPr lang="en-US"/>
              <a:t> in JavaScript: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Break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Continue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Break Statement</a:t>
            </a:r>
            <a:endParaRPr/>
          </a:p>
        </p:txBody>
      </p:sp>
      <p:sp>
        <p:nvSpPr>
          <p:cNvPr id="270" name="Google Shape;270;p19"/>
          <p:cNvSpPr txBox="1"/>
          <p:nvPr>
            <p:ph idx="1" type="body"/>
          </p:nvPr>
        </p:nvSpPr>
        <p:spPr>
          <a:xfrm>
            <a:off x="609599" y="1425677"/>
            <a:ext cx="6347714" cy="4857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Immediately </a:t>
            </a:r>
            <a:r>
              <a:rPr b="1" lang="en-US"/>
              <a:t>exits</a:t>
            </a:r>
            <a:r>
              <a:rPr lang="en-US"/>
              <a:t> the loop.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Useful when you want to stop the loop early based on a condition.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0 1 2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1" name="Google Shape;2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993367"/>
            <a:ext cx="6792273" cy="1952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Javascript Intro</a:t>
            </a:r>
            <a:endParaRPr/>
          </a:p>
        </p:txBody>
      </p:sp>
      <p:sp>
        <p:nvSpPr>
          <p:cNvPr id="157" name="Google Shape;157;p2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JavaScript is a versatile scripting language used primarily for creating dynamic and interactive web content. It runs on the client side and can manipulate HTML and CSS, validate form inputs, and handle events.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&lt;script&gt;  alert('Hello, JavaScript!');&lt;/script&gt;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/>
          <p:nvPr>
            <p:ph type="title"/>
          </p:nvPr>
        </p:nvSpPr>
        <p:spPr>
          <a:xfrm>
            <a:off x="609599" y="516246"/>
            <a:ext cx="6347713" cy="69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Continue Statement</a:t>
            </a:r>
            <a:endParaRPr/>
          </a:p>
        </p:txBody>
      </p:sp>
      <p:sp>
        <p:nvSpPr>
          <p:cNvPr id="277" name="Google Shape;277;p20"/>
          <p:cNvSpPr txBox="1"/>
          <p:nvPr>
            <p:ph idx="1" type="body"/>
          </p:nvPr>
        </p:nvSpPr>
        <p:spPr>
          <a:xfrm>
            <a:off x="609599" y="1425677"/>
            <a:ext cx="6347714" cy="4857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Skips</a:t>
            </a:r>
            <a:r>
              <a:rPr lang="en-US"/>
              <a:t> the current iteration and moves to the next one.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Loop does </a:t>
            </a:r>
            <a:r>
              <a:rPr b="1" lang="en-US"/>
              <a:t>not stop</a:t>
            </a:r>
            <a:r>
              <a:rPr lang="en-US"/>
              <a:t>, just skips that cycle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0 1 2 4</a:t>
            </a:r>
            <a:br>
              <a:rPr lang="en-US"/>
            </a:b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78" name="Google Shape;27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698051"/>
            <a:ext cx="5715798" cy="1933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1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Array</a:t>
            </a:r>
            <a:endParaRPr/>
          </a:p>
        </p:txBody>
      </p:sp>
      <p:sp>
        <p:nvSpPr>
          <p:cNvPr id="284" name="Google Shape;284;p21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An </a:t>
            </a:r>
            <a:r>
              <a:rPr b="1" lang="en-US"/>
              <a:t>array</a:t>
            </a:r>
            <a:r>
              <a:rPr lang="en-US"/>
              <a:t> is a special variable in JavaScript that can store </a:t>
            </a:r>
            <a:r>
              <a:rPr b="1" lang="en-US"/>
              <a:t>multiple values</a:t>
            </a:r>
            <a:r>
              <a:rPr lang="en-US"/>
              <a:t> in a single variable.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 : apple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285" name="Google Shape;285;p21"/>
          <p:cNvPicPr preferRelativeResize="0"/>
          <p:nvPr/>
        </p:nvPicPr>
        <p:blipFill rotWithShape="1">
          <a:blip r:embed="rId3">
            <a:alphaModFix/>
          </a:blip>
          <a:srcRect b="0" l="0" r="18818" t="0"/>
          <a:stretch/>
        </p:blipFill>
        <p:spPr>
          <a:xfrm>
            <a:off x="747179" y="3386501"/>
            <a:ext cx="6210136" cy="8315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04d2678032_0_2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Common Array Methods</a:t>
            </a:r>
            <a:endParaRPr/>
          </a:p>
        </p:txBody>
      </p:sp>
      <p:sp>
        <p:nvSpPr>
          <p:cNvPr id="291" name="Google Shape;291;g304d2678032_0_2"/>
          <p:cNvSpPr txBox="1"/>
          <p:nvPr>
            <p:ph idx="1" type="body"/>
          </p:nvPr>
        </p:nvSpPr>
        <p:spPr>
          <a:xfrm>
            <a:off x="609600" y="1446752"/>
            <a:ext cx="6347700" cy="45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push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pop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shift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unshift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indexof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foreach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map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filter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find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join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reverse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2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push()</a:t>
            </a:r>
            <a:r>
              <a:rPr lang="en-US" sz="3600"/>
              <a:t> Method</a:t>
            </a:r>
            <a:endParaRPr/>
          </a:p>
        </p:txBody>
      </p:sp>
      <p:sp>
        <p:nvSpPr>
          <p:cNvPr id="297" name="Google Shape;297;p22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Adds an element to the end of the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["apple", "banana", "cherry"]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3429000"/>
            <a:ext cx="4600575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04d2678032_0_33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pop()</a:t>
            </a:r>
            <a:r>
              <a:rPr lang="en-US" sz="3600"/>
              <a:t> Method</a:t>
            </a:r>
            <a:endParaRPr/>
          </a:p>
        </p:txBody>
      </p:sp>
      <p:sp>
        <p:nvSpPr>
          <p:cNvPr id="304" name="Google Shape;304;g304d2678032_0_33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Removes the last element from the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["apple", "banana"]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5" name="Google Shape;305;g304d2678032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3428988"/>
            <a:ext cx="45624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4d2678032_0_42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shift()</a:t>
            </a:r>
            <a:r>
              <a:rPr lang="en-US" sz="3600"/>
              <a:t> Method</a:t>
            </a:r>
            <a:endParaRPr/>
          </a:p>
        </p:txBody>
      </p:sp>
      <p:sp>
        <p:nvSpPr>
          <p:cNvPr id="311" name="Google Shape;311;g304d2678032_0_42"/>
          <p:cNvSpPr txBox="1"/>
          <p:nvPr>
            <p:ph idx="1" type="body"/>
          </p:nvPr>
        </p:nvSpPr>
        <p:spPr>
          <a:xfrm>
            <a:off x="609600" y="2160600"/>
            <a:ext cx="63477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Removes the first element from the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Output:  ["banana", "cherry"]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2" name="Google Shape;312;g304d267803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3278175"/>
            <a:ext cx="5381625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4d2678032_0_25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unshift()</a:t>
            </a:r>
            <a:r>
              <a:rPr lang="en-US" sz="3600"/>
              <a:t> Method</a:t>
            </a:r>
            <a:endParaRPr/>
          </a:p>
        </p:txBody>
      </p:sp>
      <p:sp>
        <p:nvSpPr>
          <p:cNvPr id="318" name="Google Shape;318;g304d2678032_0_25"/>
          <p:cNvSpPr txBox="1"/>
          <p:nvPr>
            <p:ph idx="1" type="body"/>
          </p:nvPr>
        </p:nvSpPr>
        <p:spPr>
          <a:xfrm>
            <a:off x="609600" y="2160600"/>
            <a:ext cx="6347700" cy="38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Adds an element to the start of the array.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Output:  </a:t>
            </a:r>
            <a:r>
              <a:rPr lang="en-US"/>
              <a:t>["apple", "banana", "cherry"]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9" name="Google Shape;319;g304d2678032_0_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303750"/>
            <a:ext cx="4324350" cy="99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04d2678032_0_50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indexof()</a:t>
            </a:r>
            <a:r>
              <a:rPr lang="en-US" sz="3600"/>
              <a:t> Method</a:t>
            </a:r>
            <a:endParaRPr/>
          </a:p>
        </p:txBody>
      </p:sp>
      <p:sp>
        <p:nvSpPr>
          <p:cNvPr id="325" name="Google Shape;325;g304d2678032_0_50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the index of the specified element. Returns -1 if not found.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1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g304d267803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09800"/>
            <a:ext cx="6347700" cy="918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04d2678032_0_57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foreach()</a:t>
            </a:r>
            <a:r>
              <a:rPr lang="en-US" sz="3600"/>
              <a:t> Method</a:t>
            </a:r>
            <a:endParaRPr/>
          </a:p>
        </p:txBody>
      </p:sp>
      <p:sp>
        <p:nvSpPr>
          <p:cNvPr id="332" name="Google Shape;332;g304d2678032_0_57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Executes a function for each item in the array.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</a:t>
            </a:r>
            <a:br>
              <a:rPr lang="en-US"/>
            </a:br>
            <a:br>
              <a:rPr lang="en-US"/>
            </a:br>
            <a:r>
              <a:rPr lang="en-US"/>
              <a:t>red</a:t>
            </a:r>
            <a:br>
              <a:rPr lang="en-US"/>
            </a:br>
            <a:r>
              <a:rPr lang="en-US"/>
              <a:t>green</a:t>
            </a:r>
            <a:br>
              <a:rPr lang="en-US"/>
            </a:br>
            <a:r>
              <a:rPr lang="en-US"/>
              <a:t>blue</a:t>
            </a:r>
            <a:endParaRPr/>
          </a:p>
        </p:txBody>
      </p:sp>
      <p:pic>
        <p:nvPicPr>
          <p:cNvPr id="333" name="Google Shape;333;g304d2678032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2" y="2913877"/>
            <a:ext cx="5860100" cy="14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4d2678032_0_67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map()</a:t>
            </a:r>
            <a:r>
              <a:rPr lang="en-US" sz="3600"/>
              <a:t> Method</a:t>
            </a:r>
            <a:endParaRPr/>
          </a:p>
        </p:txBody>
      </p:sp>
      <p:sp>
        <p:nvSpPr>
          <p:cNvPr id="339" name="Google Shape;339;g304d2678032_0_67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Creates a new array by applying a function to each item.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</a:t>
            </a:r>
            <a:r>
              <a:rPr lang="en-US"/>
              <a:t>[2, 4, 6]</a:t>
            </a:r>
            <a:endParaRPr/>
          </a:p>
        </p:txBody>
      </p:sp>
      <p:pic>
        <p:nvPicPr>
          <p:cNvPr id="340" name="Google Shape;340;g304d2678032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7975" y="3320988"/>
            <a:ext cx="6435400" cy="123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Variables</a:t>
            </a:r>
            <a:endParaRPr/>
          </a:p>
        </p:txBody>
      </p:sp>
      <p:sp>
        <p:nvSpPr>
          <p:cNvPr id="163" name="Google Shape;163;p3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Variables store data that can be used and manipulated throughout the program. Declared using var, let, or const.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name = "John";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const age = 25;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var isStudent = true;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04d2678032_0_75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filter()</a:t>
            </a:r>
            <a:r>
              <a:rPr lang="en-US" sz="3600"/>
              <a:t> Method</a:t>
            </a:r>
            <a:endParaRPr/>
          </a:p>
        </p:txBody>
      </p:sp>
      <p:sp>
        <p:nvSpPr>
          <p:cNvPr id="346" name="Google Shape;346;g304d2678032_0_75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a new array with elements that match a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[2, 4]</a:t>
            </a:r>
            <a:endParaRPr/>
          </a:p>
        </p:txBody>
      </p:sp>
      <p:pic>
        <p:nvPicPr>
          <p:cNvPr id="347" name="Google Shape;347;g304d2678032_0_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5" y="3267280"/>
            <a:ext cx="6296718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4d2678032_0_82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find()</a:t>
            </a:r>
            <a:r>
              <a:rPr lang="en-US" sz="3600"/>
              <a:t> Method</a:t>
            </a:r>
            <a:endParaRPr/>
          </a:p>
        </p:txBody>
      </p:sp>
      <p:sp>
        <p:nvSpPr>
          <p:cNvPr id="353" name="Google Shape;353;g304d2678032_0_82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the first element that satisfies a condition.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6</a:t>
            </a:r>
            <a:endParaRPr/>
          </a:p>
        </p:txBody>
      </p:sp>
      <p:pic>
        <p:nvPicPr>
          <p:cNvPr id="354" name="Google Shape;354;g304d2678032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05232"/>
            <a:ext cx="6212585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04d2678032_0_90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join()</a:t>
            </a:r>
            <a:r>
              <a:rPr lang="en-US" sz="3600"/>
              <a:t> Method</a:t>
            </a:r>
            <a:endParaRPr/>
          </a:p>
        </p:txBody>
      </p:sp>
      <p:sp>
        <p:nvSpPr>
          <p:cNvPr id="360" name="Google Shape;360;g304d2678032_0_90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Combines all elements into a string.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</a:t>
            </a:r>
            <a:r>
              <a:rPr lang="en-US"/>
              <a:t>apple, banana, cherry</a:t>
            </a:r>
            <a:endParaRPr/>
          </a:p>
        </p:txBody>
      </p:sp>
      <p:pic>
        <p:nvPicPr>
          <p:cNvPr id="361" name="Google Shape;361;g304d2678032_0_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075" y="2925925"/>
            <a:ext cx="5932700" cy="9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4d2678032_0_98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reverse()</a:t>
            </a:r>
            <a:r>
              <a:rPr lang="en-US" sz="3600"/>
              <a:t> Method</a:t>
            </a:r>
            <a:endParaRPr/>
          </a:p>
        </p:txBody>
      </p:sp>
      <p:sp>
        <p:nvSpPr>
          <p:cNvPr id="367" name="Google Shape;367;g304d2678032_0_98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Reverses the array in-place.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r>
              <a:rPr lang="en-US"/>
              <a:t>[3, 2, 1]</a:t>
            </a:r>
            <a:endParaRPr/>
          </a:p>
        </p:txBody>
      </p:sp>
      <p:pic>
        <p:nvPicPr>
          <p:cNvPr id="368" name="Google Shape;368;g304d2678032_0_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705" y="3037780"/>
            <a:ext cx="4695080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3"/>
          <p:cNvSpPr txBox="1"/>
          <p:nvPr>
            <p:ph type="title"/>
          </p:nvPr>
        </p:nvSpPr>
        <p:spPr>
          <a:xfrm>
            <a:off x="609613" y="578275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String</a:t>
            </a:r>
            <a:endParaRPr/>
          </a:p>
        </p:txBody>
      </p:sp>
      <p:sp>
        <p:nvSpPr>
          <p:cNvPr id="374" name="Google Shape;374;p23"/>
          <p:cNvSpPr txBox="1"/>
          <p:nvPr>
            <p:ph idx="1" type="body"/>
          </p:nvPr>
        </p:nvSpPr>
        <p:spPr>
          <a:xfrm>
            <a:off x="609613" y="16438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Strings are used for storing text.</a:t>
            </a:r>
            <a:b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FEFEFE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string is a sequence of characters used to represent text.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let greeting = 'Hello';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4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String Methods</a:t>
            </a:r>
            <a:endParaRPr/>
          </a:p>
        </p:txBody>
      </p:sp>
      <p:sp>
        <p:nvSpPr>
          <p:cNvPr id="380" name="Google Shape;380;p24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Common methods </a:t>
            </a:r>
            <a:r>
              <a:rPr b="1" lang="en-US"/>
              <a:t>include length, toUpperCase(), indexOf()</a:t>
            </a:r>
            <a:r>
              <a:rPr lang="en-US"/>
              <a:t>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381" name="Google Shape;38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4078857"/>
            <a:ext cx="6887536" cy="7716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04d2678032_0_269"/>
          <p:cNvSpPr txBox="1"/>
          <p:nvPr>
            <p:ph type="title"/>
          </p:nvPr>
        </p:nvSpPr>
        <p:spPr>
          <a:xfrm>
            <a:off x="609625" y="280800"/>
            <a:ext cx="6347700" cy="8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Common </a:t>
            </a:r>
            <a:r>
              <a:rPr lang="en-US" sz="3600"/>
              <a:t>String Met</a:t>
            </a:r>
            <a:r>
              <a:rPr lang="en-US"/>
              <a:t>hods</a:t>
            </a:r>
            <a:endParaRPr/>
          </a:p>
        </p:txBody>
      </p:sp>
      <p:graphicFrame>
        <p:nvGraphicFramePr>
          <p:cNvPr id="387" name="Google Shape;387;g304d2678032_0_269"/>
          <p:cNvGraphicFramePr/>
          <p:nvPr/>
        </p:nvGraphicFramePr>
        <p:xfrm>
          <a:off x="609625" y="1102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{A185E473-5B3F-4C30-A3EE-0A1997B8AB8F}</a:tableStyleId>
              </a:tblPr>
              <a:tblGrid>
                <a:gridCol w="3619500"/>
                <a:gridCol w="3619500"/>
              </a:tblGrid>
              <a:tr h="4329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Method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Purpose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length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Get string length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toLowerCase()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C</a:t>
                      </a: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onvert to lowercase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toUpperCase()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Convert to uppercase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charAt()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Get character at specific index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indexOf()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Get position of substring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includes()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Check if substring exists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replace()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Replace part of string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slice()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Extract a part using index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substring()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</a:rPr>
                        <a:t>Similar to </a:t>
                      </a: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slice()</a:t>
                      </a:r>
                      <a:r>
                        <a:rPr lang="en-US" sz="1500">
                          <a:solidFill>
                            <a:srgbClr val="FEFEFE"/>
                          </a:solidFill>
                        </a:rPr>
                        <a:t> (no negatives)</a:t>
                      </a:r>
                      <a:endParaRPr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split()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Convert string to array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32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solidFill>
                            <a:srgbClr val="FEFEFE"/>
                          </a:solidFill>
                        </a:rPr>
                        <a:t>trim()</a:t>
                      </a:r>
                      <a:endParaRPr b="1"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rgbClr val="FEFEFE"/>
                          </a:solidFill>
                        </a:rPr>
                        <a:t>Remove spaces from both ends</a:t>
                      </a:r>
                      <a:endParaRPr sz="16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04d2678032_0_361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length</a:t>
            </a:r>
            <a:endParaRPr/>
          </a:p>
        </p:txBody>
      </p:sp>
      <p:sp>
        <p:nvSpPr>
          <p:cNvPr id="393" name="Google Shape;393;g304d2678032_0_361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the number of characters in the string.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5</a:t>
            </a:r>
            <a:endParaRPr/>
          </a:p>
        </p:txBody>
      </p:sp>
      <p:pic>
        <p:nvPicPr>
          <p:cNvPr id="394" name="Google Shape;394;g304d2678032_0_3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92725"/>
            <a:ext cx="5344250" cy="106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04d2678032_0_368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toUpperCase() / toLowerCase()</a:t>
            </a:r>
            <a:endParaRPr/>
          </a:p>
        </p:txBody>
      </p:sp>
      <p:sp>
        <p:nvSpPr>
          <p:cNvPr id="400" name="Google Shape;400;g304d2678032_0_368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Converts string to upper or lower case.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JAVASCRIPT</a:t>
            </a:r>
            <a:br>
              <a:rPr lang="en-US"/>
            </a:br>
            <a:r>
              <a:rPr lang="en-US"/>
              <a:t>javascript</a:t>
            </a:r>
            <a:endParaRPr/>
          </a:p>
        </p:txBody>
      </p:sp>
      <p:pic>
        <p:nvPicPr>
          <p:cNvPr id="401" name="Google Shape;401;g304d2678032_0_3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4" y="2957500"/>
            <a:ext cx="5646399" cy="124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04d2678032_0_376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charAt(index)</a:t>
            </a:r>
            <a:endParaRPr/>
          </a:p>
        </p:txBody>
      </p:sp>
      <p:sp>
        <p:nvSpPr>
          <p:cNvPr id="407" name="Google Shape;407;g304d2678032_0_376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the character at a specific index (starting from 0).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e</a:t>
            </a:r>
            <a:endParaRPr/>
          </a:p>
        </p:txBody>
      </p:sp>
      <p:pic>
        <p:nvPicPr>
          <p:cNvPr id="408" name="Google Shape;408;g304d2678032_0_3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74600"/>
            <a:ext cx="6347700" cy="1200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Datatype</a:t>
            </a:r>
            <a:r>
              <a:rPr lang="en-US"/>
              <a:t>s</a:t>
            </a:r>
            <a:endParaRPr/>
          </a:p>
        </p:txBody>
      </p:sp>
      <p:sp>
        <p:nvSpPr>
          <p:cNvPr id="169" name="Google Shape;169;p4"/>
          <p:cNvSpPr txBox="1"/>
          <p:nvPr>
            <p:ph idx="1" type="body"/>
          </p:nvPr>
        </p:nvSpPr>
        <p:spPr>
          <a:xfrm>
            <a:off x="609600" y="1386351"/>
            <a:ext cx="6347715" cy="4655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Common data types include: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String , Number , Boolean , Undefined , Null ,Object ,Array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str = "Hello";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num = 10;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bool = true;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undf;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nul = null;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obj = { name: "Alice" };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b="1" lang="en-US"/>
              <a:t>let arr = [1, 2, 3];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04d2678032_0_383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indexOf(substring)</a:t>
            </a:r>
            <a:endParaRPr/>
          </a:p>
        </p:txBody>
      </p:sp>
      <p:sp>
        <p:nvSpPr>
          <p:cNvPr id="414" name="Google Shape;414;g304d2678032_0_383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Returns the position of the first occurrence of a substring.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11</a:t>
            </a:r>
            <a:endParaRPr/>
          </a:p>
        </p:txBody>
      </p:sp>
      <p:pic>
        <p:nvPicPr>
          <p:cNvPr id="415" name="Google Shape;415;g304d2678032_0_3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493775"/>
            <a:ext cx="6459925" cy="86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04d2678032_0_391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includes(substring)</a:t>
            </a:r>
            <a:endParaRPr/>
          </a:p>
        </p:txBody>
      </p:sp>
      <p:sp>
        <p:nvSpPr>
          <p:cNvPr id="421" name="Google Shape;421;g304d2678032_0_391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Checks if a substring exists → returns true or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true</a:t>
            </a:r>
            <a:endParaRPr/>
          </a:p>
        </p:txBody>
      </p:sp>
      <p:pic>
        <p:nvPicPr>
          <p:cNvPr id="422" name="Google Shape;422;g304d2678032_0_3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695250"/>
            <a:ext cx="6260250" cy="10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4d2678032_0_400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replace(old, new)</a:t>
            </a:r>
            <a:endParaRPr/>
          </a:p>
        </p:txBody>
      </p:sp>
      <p:sp>
        <p:nvSpPr>
          <p:cNvPr id="428" name="Google Shape;428;g304d2678032_0_400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Checks if a substring exists → returns true or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Hello JavaScript</a:t>
            </a:r>
            <a:endParaRPr/>
          </a:p>
        </p:txBody>
      </p:sp>
      <p:pic>
        <p:nvPicPr>
          <p:cNvPr id="429" name="Google Shape;429;g304d2678032_0_40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25925"/>
            <a:ext cx="6646549" cy="9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04d2678032_0_408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slice(start, end)</a:t>
            </a:r>
            <a:endParaRPr/>
          </a:p>
        </p:txBody>
      </p:sp>
      <p:sp>
        <p:nvSpPr>
          <p:cNvPr id="435" name="Google Shape;435;g304d2678032_0_408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Extracts a section of a string.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Java</a:t>
            </a:r>
            <a:endParaRPr/>
          </a:p>
        </p:txBody>
      </p:sp>
      <p:pic>
        <p:nvPicPr>
          <p:cNvPr id="436" name="Google Shape;436;g304d2678032_0_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742225"/>
            <a:ext cx="5683356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04d2678032_0_415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substring(start, end)</a:t>
            </a:r>
            <a:endParaRPr/>
          </a:p>
        </p:txBody>
      </p:sp>
      <p:sp>
        <p:nvSpPr>
          <p:cNvPr id="442" name="Google Shape;442;g304d2678032_0_415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Similar to slice() but can't accept negative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gram</a:t>
            </a:r>
            <a:endParaRPr/>
          </a:p>
        </p:txBody>
      </p:sp>
      <p:pic>
        <p:nvPicPr>
          <p:cNvPr id="443" name="Google Shape;443;g304d2678032_0_4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710900"/>
            <a:ext cx="6347700" cy="1121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04d2678032_0_423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split(separator)</a:t>
            </a:r>
            <a:endParaRPr/>
          </a:p>
        </p:txBody>
      </p:sp>
      <p:sp>
        <p:nvSpPr>
          <p:cNvPr id="449" name="Google Shape;449;g304d2678032_0_423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Splits a string into an array based on a separator.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["apple", "banana", "grape"]</a:t>
            </a:r>
            <a:endParaRPr/>
          </a:p>
        </p:txBody>
      </p:sp>
      <p:pic>
        <p:nvPicPr>
          <p:cNvPr id="450" name="Google Shape;450;g304d2678032_0_4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702900"/>
            <a:ext cx="6347700" cy="12528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4d2678032_0_431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trim()</a:t>
            </a:r>
            <a:endParaRPr/>
          </a:p>
        </p:txBody>
      </p:sp>
      <p:sp>
        <p:nvSpPr>
          <p:cNvPr id="456" name="Google Shape;456;g304d2678032_0_431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Removes whitespace from both ends.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"clean me"</a:t>
            </a:r>
            <a:endParaRPr/>
          </a:p>
        </p:txBody>
      </p:sp>
      <p:pic>
        <p:nvPicPr>
          <p:cNvPr id="457" name="Google Shape;457;g304d2678032_0_4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7" y="2732832"/>
            <a:ext cx="6543768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04d2678032_0_440"/>
          <p:cNvSpPr txBox="1"/>
          <p:nvPr>
            <p:ph type="title"/>
          </p:nvPr>
        </p:nvSpPr>
        <p:spPr>
          <a:xfrm>
            <a:off x="609600" y="609600"/>
            <a:ext cx="70500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 Template Strings</a:t>
            </a:r>
            <a:endParaRPr/>
          </a:p>
        </p:txBody>
      </p:sp>
      <p:sp>
        <p:nvSpPr>
          <p:cNvPr id="463" name="Google Shape;463;g304d2678032_0_440"/>
          <p:cNvSpPr txBox="1"/>
          <p:nvPr>
            <p:ph idx="1" type="body"/>
          </p:nvPr>
        </p:nvSpPr>
        <p:spPr>
          <a:xfrm>
            <a:off x="609600" y="1822525"/>
            <a:ext cx="6347700" cy="42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Allows you to embed variables using backticks ` and ${} syntax.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Hello, Alice!</a:t>
            </a:r>
            <a:endParaRPr/>
          </a:p>
        </p:txBody>
      </p:sp>
      <p:pic>
        <p:nvPicPr>
          <p:cNvPr id="464" name="Google Shape;464;g304d2678032_0_4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81200"/>
            <a:ext cx="6262475" cy="15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5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Intro</a:t>
            </a:r>
            <a:endParaRPr/>
          </a:p>
        </p:txBody>
      </p:sp>
      <p:sp>
        <p:nvSpPr>
          <p:cNvPr id="470" name="Google Shape;470;p25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Objects are collections of key-value pairs.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person = {name: 'John', age: 30};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6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Properties</a:t>
            </a:r>
            <a:endParaRPr/>
          </a:p>
        </p:txBody>
      </p:sp>
      <p:sp>
        <p:nvSpPr>
          <p:cNvPr id="476" name="Google Shape;476;p26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access values in an object.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person = {name: 'John', age: 30};</a:t>
            </a:r>
            <a:br>
              <a:rPr lang="en-US"/>
            </a:br>
            <a:r>
              <a:rPr lang="en-US"/>
              <a:t>person.name; // John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Operators</a:t>
            </a:r>
            <a:endParaRPr/>
          </a:p>
        </p:txBody>
      </p:sp>
      <p:sp>
        <p:nvSpPr>
          <p:cNvPr id="175" name="Google Shape;175;p5"/>
          <p:cNvSpPr txBox="1"/>
          <p:nvPr>
            <p:ph idx="1" type="body"/>
          </p:nvPr>
        </p:nvSpPr>
        <p:spPr>
          <a:xfrm>
            <a:off x="609600" y="1563330"/>
            <a:ext cx="6347715" cy="4478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Operators are used to perform operations on variables and values.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Includes arithmetic, comparison, logical, assignment, and more.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x = 5 + 2;        // Arithmetic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y = x &gt; 3;        // Comparison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let z = true &amp;&amp; false; // Logical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x += 1;               // Assignment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7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Method</a:t>
            </a:r>
            <a:endParaRPr/>
          </a:p>
        </p:txBody>
      </p:sp>
      <p:sp>
        <p:nvSpPr>
          <p:cNvPr id="482" name="Google Shape;482;p27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Functions stored as object properties.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483" name="Google Shape;483;p27"/>
          <p:cNvPicPr preferRelativeResize="0"/>
          <p:nvPr/>
        </p:nvPicPr>
        <p:blipFill rotWithShape="1">
          <a:blip r:embed="rId3">
            <a:alphaModFix/>
          </a:blip>
          <a:srcRect b="0" l="0" r="16425" t="0"/>
          <a:stretch/>
        </p:blipFill>
        <p:spPr>
          <a:xfrm>
            <a:off x="609599" y="3429003"/>
            <a:ext cx="6803924" cy="2572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8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Display</a:t>
            </a:r>
            <a:endParaRPr/>
          </a:p>
        </p:txBody>
      </p:sp>
      <p:sp>
        <p:nvSpPr>
          <p:cNvPr id="489" name="Google Shape;489;p28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Objects can be displayed using console.log or JSON.stringify.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endParaRPr/>
          </a:p>
        </p:txBody>
      </p:sp>
      <p:pic>
        <p:nvPicPr>
          <p:cNvPr id="490" name="Google Shape;49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2" y="3694435"/>
            <a:ext cx="6839905" cy="27531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9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Accessors</a:t>
            </a:r>
            <a:endParaRPr/>
          </a:p>
        </p:txBody>
      </p:sp>
      <p:sp>
        <p:nvSpPr>
          <p:cNvPr id="496" name="Google Shape;496;p29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Get and set properties using accessors.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497" name="Google Shape;4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39148" y="3429002"/>
            <a:ext cx="6439799" cy="299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30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Sets</a:t>
            </a:r>
            <a:endParaRPr/>
          </a:p>
        </p:txBody>
      </p:sp>
      <p:sp>
        <p:nvSpPr>
          <p:cNvPr id="503" name="Google Shape;503;p30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Collections of unique values.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endParaRPr/>
          </a:p>
        </p:txBody>
      </p:sp>
      <p:pic>
        <p:nvPicPr>
          <p:cNvPr id="504" name="Google Shape;50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3505608"/>
            <a:ext cx="6906589" cy="790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1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Object Maps</a:t>
            </a:r>
            <a:endParaRPr/>
          </a:p>
        </p:txBody>
      </p:sp>
      <p:sp>
        <p:nvSpPr>
          <p:cNvPr id="510" name="Google Shape;510;p31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Maps are key-value collections like objects.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511" name="Google Shape;51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429001"/>
            <a:ext cx="6868484" cy="1038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2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Function Intro</a:t>
            </a:r>
            <a:endParaRPr/>
          </a:p>
        </p:txBody>
      </p:sp>
      <p:sp>
        <p:nvSpPr>
          <p:cNvPr id="517" name="Google Shape;517;p32"/>
          <p:cNvSpPr txBox="1"/>
          <p:nvPr>
            <p:ph idx="1" type="body"/>
          </p:nvPr>
        </p:nvSpPr>
        <p:spPr>
          <a:xfrm>
            <a:off x="609600" y="1806876"/>
            <a:ext cx="6347700" cy="4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function is a reusable block of code that performs a specific task.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You can define a function once and call it multiple times with different inputs (parameters).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33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Types of Functions</a:t>
            </a:r>
            <a:endParaRPr/>
          </a:p>
        </p:txBody>
      </p:sp>
      <p:sp>
        <p:nvSpPr>
          <p:cNvPr id="523" name="Google Shape;523;p33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Named (Function Declaration) , anonymous, arrow functions, Constructor Function 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const add = (a, b) =&gt; a + b; //</a:t>
            </a:r>
            <a:r>
              <a:rPr lang="en-US"/>
              <a:t> Arrow Functions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304d2678032_0_117"/>
          <p:cNvSpPr txBox="1"/>
          <p:nvPr>
            <p:ph type="title"/>
          </p:nvPr>
        </p:nvSpPr>
        <p:spPr>
          <a:xfrm>
            <a:off x="609600" y="609600"/>
            <a:ext cx="6936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800"/>
              <a:t>Function Declaration (Named Function)</a:t>
            </a:r>
            <a:endParaRPr sz="2800"/>
          </a:p>
        </p:txBody>
      </p:sp>
      <p:sp>
        <p:nvSpPr>
          <p:cNvPr id="529" name="Google Shape;529;g304d2678032_0_117"/>
          <p:cNvSpPr txBox="1"/>
          <p:nvPr>
            <p:ph idx="1" type="body"/>
          </p:nvPr>
        </p:nvSpPr>
        <p:spPr>
          <a:xfrm>
            <a:off x="609600" y="1603327"/>
            <a:ext cx="6347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function defined using the function keyword.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Hello, Alice</a:t>
            </a:r>
            <a:endParaRPr/>
          </a:p>
        </p:txBody>
      </p:sp>
      <p:pic>
        <p:nvPicPr>
          <p:cNvPr id="530" name="Google Shape;530;g304d2678032_0_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82100"/>
            <a:ext cx="5813125" cy="157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04d2678032_0_125"/>
          <p:cNvSpPr txBox="1"/>
          <p:nvPr>
            <p:ph type="title"/>
          </p:nvPr>
        </p:nvSpPr>
        <p:spPr>
          <a:xfrm>
            <a:off x="609600" y="609600"/>
            <a:ext cx="6936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800"/>
              <a:t>Function Expression</a:t>
            </a:r>
            <a:endParaRPr sz="2800"/>
          </a:p>
        </p:txBody>
      </p:sp>
      <p:sp>
        <p:nvSpPr>
          <p:cNvPr id="536" name="Google Shape;536;g304d2678032_0_125"/>
          <p:cNvSpPr txBox="1"/>
          <p:nvPr>
            <p:ph idx="1" type="body"/>
          </p:nvPr>
        </p:nvSpPr>
        <p:spPr>
          <a:xfrm>
            <a:off x="609600" y="1603327"/>
            <a:ext cx="6347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function assigned to a variable. Can be anonymous or named.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8</a:t>
            </a:r>
            <a:endParaRPr/>
          </a:p>
        </p:txBody>
      </p:sp>
      <p:pic>
        <p:nvPicPr>
          <p:cNvPr id="537" name="Google Shape;537;g304d2678032_0_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3" y="3061778"/>
            <a:ext cx="5647700" cy="159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04d2678032_0_132"/>
          <p:cNvSpPr txBox="1"/>
          <p:nvPr>
            <p:ph type="title"/>
          </p:nvPr>
        </p:nvSpPr>
        <p:spPr>
          <a:xfrm>
            <a:off x="609600" y="609600"/>
            <a:ext cx="6936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800"/>
              <a:t>Arrow</a:t>
            </a:r>
            <a:r>
              <a:rPr lang="en-US" sz="2800"/>
              <a:t> Expression</a:t>
            </a:r>
            <a:endParaRPr sz="2800"/>
          </a:p>
        </p:txBody>
      </p:sp>
      <p:sp>
        <p:nvSpPr>
          <p:cNvPr id="543" name="Google Shape;543;g304d2678032_0_132"/>
          <p:cNvSpPr txBox="1"/>
          <p:nvPr>
            <p:ph idx="1" type="body"/>
          </p:nvPr>
        </p:nvSpPr>
        <p:spPr>
          <a:xfrm>
            <a:off x="609600" y="1603327"/>
            <a:ext cx="6347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 shorter syntax for writing functions using =&gt;.</a:t>
            </a: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20</a:t>
            </a:r>
            <a:endParaRPr/>
          </a:p>
        </p:txBody>
      </p:sp>
      <p:pic>
        <p:nvPicPr>
          <p:cNvPr id="544" name="Google Shape;544;g304d2678032_0_1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2919600"/>
            <a:ext cx="6736925" cy="112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181" name="Google Shape;181;p6"/>
          <p:cNvSpPr txBox="1"/>
          <p:nvPr>
            <p:ph idx="1" type="body"/>
          </p:nvPr>
        </p:nvSpPr>
        <p:spPr>
          <a:xfrm>
            <a:off x="609600" y="2281084"/>
            <a:ext cx="6347715" cy="37602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Conditional statements let you make decisions in your code — you execute different blocks of code depending on whether a condition is true or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Control flow based on conditions using if, else if, else , switch and ternary condition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04d2678032_0_141"/>
          <p:cNvSpPr txBox="1"/>
          <p:nvPr>
            <p:ph type="title"/>
          </p:nvPr>
        </p:nvSpPr>
        <p:spPr>
          <a:xfrm>
            <a:off x="609600" y="609600"/>
            <a:ext cx="69363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2800"/>
              <a:t>Constructor Function</a:t>
            </a:r>
            <a:endParaRPr sz="2800"/>
          </a:p>
        </p:txBody>
      </p:sp>
      <p:sp>
        <p:nvSpPr>
          <p:cNvPr id="550" name="Google Shape;550;g304d2678032_0_141"/>
          <p:cNvSpPr txBox="1"/>
          <p:nvPr>
            <p:ph idx="1" type="body"/>
          </p:nvPr>
        </p:nvSpPr>
        <p:spPr>
          <a:xfrm>
            <a:off x="609600" y="1603327"/>
            <a:ext cx="6347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create objects. Naming usually starts with a capital letter.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John</a:t>
            </a:r>
            <a:endParaRPr/>
          </a:p>
        </p:txBody>
      </p:sp>
      <p:pic>
        <p:nvPicPr>
          <p:cNvPr id="551" name="Google Shape;551;g304d2678032_0_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552" y="2796450"/>
            <a:ext cx="5155500" cy="206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4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Function Parameter</a:t>
            </a:r>
            <a:endParaRPr/>
          </a:p>
        </p:txBody>
      </p:sp>
      <p:sp>
        <p:nvSpPr>
          <p:cNvPr id="557" name="Google Shape;557;p34"/>
          <p:cNvSpPr txBox="1"/>
          <p:nvPr>
            <p:ph idx="1" type="body"/>
          </p:nvPr>
        </p:nvSpPr>
        <p:spPr>
          <a:xfrm>
            <a:off x="609600" y="1603327"/>
            <a:ext cx="6347700" cy="44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Input values passed to functions.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558" name="Google Shape;558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1" y="2787050"/>
            <a:ext cx="6936350" cy="332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5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Function Invocation</a:t>
            </a:r>
            <a:endParaRPr/>
          </a:p>
        </p:txBody>
      </p:sp>
      <p:sp>
        <p:nvSpPr>
          <p:cNvPr id="564" name="Google Shape;564;p35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Calling the function to execute.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565" name="Google Shape;565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782" y="3429002"/>
            <a:ext cx="6344535" cy="18385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36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Function Call</a:t>
            </a:r>
            <a:endParaRPr/>
          </a:p>
        </p:txBody>
      </p:sp>
      <p:sp>
        <p:nvSpPr>
          <p:cNvPr id="571" name="Google Shape;571;p36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Can be called using .call() method.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572" name="Google Shape;57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429001"/>
            <a:ext cx="4686955" cy="1495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37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Function Bind</a:t>
            </a:r>
            <a:endParaRPr/>
          </a:p>
        </p:txBody>
      </p:sp>
      <p:sp>
        <p:nvSpPr>
          <p:cNvPr id="578" name="Google Shape;578;p37"/>
          <p:cNvSpPr txBox="1"/>
          <p:nvPr>
            <p:ph idx="1" type="body"/>
          </p:nvPr>
        </p:nvSpPr>
        <p:spPr>
          <a:xfrm>
            <a:off x="609600" y="1494505"/>
            <a:ext cx="6347715" cy="45468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Creates a new function with 'this' bound to the provided value.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579" name="Google Shape;579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943601"/>
            <a:ext cx="6420747" cy="34485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38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Event Handling</a:t>
            </a:r>
            <a:endParaRPr/>
          </a:p>
        </p:txBody>
      </p:sp>
      <p:sp>
        <p:nvSpPr>
          <p:cNvPr id="585" name="Google Shape;585;p38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Used to handle events like click, submit, etc.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element.addEventListener('click', myFunction);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04d2678032_0_157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OnClick Event</a:t>
            </a:r>
            <a:endParaRPr/>
          </a:p>
        </p:txBody>
      </p:sp>
      <p:sp>
        <p:nvSpPr>
          <p:cNvPr id="591" name="Google Shape;591;g304d2678032_0_157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Triggers when an element is clicked.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&lt;button onclick='myFunction()'&gt;Click&lt;/button&gt;</a:t>
            </a:r>
            <a:endParaRPr/>
          </a:p>
        </p:txBody>
      </p:sp>
      <p:pic>
        <p:nvPicPr>
          <p:cNvPr id="592" name="Google Shape;592;g304d2678032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992372"/>
            <a:ext cx="4858428" cy="14194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304d2678032_0_197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mouseover / mouseout Events</a:t>
            </a:r>
            <a:endParaRPr/>
          </a:p>
        </p:txBody>
      </p:sp>
      <p:sp>
        <p:nvSpPr>
          <p:cNvPr id="598" name="Google Shape;598;g304d2678032_0_197"/>
          <p:cNvSpPr txBox="1"/>
          <p:nvPr>
            <p:ph idx="1" type="body"/>
          </p:nvPr>
        </p:nvSpPr>
        <p:spPr>
          <a:xfrm>
            <a:off x="609600" y="1728601"/>
            <a:ext cx="6347700" cy="43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mouseover: triggers when mouse enters an element.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mouseout: triggers when mouse leaves the element.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36042" lvl="0" marL="342900" rtl="0" algn="l"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Output: </a:t>
            </a:r>
            <a:br>
              <a:rPr lang="en-US"/>
            </a:br>
            <a:br>
              <a:rPr lang="en-US"/>
            </a:br>
            <a:r>
              <a:rPr lang="en-US"/>
              <a:t>Text turns red when hovered.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Turns black again when the mouse leaves.</a:t>
            </a:r>
            <a:endParaRPr/>
          </a:p>
        </p:txBody>
      </p:sp>
      <p:pic>
        <p:nvPicPr>
          <p:cNvPr id="599" name="Google Shape;599;g304d2678032_0_19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312775"/>
            <a:ext cx="7058025" cy="132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04d2678032_0_206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keydown / keyup Events</a:t>
            </a:r>
            <a:endParaRPr/>
          </a:p>
        </p:txBody>
      </p:sp>
      <p:sp>
        <p:nvSpPr>
          <p:cNvPr id="605" name="Google Shape;605;g304d2678032_0_206"/>
          <p:cNvSpPr txBox="1"/>
          <p:nvPr>
            <p:ph idx="1" type="body"/>
          </p:nvPr>
        </p:nvSpPr>
        <p:spPr>
          <a:xfrm>
            <a:off x="609600" y="1681625"/>
            <a:ext cx="63477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keydown: triggers when a key is pressed.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keyup: triggers when a key is released.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In the console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Key down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Key up</a:t>
            </a:r>
            <a:endParaRPr/>
          </a:p>
        </p:txBody>
      </p:sp>
      <p:pic>
        <p:nvPicPr>
          <p:cNvPr id="606" name="Google Shape;606;g304d2678032_0_20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73099"/>
            <a:ext cx="6694651" cy="77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04d2678032_0_223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focus / blur Events</a:t>
            </a:r>
            <a:endParaRPr/>
          </a:p>
        </p:txBody>
      </p:sp>
      <p:sp>
        <p:nvSpPr>
          <p:cNvPr id="612" name="Google Shape;612;g304d2678032_0_223"/>
          <p:cNvSpPr txBox="1"/>
          <p:nvPr>
            <p:ph idx="1" type="body"/>
          </p:nvPr>
        </p:nvSpPr>
        <p:spPr>
          <a:xfrm>
            <a:off x="609600" y="1681625"/>
            <a:ext cx="78642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focus: when input element gets focus.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blur: when it loses focus.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Background turns yellow when focused.</a:t>
            </a:r>
            <a:endParaRPr/>
          </a:p>
          <a:p>
            <a:pPr indent="0" lvl="0" marL="3429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Returns to white when you click elsewhere.</a:t>
            </a:r>
            <a:endParaRPr/>
          </a:p>
        </p:txBody>
      </p:sp>
      <p:pic>
        <p:nvPicPr>
          <p:cNvPr id="613" name="Google Shape;613;g304d2678032_0_2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294825"/>
            <a:ext cx="7692026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 Condition Statement</a:t>
            </a:r>
            <a:endParaRPr/>
          </a:p>
        </p:txBody>
      </p:sp>
      <p:sp>
        <p:nvSpPr>
          <p:cNvPr id="187" name="Google Shape;187;p7"/>
          <p:cNvSpPr txBox="1"/>
          <p:nvPr>
            <p:ph idx="1" type="body"/>
          </p:nvPr>
        </p:nvSpPr>
        <p:spPr>
          <a:xfrm>
            <a:off x="609600" y="2015614"/>
            <a:ext cx="6347715" cy="4025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Executes a block of code only if the condition is true.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br>
              <a:rPr lang="en-US"/>
            </a:br>
            <a:r>
              <a:rPr lang="en-US"/>
              <a:t>You are an adult.</a:t>
            </a:r>
            <a:br>
              <a:rPr lang="en-US"/>
            </a:br>
            <a:endParaRPr/>
          </a:p>
        </p:txBody>
      </p:sp>
      <p:pic>
        <p:nvPicPr>
          <p:cNvPr id="188" name="Google Shape;18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861703"/>
            <a:ext cx="6096851" cy="1409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04d2678032_0_231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dblclick Event</a:t>
            </a:r>
            <a:endParaRPr/>
          </a:p>
        </p:txBody>
      </p:sp>
      <p:sp>
        <p:nvSpPr>
          <p:cNvPr id="619" name="Google Shape;619;g304d2678032_0_231"/>
          <p:cNvSpPr txBox="1"/>
          <p:nvPr>
            <p:ph idx="1" type="body"/>
          </p:nvPr>
        </p:nvSpPr>
        <p:spPr>
          <a:xfrm>
            <a:off x="609600" y="1681625"/>
            <a:ext cx="78642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Triggered when the user double-clicks an element.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Text changes to: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You double-clicked me!</a:t>
            </a:r>
            <a:endParaRPr/>
          </a:p>
        </p:txBody>
      </p:sp>
      <p:pic>
        <p:nvPicPr>
          <p:cNvPr id="620" name="Google Shape;620;g304d2678032_0_2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4" y="3047325"/>
            <a:ext cx="7252375" cy="110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04d2678032_0_239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load Event</a:t>
            </a:r>
            <a:endParaRPr/>
          </a:p>
        </p:txBody>
      </p:sp>
      <p:sp>
        <p:nvSpPr>
          <p:cNvPr id="626" name="Google Shape;626;g304d2678032_0_239"/>
          <p:cNvSpPr txBox="1"/>
          <p:nvPr>
            <p:ph idx="1" type="body"/>
          </p:nvPr>
        </p:nvSpPr>
        <p:spPr>
          <a:xfrm>
            <a:off x="609600" y="1681625"/>
            <a:ext cx="7864200" cy="435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Fires when the page or an image finishes loading.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Text changes to: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Page has fully loaded!</a:t>
            </a:r>
            <a:endParaRPr/>
          </a:p>
        </p:txBody>
      </p:sp>
      <p:pic>
        <p:nvPicPr>
          <p:cNvPr id="627" name="Google Shape;627;g304d2678032_0_2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2625" y="2923350"/>
            <a:ext cx="5407875" cy="209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04d2678032_0_248"/>
          <p:cNvSpPr txBox="1"/>
          <p:nvPr>
            <p:ph type="title"/>
          </p:nvPr>
        </p:nvSpPr>
        <p:spPr>
          <a:xfrm>
            <a:off x="609600" y="609600"/>
            <a:ext cx="68778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addEventListener()</a:t>
            </a:r>
            <a:endParaRPr/>
          </a:p>
        </p:txBody>
      </p:sp>
      <p:sp>
        <p:nvSpPr>
          <p:cNvPr id="633" name="Google Shape;633;g304d2678032_0_248"/>
          <p:cNvSpPr txBox="1"/>
          <p:nvPr>
            <p:ph idx="1" type="body"/>
          </p:nvPr>
        </p:nvSpPr>
        <p:spPr>
          <a:xfrm>
            <a:off x="609600" y="1415450"/>
            <a:ext cx="7864200" cy="46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addEventListener() method attaches an event handler to a document.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</a:t>
            </a:r>
            <a:r>
              <a:rPr lang="en-US"/>
              <a:t>When button is clicked: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Hi there!</a:t>
            </a:r>
            <a:endParaRPr/>
          </a:p>
        </p:txBody>
      </p:sp>
      <p:pic>
        <p:nvPicPr>
          <p:cNvPr id="634" name="Google Shape;634;g304d2678032_0_2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588" y="2924425"/>
            <a:ext cx="665797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04d2678032_0_214"/>
          <p:cNvSpPr txBox="1"/>
          <p:nvPr>
            <p:ph type="title"/>
          </p:nvPr>
        </p:nvSpPr>
        <p:spPr>
          <a:xfrm>
            <a:off x="609600" y="360725"/>
            <a:ext cx="6877800" cy="8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change </a:t>
            </a:r>
            <a:r>
              <a:rPr lang="en-US"/>
              <a:t>Event</a:t>
            </a:r>
            <a:endParaRPr/>
          </a:p>
        </p:txBody>
      </p:sp>
      <p:sp>
        <p:nvSpPr>
          <p:cNvPr id="640" name="Google Shape;640;g304d2678032_0_214"/>
          <p:cNvSpPr txBox="1"/>
          <p:nvPr>
            <p:ph idx="1" type="body"/>
          </p:nvPr>
        </p:nvSpPr>
        <p:spPr>
          <a:xfrm>
            <a:off x="609600" y="1180625"/>
            <a:ext cx="6347700" cy="53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Fires when the value of an input/select changes.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  </a:t>
            </a:r>
            <a:r>
              <a:rPr lang="en-US"/>
              <a:t>If you choose "CSS", it alerts: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You selected: CSS</a:t>
            </a:r>
            <a:endParaRPr/>
          </a:p>
        </p:txBody>
      </p:sp>
      <p:pic>
        <p:nvPicPr>
          <p:cNvPr id="641" name="Google Shape;641;g304d2678032_0_2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51050" y="1952625"/>
            <a:ext cx="4705350" cy="295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0"/>
          <p:cNvSpPr txBox="1"/>
          <p:nvPr>
            <p:ph type="title"/>
          </p:nvPr>
        </p:nvSpPr>
        <p:spPr>
          <a:xfrm>
            <a:off x="609602" y="245807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OnSubmit Event</a:t>
            </a:r>
            <a:endParaRPr/>
          </a:p>
        </p:txBody>
      </p:sp>
      <p:sp>
        <p:nvSpPr>
          <p:cNvPr id="647" name="Google Shape;647;p40"/>
          <p:cNvSpPr txBox="1"/>
          <p:nvPr>
            <p:ph idx="1" type="body"/>
          </p:nvPr>
        </p:nvSpPr>
        <p:spPr>
          <a:xfrm>
            <a:off x="609600" y="1032390"/>
            <a:ext cx="6347715" cy="5008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Triggers when a form is submitted.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id="648" name="Google Shape;648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2235026"/>
            <a:ext cx="5496692" cy="402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04d2678032_0_258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HTML DOM Documents</a:t>
            </a:r>
            <a:endParaRPr/>
          </a:p>
        </p:txBody>
      </p:sp>
      <p:sp>
        <p:nvSpPr>
          <p:cNvPr id="654" name="Google Shape;654;g304d2678032_0_258"/>
          <p:cNvSpPr txBox="1"/>
          <p:nvPr>
            <p:ph idx="1" type="body"/>
          </p:nvPr>
        </p:nvSpPr>
        <p:spPr>
          <a:xfrm>
            <a:off x="609600" y="1712925"/>
            <a:ext cx="6940500" cy="4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Document Object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DOM - Document Object Model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When an HTML document is loaded into a web browser, it becomes a document object.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document object is the root node of the HTML document.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document object is a property of the window object.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document object is accessed with: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40"/>
              <a:buChar char="►"/>
            </a:pPr>
            <a:r>
              <a:rPr lang="en-US"/>
              <a:t>window.document or just document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304d2678032_0_263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Why is DOM Important?</a:t>
            </a:r>
            <a:endParaRPr/>
          </a:p>
        </p:txBody>
      </p:sp>
      <p:sp>
        <p:nvSpPr>
          <p:cNvPr id="660" name="Google Shape;660;g304d2678032_0_263"/>
          <p:cNvSpPr txBox="1"/>
          <p:nvPr>
            <p:ph idx="1" type="body"/>
          </p:nvPr>
        </p:nvSpPr>
        <p:spPr>
          <a:xfrm>
            <a:off x="609600" y="1712925"/>
            <a:ext cx="6940500" cy="43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Because it lets you dynamically control your webpage using JavaScript.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For example: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Change text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Add new elements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Remove or hide content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40"/>
              <a:buChar char="►"/>
            </a:pPr>
            <a:r>
              <a:rPr lang="en-US"/>
              <a:t>React to user acti</a:t>
            </a:r>
            <a:r>
              <a:rPr lang="en-US"/>
              <a:t>o</a:t>
            </a:r>
            <a:r>
              <a:rPr lang="en-US"/>
              <a:t>ns (clicks, typing, etc.)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g304d2678032_0_148"/>
          <p:cNvSpPr txBox="1"/>
          <p:nvPr>
            <p:ph type="title"/>
          </p:nvPr>
        </p:nvSpPr>
        <p:spPr>
          <a:xfrm>
            <a:off x="609600" y="609600"/>
            <a:ext cx="63477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Common DOM Methods</a:t>
            </a:r>
            <a:endParaRPr/>
          </a:p>
        </p:txBody>
      </p:sp>
      <p:graphicFrame>
        <p:nvGraphicFramePr>
          <p:cNvPr id="666" name="Google Shape;666;g304d2678032_0_148"/>
          <p:cNvGraphicFramePr/>
          <p:nvPr/>
        </p:nvGraphicFramePr>
        <p:xfrm>
          <a:off x="609600" y="192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{A185E473-5B3F-4C30-A3EE-0A1997B8AB8F}</a:tableStyleId>
              </a:tblPr>
              <a:tblGrid>
                <a:gridCol w="3368975"/>
                <a:gridCol w="3368975"/>
              </a:tblGrid>
              <a:tr h="492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EFEFE"/>
                          </a:solidFill>
                        </a:rPr>
                        <a:t>Purpose</a:t>
                      </a:r>
                      <a:endParaRPr b="1" sz="17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500">
                          <a:solidFill>
                            <a:srgbClr val="FEFEFE"/>
                          </a:solidFill>
                        </a:rPr>
                        <a:t>Method</a:t>
                      </a:r>
                      <a:endParaRPr b="1" sz="15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EFEFE"/>
                          </a:solidFill>
                        </a:rPr>
                        <a:t>By ID</a:t>
                      </a:r>
                      <a:endParaRPr b="1"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getElementById()</a:t>
                      </a:r>
                      <a:endParaRPr sz="1500">
                        <a:solidFill>
                          <a:srgbClr val="FEFEF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92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EFEFE"/>
                          </a:solidFill>
                        </a:rPr>
                        <a:t>By Class</a:t>
                      </a:r>
                      <a:endParaRPr b="1"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getElementsByClassName()</a:t>
                      </a:r>
                      <a:endParaRPr sz="1500">
                        <a:solidFill>
                          <a:srgbClr val="FEFEF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EFEFE"/>
                          </a:solidFill>
                        </a:rPr>
                        <a:t>By Tag</a:t>
                      </a:r>
                      <a:endParaRPr b="1"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getElementsByTagName()</a:t>
                      </a:r>
                      <a:endParaRPr sz="1500">
                        <a:solidFill>
                          <a:srgbClr val="FEFEF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EFEFE"/>
                          </a:solidFill>
                        </a:rPr>
                        <a:t>CSS Selector (single)</a:t>
                      </a:r>
                      <a:endParaRPr b="1"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querySelector()</a:t>
                      </a:r>
                      <a:endParaRPr sz="1500">
                        <a:solidFill>
                          <a:srgbClr val="FEFEF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  <a:tr h="473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rgbClr val="FEFEFE"/>
                          </a:solidFill>
                        </a:rPr>
                        <a:t>CSS Selector (all)</a:t>
                      </a:r>
                      <a:endParaRPr b="1" sz="1800">
                        <a:solidFill>
                          <a:srgbClr val="FEFEFE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>
                          <a:solidFill>
                            <a:srgbClr val="FEFEFE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querySelectorAll()</a:t>
                      </a:r>
                      <a:endParaRPr sz="1500">
                        <a:solidFill>
                          <a:srgbClr val="FEFEFE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39"/>
          <p:cNvSpPr txBox="1"/>
          <p:nvPr>
            <p:ph type="title"/>
          </p:nvPr>
        </p:nvSpPr>
        <p:spPr>
          <a:xfrm>
            <a:off x="609600" y="609600"/>
            <a:ext cx="6347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getElementById()</a:t>
            </a:r>
            <a:endParaRPr/>
          </a:p>
        </p:txBody>
      </p:sp>
      <p:sp>
        <p:nvSpPr>
          <p:cNvPr id="672" name="Google Shape;672;p39"/>
          <p:cNvSpPr txBox="1"/>
          <p:nvPr>
            <p:ph idx="1" type="body"/>
          </p:nvPr>
        </p:nvSpPr>
        <p:spPr>
          <a:xfrm>
            <a:off x="609600" y="1572027"/>
            <a:ext cx="6347700" cy="4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getElementById() method returns an element with a specified value.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getElementById() method returns null if the element does not exist.</a:t>
            </a:r>
            <a:endParaRPr/>
          </a:p>
        </p:txBody>
      </p:sp>
      <p:pic>
        <p:nvPicPr>
          <p:cNvPr id="673" name="Google Shape;67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1713" y="3429000"/>
            <a:ext cx="6223474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04d2678032_0_166"/>
          <p:cNvSpPr txBox="1"/>
          <p:nvPr>
            <p:ph type="title"/>
          </p:nvPr>
        </p:nvSpPr>
        <p:spPr>
          <a:xfrm>
            <a:off x="609600" y="609600"/>
            <a:ext cx="6347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getElementsByClassName</a:t>
            </a:r>
            <a:r>
              <a:rPr lang="en-US"/>
              <a:t>()</a:t>
            </a:r>
            <a:endParaRPr/>
          </a:p>
        </p:txBody>
      </p:sp>
      <p:sp>
        <p:nvSpPr>
          <p:cNvPr id="679" name="Google Shape;679;g304d2678032_0_166"/>
          <p:cNvSpPr txBox="1"/>
          <p:nvPr>
            <p:ph idx="1" type="body"/>
          </p:nvPr>
        </p:nvSpPr>
        <p:spPr>
          <a:xfrm>
            <a:off x="609600" y="1572027"/>
            <a:ext cx="6347700" cy="44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getElementsByClassName() method returns a collection of elements with a specified class name(s).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0" name="Google Shape;680;g304d2678032_0_1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925" y="2497025"/>
            <a:ext cx="6762750" cy="261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If…else Condition Statement</a:t>
            </a:r>
            <a:endParaRPr/>
          </a:p>
        </p:txBody>
      </p:sp>
      <p:sp>
        <p:nvSpPr>
          <p:cNvPr id="194" name="Google Shape;194;p8"/>
          <p:cNvSpPr txBox="1"/>
          <p:nvPr>
            <p:ph idx="1" type="body"/>
          </p:nvPr>
        </p:nvSpPr>
        <p:spPr>
          <a:xfrm>
            <a:off x="609600" y="1445342"/>
            <a:ext cx="6347715" cy="459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Executes one block if the condition is true, and another if it's false.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br>
              <a:rPr lang="en-US"/>
            </a:br>
            <a:r>
              <a:rPr lang="en-US"/>
              <a:t>You are a minor.</a:t>
            </a:r>
            <a:br>
              <a:rPr lang="en-US"/>
            </a:br>
            <a:endParaRPr/>
          </a:p>
        </p:txBody>
      </p:sp>
      <p:pic>
        <p:nvPicPr>
          <p:cNvPr id="195" name="Google Shape;19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9938" y="2598199"/>
            <a:ext cx="6287377" cy="183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304d2678032_0_174"/>
          <p:cNvSpPr txBox="1"/>
          <p:nvPr>
            <p:ph type="title"/>
          </p:nvPr>
        </p:nvSpPr>
        <p:spPr>
          <a:xfrm>
            <a:off x="609600" y="609600"/>
            <a:ext cx="6347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getElementsByTagName()</a:t>
            </a:r>
            <a:endParaRPr/>
          </a:p>
        </p:txBody>
      </p:sp>
      <p:sp>
        <p:nvSpPr>
          <p:cNvPr id="686" name="Google Shape;686;g304d2678032_0_174"/>
          <p:cNvSpPr txBox="1"/>
          <p:nvPr>
            <p:ph idx="1" type="body"/>
          </p:nvPr>
        </p:nvSpPr>
        <p:spPr>
          <a:xfrm>
            <a:off x="545850" y="1462500"/>
            <a:ext cx="7082400" cy="4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getElementsByTagName() method returns a collection of all elements with a specified tag name.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getElementsByTagName() method returns an HTMLCollection.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getElementsByTagName() property is read-only.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7" name="Google Shape;687;g304d2678032_0_1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388" y="3657225"/>
            <a:ext cx="587692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304d2678032_0_182"/>
          <p:cNvSpPr txBox="1"/>
          <p:nvPr>
            <p:ph type="title"/>
          </p:nvPr>
        </p:nvSpPr>
        <p:spPr>
          <a:xfrm>
            <a:off x="609600" y="609600"/>
            <a:ext cx="6347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querySelector()</a:t>
            </a:r>
            <a:endParaRPr/>
          </a:p>
        </p:txBody>
      </p:sp>
      <p:sp>
        <p:nvSpPr>
          <p:cNvPr id="693" name="Google Shape;693;g304d2678032_0_182"/>
          <p:cNvSpPr txBox="1"/>
          <p:nvPr>
            <p:ph idx="1" type="body"/>
          </p:nvPr>
        </p:nvSpPr>
        <p:spPr>
          <a:xfrm>
            <a:off x="545850" y="1462500"/>
            <a:ext cx="7082400" cy="4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querySelector() method returns the first element that matches a CSS selector.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To return all matches (not only the first), use the querySelectorAll() instead.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4" name="Google Shape;694;g304d2678032_0_1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3190750"/>
            <a:ext cx="7353300" cy="232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304d2678032_0_190"/>
          <p:cNvSpPr txBox="1"/>
          <p:nvPr>
            <p:ph type="title"/>
          </p:nvPr>
        </p:nvSpPr>
        <p:spPr>
          <a:xfrm>
            <a:off x="609600" y="609600"/>
            <a:ext cx="6347700" cy="8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querySelectorAll()</a:t>
            </a:r>
            <a:endParaRPr/>
          </a:p>
        </p:txBody>
      </p:sp>
      <p:sp>
        <p:nvSpPr>
          <p:cNvPr id="700" name="Google Shape;700;g304d2678032_0_190"/>
          <p:cNvSpPr txBox="1"/>
          <p:nvPr>
            <p:ph idx="1" type="body"/>
          </p:nvPr>
        </p:nvSpPr>
        <p:spPr>
          <a:xfrm>
            <a:off x="545850" y="1462500"/>
            <a:ext cx="7082400" cy="49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querySelectorAll() method returns all elements that matches a CSS selector(s).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1" name="Google Shape;701;g304d2678032_0_1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5850" y="2284288"/>
            <a:ext cx="5105400" cy="401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41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JS Validation Intro</a:t>
            </a:r>
            <a:endParaRPr/>
          </a:p>
        </p:txBody>
      </p:sp>
      <p:sp>
        <p:nvSpPr>
          <p:cNvPr id="707" name="Google Shape;707;p41"/>
          <p:cNvSpPr txBox="1"/>
          <p:nvPr>
            <p:ph idx="1" type="body"/>
          </p:nvPr>
        </p:nvSpPr>
        <p:spPr>
          <a:xfrm>
            <a:off x="609600" y="2160590"/>
            <a:ext cx="634771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Used to ensure input is correct before submission.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 sz="1800">
                <a:solidFill>
                  <a:srgbClr val="FEFEFE"/>
                </a:solidFill>
                <a:latin typeface="Trebuchet MS"/>
                <a:ea typeface="Trebuchet MS"/>
                <a:cs typeface="Trebuchet MS"/>
                <a:sym typeface="Trebuchet MS"/>
              </a:rPr>
              <a:t>if(input == '') alert('Required field');</a:t>
            </a:r>
            <a:endParaRPr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42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Null </a:t>
            </a:r>
            <a:r>
              <a:rPr lang="en-US"/>
              <a:t>constraint</a:t>
            </a:r>
            <a:r>
              <a:rPr lang="en-US" sz="3600"/>
              <a:t> Validation</a:t>
            </a:r>
            <a:endParaRPr/>
          </a:p>
        </p:txBody>
      </p:sp>
      <p:sp>
        <p:nvSpPr>
          <p:cNvPr id="713" name="Google Shape;713;p42"/>
          <p:cNvSpPr txBox="1"/>
          <p:nvPr>
            <p:ph idx="1" type="body"/>
          </p:nvPr>
        </p:nvSpPr>
        <p:spPr>
          <a:xfrm>
            <a:off x="609600" y="1445345"/>
            <a:ext cx="6347715" cy="45960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 if input is null or empty.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714" name="Google Shape;71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3" y="2304026"/>
            <a:ext cx="6897063" cy="43249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43"/>
          <p:cNvSpPr txBox="1"/>
          <p:nvPr>
            <p:ph type="title"/>
          </p:nvPr>
        </p:nvSpPr>
        <p:spPr>
          <a:xfrm>
            <a:off x="609602" y="252339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Password Validation</a:t>
            </a:r>
            <a:endParaRPr/>
          </a:p>
        </p:txBody>
      </p:sp>
      <p:sp>
        <p:nvSpPr>
          <p:cNvPr id="720" name="Google Shape;720;p43"/>
          <p:cNvSpPr txBox="1"/>
          <p:nvPr>
            <p:ph idx="1" type="body"/>
          </p:nvPr>
        </p:nvSpPr>
        <p:spPr>
          <a:xfrm>
            <a:off x="609600" y="953732"/>
            <a:ext cx="6347715" cy="50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Ensure password meets requirements.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if(pwd.length &lt; 8) alert('Too short');</a:t>
            </a:r>
            <a:endParaRPr/>
          </a:p>
        </p:txBody>
      </p:sp>
      <p:pic>
        <p:nvPicPr>
          <p:cNvPr id="721" name="Google Shape;72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274529"/>
            <a:ext cx="7678223" cy="4334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44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Retype Password Validation</a:t>
            </a:r>
            <a:endParaRPr/>
          </a:p>
        </p:txBody>
      </p:sp>
      <p:sp>
        <p:nvSpPr>
          <p:cNvPr id="727" name="Google Shape;727;p44"/>
          <p:cNvSpPr txBox="1"/>
          <p:nvPr>
            <p:ph idx="1" type="body"/>
          </p:nvPr>
        </p:nvSpPr>
        <p:spPr>
          <a:xfrm>
            <a:off x="609600" y="1317524"/>
            <a:ext cx="6347715" cy="472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Ensure retyped password matches.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br>
              <a:rPr lang="en-US"/>
            </a:br>
            <a:endParaRPr/>
          </a:p>
        </p:txBody>
      </p:sp>
      <p:pic>
        <p:nvPicPr>
          <p:cNvPr id="728" name="Google Shape;72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3" y="2539076"/>
            <a:ext cx="6897063" cy="1524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45"/>
          <p:cNvSpPr txBox="1"/>
          <p:nvPr>
            <p:ph type="title"/>
          </p:nvPr>
        </p:nvSpPr>
        <p:spPr>
          <a:xfrm>
            <a:off x="609600" y="609600"/>
            <a:ext cx="6347713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Number Validation</a:t>
            </a:r>
            <a:endParaRPr/>
          </a:p>
        </p:txBody>
      </p:sp>
      <p:sp>
        <p:nvSpPr>
          <p:cNvPr id="734" name="Google Shape;734;p45"/>
          <p:cNvSpPr txBox="1"/>
          <p:nvPr>
            <p:ph idx="1" type="body"/>
          </p:nvPr>
        </p:nvSpPr>
        <p:spPr>
          <a:xfrm>
            <a:off x="609600" y="1307694"/>
            <a:ext cx="6347715" cy="47336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Checks if input is a number.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735" name="Google Shape;735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1" y="2480218"/>
            <a:ext cx="5633885" cy="39820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46"/>
          <p:cNvSpPr txBox="1"/>
          <p:nvPr>
            <p:ph type="title"/>
          </p:nvPr>
        </p:nvSpPr>
        <p:spPr>
          <a:xfrm>
            <a:off x="609600" y="609600"/>
            <a:ext cx="63477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sz="3600"/>
              <a:t>Email validation</a:t>
            </a:r>
            <a:endParaRPr/>
          </a:p>
        </p:txBody>
      </p:sp>
      <p:sp>
        <p:nvSpPr>
          <p:cNvPr id="741" name="Google Shape;741;p46"/>
          <p:cNvSpPr txBox="1"/>
          <p:nvPr>
            <p:ph idx="1" type="body"/>
          </p:nvPr>
        </p:nvSpPr>
        <p:spPr>
          <a:xfrm>
            <a:off x="609600" y="2160590"/>
            <a:ext cx="6347700" cy="3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Validate email format using regex.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</p:txBody>
      </p:sp>
      <p:pic>
        <p:nvPicPr>
          <p:cNvPr id="742" name="Google Shape;74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9" y="3429001"/>
            <a:ext cx="6754168" cy="16766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"/>
          <p:cNvSpPr txBox="1"/>
          <p:nvPr>
            <p:ph type="title"/>
          </p:nvPr>
        </p:nvSpPr>
        <p:spPr>
          <a:xfrm>
            <a:off x="609600" y="609600"/>
            <a:ext cx="6287377" cy="7177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If…else if…else Statement</a:t>
            </a:r>
            <a:endParaRPr/>
          </a:p>
        </p:txBody>
      </p:sp>
      <p:sp>
        <p:nvSpPr>
          <p:cNvPr id="201" name="Google Shape;201;p9"/>
          <p:cNvSpPr txBox="1"/>
          <p:nvPr>
            <p:ph idx="1" type="body"/>
          </p:nvPr>
        </p:nvSpPr>
        <p:spPr>
          <a:xfrm>
            <a:off x="609600" y="1445342"/>
            <a:ext cx="6347715" cy="4596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Checks multiple conditions in order.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Example:</a:t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Output:</a:t>
            </a:r>
            <a:br>
              <a:rPr lang="en-US"/>
            </a:br>
            <a:br>
              <a:rPr lang="en-US"/>
            </a:br>
            <a:r>
              <a:rPr lang="en-US"/>
              <a:t>Grade: B</a:t>
            </a:r>
            <a:br>
              <a:rPr lang="en-US"/>
            </a:br>
            <a:endParaRPr/>
          </a:p>
        </p:txBody>
      </p:sp>
      <p:pic>
        <p:nvPicPr>
          <p:cNvPr id="202" name="Google Shape;20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3524" y="2252498"/>
            <a:ext cx="4972744" cy="2353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>Aadhithya S</dc:creator>
</cp:coreProperties>
</file>