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jeeviacademy.com/" TargetMode="External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5" name="Google Shape;25;p2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2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5" name="Google Shape;35;p2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2" title="Jeevi-Academy-6-White-2048x432.jpg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300" y="-8475"/>
            <a:ext cx="2193152" cy="46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6" name="Google Shape;56;p5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7" name="Google Shape;57;p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6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2" name="Google Shape;82;p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s://www.jeeviacademy.com/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Google Shape;7;p1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" name="Google Shape;8;p1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" name="Google Shape;10;p1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1" title="Jeevi-Academy-6-White-2048x432.jpg">
            <a:hlinkClick r:id="rId1"/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57300" y="-8475"/>
            <a:ext cx="2193152" cy="4626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>
                <a:solidFill>
                  <a:schemeClr val="accent1"/>
                </a:solidFill>
              </a:rPr>
              <a:t>Introduction to jQuery</a:t>
            </a:r>
            <a:endParaRPr/>
          </a:p>
        </p:txBody>
      </p:sp>
      <p:sp>
        <p:nvSpPr>
          <p:cNvPr id="146" name="Google Shape;146;p18"/>
          <p:cNvSpPr txBox="1"/>
          <p:nvPr>
            <p:ph idx="1" type="subTitle"/>
          </p:nvPr>
        </p:nvSpPr>
        <p:spPr>
          <a:xfrm>
            <a:off x="481781" y="4050834"/>
            <a:ext cx="6475533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A detailed guide to jQuery concepts, examples, and usage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jQuery Syntax &amp; Selectors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Basic syntax: $(selector).action().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Selectors: ID (#id), class (.class), element (div), universal (*).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$('#myElement').css('color', 'red');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Event Handling in jQuery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609597" y="2052435"/>
            <a:ext cx="6882583" cy="4195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</a:t>
            </a:r>
            <a:r>
              <a:rPr b="1" lang="en-US"/>
              <a:t>Event Handling</a:t>
            </a:r>
            <a:r>
              <a:rPr lang="en-US"/>
              <a:t> refers to the process of responding to user interactions or browser actions on a web page — such as clicking a button, typing in an input field, submitting a form, or moving the mouse.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Why Use Event Handling?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Event handling helps make your web page interactive and dynamic. For example: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Clicking a button to show/hide content.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Typing in a text box and triggering auto-suggestions.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Submitting a form and validating input without reloading the page.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Event Handling in jQuery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609598" y="2052435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</a:t>
            </a:r>
            <a:r>
              <a:rPr b="1" lang="en-US"/>
              <a:t>Mouse events</a:t>
            </a:r>
            <a:r>
              <a:rPr lang="en-US"/>
              <a:t>: click(), dblclick(), hover().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</a:t>
            </a:r>
            <a:r>
              <a:rPr b="1" lang="en-US"/>
              <a:t>Keyboard events</a:t>
            </a:r>
            <a:r>
              <a:rPr lang="en-US"/>
              <a:t>: keypress(), keydown().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</a:t>
            </a:r>
            <a:r>
              <a:rPr b="1" lang="en-US"/>
              <a:t>Form events</a:t>
            </a:r>
            <a:r>
              <a:rPr lang="en-US"/>
              <a:t>: submit(), focus(), blur().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</a:t>
            </a:r>
            <a:r>
              <a:rPr b="1" lang="en-US"/>
              <a:t>Event delegation</a:t>
            </a:r>
            <a:r>
              <a:rPr lang="en-US"/>
              <a:t>: $(parent).on('event', 'child', function() {...});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Example</a:t>
            </a:r>
            <a:r>
              <a:rPr lang="en-US"/>
              <a:t>: $('#btn').click(function() { alert('Button clicked!'); })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Event Handling in jQuery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609598" y="1514168"/>
            <a:ext cx="6347714" cy="507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Mouse events: click(), dblclick(), hover().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Event Handling in jQuery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🔹 Mouse Events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click()</a:t>
            </a:r>
            <a:br>
              <a:rPr lang="en-US"/>
            </a:br>
            <a:br>
              <a:rPr lang="en-US"/>
            </a:br>
            <a:r>
              <a:rPr b="1" lang="en-US"/>
              <a:t>Description</a:t>
            </a:r>
            <a:r>
              <a:rPr lang="en-US"/>
              <a:t>: Triggers when an element is clicked.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Use Case</a:t>
            </a:r>
            <a:r>
              <a:rPr lang="en-US"/>
              <a:t>: Used for buttons, images, or any clickable elements.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905" y="4149379"/>
            <a:ext cx="4515480" cy="1000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Event Handling in jQuery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609598" y="1514168"/>
            <a:ext cx="6347714" cy="507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Mouse events: click(), dblclick(), hover().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Event Handling in jQuery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🔹 Mouse Events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dblclick()</a:t>
            </a:r>
            <a:br>
              <a:rPr lang="en-US"/>
            </a:br>
            <a:br>
              <a:rPr lang="en-US"/>
            </a:br>
            <a:r>
              <a:rPr b="1" lang="en-US"/>
              <a:t>Description</a:t>
            </a:r>
            <a:r>
              <a:rPr lang="en-US"/>
              <a:t>: Triggers when an element is double-clicked.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886" y="4358416"/>
            <a:ext cx="4810796" cy="92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Event Handling in jQuery</a:t>
            </a:r>
            <a:endParaRPr/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609598" y="1514168"/>
            <a:ext cx="6347714" cy="507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Mouse events: click(), dblclick(), hover().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Event Handling in jQuery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🔹 Mouse Events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hover()</a:t>
            </a:r>
            <a:br>
              <a:rPr lang="en-US"/>
            </a:br>
            <a:br>
              <a:rPr lang="en-US"/>
            </a:br>
            <a:r>
              <a:rPr b="1" lang="en-US"/>
              <a:t>Description</a:t>
            </a:r>
            <a:r>
              <a:rPr lang="en-US"/>
              <a:t>: Binds handlers for both mouseenter and mouseleave events.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33" name="Google Shape;2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872" y="4434663"/>
            <a:ext cx="5468113" cy="21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Event Handling in jQuery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609598" y="1514168"/>
            <a:ext cx="6347714" cy="507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Keyboard events: keypress(), keydown().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Event Handling in jQuery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🔹 Keyboard Events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keypress()</a:t>
            </a:r>
            <a:br>
              <a:rPr lang="en-US"/>
            </a:br>
            <a:br>
              <a:rPr lang="en-US"/>
            </a:br>
            <a:r>
              <a:rPr b="1" lang="en-US"/>
              <a:t>Description</a:t>
            </a:r>
            <a:r>
              <a:rPr lang="en-US"/>
              <a:t>: Fires when a key that produces a character value is pressed down.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100" y="4486450"/>
            <a:ext cx="5855201" cy="11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Event Handling in jQuery</a:t>
            </a:r>
            <a:endParaRPr/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609598" y="1514168"/>
            <a:ext cx="6347714" cy="507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Keyboard events: keypress(), keydown().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Event Handling in jQuery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🔹 Keyboard Events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keydown()</a:t>
            </a:r>
            <a:br>
              <a:rPr lang="en-US"/>
            </a:br>
            <a:br>
              <a:rPr lang="en-US"/>
            </a:br>
            <a:r>
              <a:rPr b="1" lang="en-US"/>
              <a:t>Description</a:t>
            </a:r>
            <a:r>
              <a:rPr lang="en-US"/>
              <a:t>: Fires when any key is pressed down (including function keys).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47" name="Google Shape;24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122" y="4479863"/>
            <a:ext cx="4682420" cy="1092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Event Handling in jQuery</a:t>
            </a:r>
            <a:endParaRPr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609598" y="1514168"/>
            <a:ext cx="6347714" cy="507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</a:t>
            </a:r>
            <a:r>
              <a:rPr b="1" lang="en-US"/>
              <a:t>Form events</a:t>
            </a:r>
            <a:r>
              <a:rPr lang="en-US"/>
              <a:t>: submit(), focus(), blur().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Event Handling in jQuery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🔹 Form Events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submit()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Description</a:t>
            </a:r>
            <a:r>
              <a:rPr lang="en-US"/>
              <a:t>: Triggers when a form is submitted.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325" y="3991053"/>
            <a:ext cx="4410129" cy="1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Event Handling in jQuery</a:t>
            </a:r>
            <a:endParaRPr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609598" y="1514168"/>
            <a:ext cx="6347714" cy="507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</a:t>
            </a:r>
            <a:r>
              <a:rPr b="1" lang="en-US"/>
              <a:t>Form events</a:t>
            </a:r>
            <a:r>
              <a:rPr lang="en-US"/>
              <a:t>: submit(), focus(), blur().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Event Handling in jQuery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🔹 Form Events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focus()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Description</a:t>
            </a:r>
            <a:r>
              <a:rPr lang="en-US"/>
              <a:t>: Fires when an element gains focus.</a:t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091" y="4003547"/>
            <a:ext cx="5400135" cy="113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History &amp; Evolution of jQuery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Timeline of jQuery development (2006-present)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Evolution from version 1.x to 3.x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Key milestones: jQuery 1.x (initial release), 2.x (removed IE6-8 support), 3.x (performance improvements).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Event Handling in jQuery</a:t>
            </a:r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609598" y="1514168"/>
            <a:ext cx="6347714" cy="507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</a:t>
            </a:r>
            <a:r>
              <a:rPr b="1" lang="en-US"/>
              <a:t>Form events</a:t>
            </a:r>
            <a:r>
              <a:rPr lang="en-US"/>
              <a:t>: submit(), focus(), blur().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Event Handling in jQuery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🔹 Form Events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blur()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Description</a:t>
            </a:r>
            <a:r>
              <a:rPr lang="en-US"/>
              <a:t>: Fires when an element loses focus.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68" name="Google Shape;26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412" y="3963876"/>
            <a:ext cx="5410656" cy="107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Event Handling in jQuery</a:t>
            </a:r>
            <a:endParaRPr/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609598" y="1514168"/>
            <a:ext cx="6347714" cy="507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Event Handling in jQuery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🔹 Event Delegation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Description</a:t>
            </a:r>
            <a:r>
              <a:rPr lang="en-US"/>
              <a:t>: Binds an event to a parent element to handle events for its child elements, especially useful for dynamically added elements.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75" name="Google Shape;2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405" y="3732872"/>
            <a:ext cx="5649025" cy="1052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Quick Example Recap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609598" y="1661652"/>
            <a:ext cx="6347714" cy="49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Event Handling in jQuery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Description</a:t>
            </a:r>
            <a:r>
              <a:rPr lang="en-US"/>
              <a:t>:  Shows an alert message when the button with id="btn" is clicked.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82" name="Google Shape;28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920" y="2195234"/>
            <a:ext cx="4758815" cy="1233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DOM Manipulation with jQuery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- </a:t>
            </a:r>
            <a:r>
              <a:rPr b="1" lang="en-US"/>
              <a:t>DOM (Document Object Model) </a:t>
            </a:r>
            <a:r>
              <a:rPr lang="en-US"/>
              <a:t>manipulation means </a:t>
            </a:r>
            <a:r>
              <a:rPr b="1" lang="en-US"/>
              <a:t>changing, adding, or removing HTML elements and content</a:t>
            </a:r>
            <a:r>
              <a:rPr lang="en-US"/>
              <a:t> dynamically using jQuery.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- Adding/removing elements: .append(), .remove().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- HTML/Text manipulation: .html(), .text().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- Class and CSS manipulation: .addClass(), .css().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Example: $('#newElement').append('&lt;p&gt;New paragraph!&lt;/p&gt;');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609599" y="609600"/>
            <a:ext cx="690224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DOM Manipulation with jQuery</a:t>
            </a:r>
            <a:endParaRPr/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609598" y="1514168"/>
            <a:ext cx="6347714" cy="507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</a:t>
            </a:r>
            <a:r>
              <a:rPr b="1" lang="en-US"/>
              <a:t>Adding/Removing Elements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.append()</a:t>
            </a:r>
            <a:br>
              <a:rPr lang="en-US"/>
            </a:br>
            <a:br>
              <a:rPr lang="en-US"/>
            </a:br>
            <a:r>
              <a:rPr b="1" lang="en-US"/>
              <a:t>Description</a:t>
            </a:r>
            <a:r>
              <a:rPr lang="en-US"/>
              <a:t>: Adds content </a:t>
            </a:r>
            <a:r>
              <a:rPr b="1" lang="en-US"/>
              <a:t>inside</a:t>
            </a:r>
            <a:r>
              <a:rPr lang="en-US"/>
              <a:t> the selected element, </a:t>
            </a:r>
            <a:r>
              <a:rPr b="1" lang="en-US"/>
              <a:t>at the end</a:t>
            </a:r>
            <a:r>
              <a:rPr lang="en-US"/>
              <a:t>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Use Case</a:t>
            </a:r>
            <a:r>
              <a:rPr lang="en-US"/>
              <a:t>: Add new items to a list, messages to a chat box, etc.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95" name="Google Shape;29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128" y="3586853"/>
            <a:ext cx="5344271" cy="552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609599" y="609600"/>
            <a:ext cx="690224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DOM Manipulation with jQuery</a:t>
            </a:r>
            <a:endParaRPr/>
          </a:p>
        </p:txBody>
      </p:sp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609598" y="1514168"/>
            <a:ext cx="6347714" cy="507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</a:t>
            </a:r>
            <a:r>
              <a:rPr b="1" lang="en-US"/>
              <a:t>Adding/Removing Elements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.remove()</a:t>
            </a:r>
            <a:br>
              <a:rPr lang="en-US"/>
            </a:br>
            <a:br>
              <a:rPr lang="en-US"/>
            </a:br>
            <a:r>
              <a:rPr b="1" lang="en-US"/>
              <a:t>Description</a:t>
            </a:r>
            <a:r>
              <a:rPr lang="en-US"/>
              <a:t>: Removes the selected element(s) from the DOM.</a:t>
            </a:r>
            <a:br>
              <a:rPr lang="en-US"/>
            </a:b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Use Case</a:t>
            </a:r>
            <a:r>
              <a:rPr lang="en-US"/>
              <a:t>: Delete old or unnecessary elements dynamically.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02" name="Google Shape;30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562" y="3648881"/>
            <a:ext cx="4124901" cy="54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/>
          <p:nvPr>
            <p:ph type="title"/>
          </p:nvPr>
        </p:nvSpPr>
        <p:spPr>
          <a:xfrm>
            <a:off x="609599" y="609600"/>
            <a:ext cx="690224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DOM Manipulation with jQuery</a:t>
            </a:r>
            <a:endParaRPr/>
          </a:p>
        </p:txBody>
      </p:sp>
      <p:sp>
        <p:nvSpPr>
          <p:cNvPr id="308" name="Google Shape;308;p43"/>
          <p:cNvSpPr txBox="1"/>
          <p:nvPr>
            <p:ph idx="1" type="body"/>
          </p:nvPr>
        </p:nvSpPr>
        <p:spPr>
          <a:xfrm>
            <a:off x="609598" y="1514168"/>
            <a:ext cx="6347714" cy="507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</a:t>
            </a:r>
            <a:r>
              <a:rPr b="1" lang="en-US"/>
              <a:t>Class and CSS Manipulation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.addClass()</a:t>
            </a:r>
            <a:br>
              <a:rPr lang="en-US"/>
            </a:br>
            <a:br>
              <a:rPr lang="en-US"/>
            </a:br>
            <a:r>
              <a:rPr b="1" lang="en-US"/>
              <a:t>Description</a:t>
            </a:r>
            <a:r>
              <a:rPr lang="en-US"/>
              <a:t>: Adds one or more CSS classes to selected elements.</a:t>
            </a:r>
            <a:br>
              <a:rPr lang="en-US"/>
            </a:b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Use Case</a:t>
            </a:r>
            <a:r>
              <a:rPr lang="en-US"/>
              <a:t>: Apply predefined styles via class (e.g., animations, themes).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09" name="Google Shape;30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846" y="3143210"/>
            <a:ext cx="4258269" cy="571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609599" y="609600"/>
            <a:ext cx="690224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DOM Manipulation with jQuery</a:t>
            </a:r>
            <a:endParaRPr/>
          </a:p>
        </p:txBody>
      </p:sp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609598" y="1514168"/>
            <a:ext cx="6347714" cy="507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</a:t>
            </a:r>
            <a:r>
              <a:rPr b="1" lang="en-US"/>
              <a:t>Class and CSS Manipulation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.css()</a:t>
            </a:r>
            <a:br>
              <a:rPr lang="en-US"/>
            </a:br>
            <a:br>
              <a:rPr lang="en-US"/>
            </a:br>
            <a:r>
              <a:rPr b="1" lang="en-US"/>
              <a:t>Description</a:t>
            </a:r>
            <a:r>
              <a:rPr lang="en-US"/>
              <a:t>: Gets or sets </a:t>
            </a:r>
            <a:r>
              <a:rPr b="1" lang="en-US"/>
              <a:t>inline CSS styles</a:t>
            </a:r>
            <a:r>
              <a:rPr lang="en-US"/>
              <a:t>.</a:t>
            </a:r>
            <a:br>
              <a:rPr lang="en-US"/>
            </a:b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Use Case</a:t>
            </a:r>
            <a:r>
              <a:rPr lang="en-US"/>
              <a:t>: Dynamically change element styles without modifying CSS files.</a:t>
            </a:r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448" y="2971420"/>
            <a:ext cx="5296639" cy="52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Effects and Animations</a:t>
            </a:r>
            <a:endParaRPr/>
          </a:p>
        </p:txBody>
      </p:sp>
      <p:sp>
        <p:nvSpPr>
          <p:cNvPr id="322" name="Google Shape;322;p45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Basic effects: hide(), show(), toggle().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Fade effects: fadeIn(), fadeOut().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Slide effects: slideUp(), slideDown().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Custom animations: .animate().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$('#element').fadeIn();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type="title"/>
          </p:nvPr>
        </p:nvSpPr>
        <p:spPr>
          <a:xfrm>
            <a:off x="609599" y="609600"/>
            <a:ext cx="690224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Effects and Animations</a:t>
            </a:r>
            <a:endParaRPr/>
          </a:p>
        </p:txBody>
      </p:sp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609598" y="1514168"/>
            <a:ext cx="6347714" cy="507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Basic Effects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.hide()</a:t>
            </a:r>
            <a:br>
              <a:rPr lang="en-US"/>
            </a:br>
            <a:br>
              <a:rPr lang="en-US"/>
            </a:br>
            <a:r>
              <a:rPr b="1" lang="en-US"/>
              <a:t>Description</a:t>
            </a:r>
            <a:r>
              <a:rPr lang="en-US"/>
              <a:t>: Hides the selected element(s).</a:t>
            </a:r>
            <a:br>
              <a:rPr lang="en-US"/>
            </a:b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29" name="Google Shape;3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608" y="3406877"/>
            <a:ext cx="4020111" cy="419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jQuery vs JavaScript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609598" y="1582994"/>
            <a:ext cx="7678995" cy="4458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JavaScript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/>
              <a:t>Definition</a:t>
            </a:r>
            <a:r>
              <a:rPr lang="en-US"/>
              <a:t>: A high-level, interpreted programming language used to create dynamic and interactive effects within web browsers.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Core Language: It's the core scripting language of the web.Browser.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Support: Supported natively by all browsers.Syntax: More verbose when handling DOM elements, events, and AJAX.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Performance: Faster because it runs natively.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Example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document.getElementById("btn").addEventListener("click", function() {	alert("Clicked!");</a:t>
            </a:r>
            <a:br>
              <a:rPr lang="en-US"/>
            </a:br>
            <a:r>
              <a:rPr lang="en-US"/>
              <a:t>});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title"/>
          </p:nvPr>
        </p:nvSpPr>
        <p:spPr>
          <a:xfrm>
            <a:off x="609599" y="609600"/>
            <a:ext cx="690224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Effects and Animations</a:t>
            </a:r>
            <a:endParaRPr/>
          </a:p>
        </p:txBody>
      </p:sp>
      <p:sp>
        <p:nvSpPr>
          <p:cNvPr id="335" name="Google Shape;335;p47"/>
          <p:cNvSpPr txBox="1"/>
          <p:nvPr>
            <p:ph idx="1" type="body"/>
          </p:nvPr>
        </p:nvSpPr>
        <p:spPr>
          <a:xfrm>
            <a:off x="609598" y="1514168"/>
            <a:ext cx="6347714" cy="507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Basic Effects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.toggle()</a:t>
            </a:r>
            <a:br>
              <a:rPr lang="en-US"/>
            </a:br>
            <a:br>
              <a:rPr lang="en-US"/>
            </a:br>
            <a:r>
              <a:rPr b="1" lang="en-US"/>
              <a:t>Description</a:t>
            </a:r>
            <a:r>
              <a:rPr lang="en-US"/>
              <a:t>: Toggles between showing and hiding an element.</a:t>
            </a:r>
            <a:br>
              <a:rPr lang="en-US"/>
            </a:br>
            <a:br>
              <a:rPr lang="en-US"/>
            </a:b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36" name="Google Shape;33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184" y="3642777"/>
            <a:ext cx="4667901" cy="106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609599" y="609600"/>
            <a:ext cx="690224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Effects and Animations</a:t>
            </a:r>
            <a:endParaRPr/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609598" y="1514168"/>
            <a:ext cx="6347714" cy="507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Fade Effects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.fadeIn()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Description</a:t>
            </a:r>
            <a:r>
              <a:rPr lang="en-US"/>
              <a:t>:  Gradually makes a hidden element visible with a fade effect.</a:t>
            </a:r>
            <a:br>
              <a:rPr lang="en-US"/>
            </a:br>
            <a:br>
              <a:rPr lang="en-US"/>
            </a:b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43" name="Google Shape;3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552" y="3526942"/>
            <a:ext cx="4467849" cy="52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type="title"/>
          </p:nvPr>
        </p:nvSpPr>
        <p:spPr>
          <a:xfrm>
            <a:off x="609599" y="609600"/>
            <a:ext cx="690224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Effects and Animations</a:t>
            </a:r>
            <a:endParaRPr/>
          </a:p>
        </p:txBody>
      </p:sp>
      <p:sp>
        <p:nvSpPr>
          <p:cNvPr id="349" name="Google Shape;349;p49"/>
          <p:cNvSpPr txBox="1"/>
          <p:nvPr>
            <p:ph idx="1" type="body"/>
          </p:nvPr>
        </p:nvSpPr>
        <p:spPr>
          <a:xfrm>
            <a:off x="609598" y="1514168"/>
            <a:ext cx="6347714" cy="507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Fade Effects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.fadeOut()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Description</a:t>
            </a:r>
            <a:r>
              <a:rPr lang="en-US"/>
              <a:t>: Fades out and hides the selected element.</a:t>
            </a:r>
            <a:br>
              <a:rPr lang="en-US"/>
            </a:br>
            <a:br>
              <a:rPr lang="en-US"/>
            </a:b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50" name="Google Shape;35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384" y="3298997"/>
            <a:ext cx="4667901" cy="476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>
            <p:ph type="title"/>
          </p:nvPr>
        </p:nvSpPr>
        <p:spPr>
          <a:xfrm>
            <a:off x="609599" y="609600"/>
            <a:ext cx="6037007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Effects and Animations - Slide Effects</a:t>
            </a:r>
            <a:endParaRPr/>
          </a:p>
        </p:txBody>
      </p:sp>
      <p:sp>
        <p:nvSpPr>
          <p:cNvPr id="356" name="Google Shape;356;p50"/>
          <p:cNvSpPr txBox="1"/>
          <p:nvPr>
            <p:ph idx="1" type="body"/>
          </p:nvPr>
        </p:nvSpPr>
        <p:spPr>
          <a:xfrm>
            <a:off x="609598" y="2074606"/>
            <a:ext cx="6347714" cy="45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Slide Effects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.slideUp()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Description</a:t>
            </a:r>
            <a:r>
              <a:rPr lang="en-US"/>
              <a:t>: Slides the element up and hides it.</a:t>
            </a:r>
            <a:br>
              <a:rPr lang="en-US"/>
            </a:br>
            <a:br>
              <a:rPr lang="en-US"/>
            </a:b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57" name="Google Shape;35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744" y="3429000"/>
            <a:ext cx="3467584" cy="552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609599" y="609600"/>
            <a:ext cx="6037007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Effects and Animations - Slide Effects</a:t>
            </a:r>
            <a:endParaRPr/>
          </a:p>
        </p:txBody>
      </p:sp>
      <p:sp>
        <p:nvSpPr>
          <p:cNvPr id="363" name="Google Shape;363;p51"/>
          <p:cNvSpPr txBox="1"/>
          <p:nvPr>
            <p:ph idx="1" type="body"/>
          </p:nvPr>
        </p:nvSpPr>
        <p:spPr>
          <a:xfrm>
            <a:off x="609598" y="2074606"/>
            <a:ext cx="6347714" cy="45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Slide Effects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.slideDown()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Description</a:t>
            </a:r>
            <a:r>
              <a:rPr lang="en-US"/>
              <a:t>: Slides the element down and shows it.</a:t>
            </a:r>
            <a:br>
              <a:rPr lang="en-US"/>
            </a:br>
            <a:br>
              <a:rPr lang="en-US"/>
            </a:b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64" name="Google Shape;36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956" y="3358602"/>
            <a:ext cx="3429479" cy="514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type="title"/>
          </p:nvPr>
        </p:nvSpPr>
        <p:spPr>
          <a:xfrm>
            <a:off x="609599" y="609600"/>
            <a:ext cx="6037007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Effects and Animations - Custom Animations </a:t>
            </a:r>
            <a:endParaRPr/>
          </a:p>
        </p:txBody>
      </p:sp>
      <p:sp>
        <p:nvSpPr>
          <p:cNvPr id="370" name="Google Shape;370;p52"/>
          <p:cNvSpPr txBox="1"/>
          <p:nvPr>
            <p:ph idx="1" type="body"/>
          </p:nvPr>
        </p:nvSpPr>
        <p:spPr>
          <a:xfrm>
            <a:off x="609598" y="2074606"/>
            <a:ext cx="6347714" cy="451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Custom Animations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.animate()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Description</a:t>
            </a:r>
            <a:r>
              <a:rPr lang="en-US"/>
              <a:t>: Allows you to create custom animations by changing multiple CSS properties over time.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71" name="Google Shape;37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921" y="3569002"/>
            <a:ext cx="3810532" cy="152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Chaining and Callbacks</a:t>
            </a:r>
            <a:endParaRPr/>
          </a:p>
        </p:txBody>
      </p:sp>
      <p:sp>
        <p:nvSpPr>
          <p:cNvPr id="377" name="Google Shape;377;p53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Method chaining: Perform multiple actions in one line.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Callbacks: Functions executed after an animation.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$('#element').fadeOut().fadeIn();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Method chaining</a:t>
            </a:r>
            <a:endParaRPr/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jQuery allows you to </a:t>
            </a:r>
            <a:r>
              <a:rPr b="1" lang="en-US"/>
              <a:t>perform multiple actions on the same element in a single line</a:t>
            </a:r>
            <a:r>
              <a:rPr lang="en-US"/>
              <a:t>, by chaining methods together.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improves readability and reduces repetitive code.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$('#element').fadeOut().fadeIn();</a:t>
            </a:r>
            <a:endParaRPr/>
          </a:p>
        </p:txBody>
      </p:sp>
      <p:pic>
        <p:nvPicPr>
          <p:cNvPr id="384" name="Google Shape;38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357" y="4002155"/>
            <a:ext cx="6315956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Callbacks</a:t>
            </a:r>
            <a:endParaRPr/>
          </a:p>
        </p:txBody>
      </p:sp>
      <p:sp>
        <p:nvSpPr>
          <p:cNvPr id="390" name="Google Shape;390;p55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</a:t>
            </a:r>
            <a:r>
              <a:rPr b="1" lang="en-US"/>
              <a:t>callback</a:t>
            </a:r>
            <a:r>
              <a:rPr lang="en-US"/>
              <a:t> is a function that is executed </a:t>
            </a:r>
            <a:r>
              <a:rPr b="1" lang="en-US"/>
              <a:t>after the previous function completes</a:t>
            </a:r>
            <a:r>
              <a:rPr lang="en-US"/>
              <a:t>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Especially useful for animations where you want to trigger something </a:t>
            </a:r>
            <a:r>
              <a:rPr b="1" lang="en-US"/>
              <a:t>after</a:t>
            </a:r>
            <a:r>
              <a:rPr lang="en-US"/>
              <a:t> the effect finishes.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Syntax:</a:t>
            </a:r>
            <a:br>
              <a:rPr lang="en-US"/>
            </a:br>
            <a:br>
              <a:rPr lang="en-US"/>
            </a:br>
            <a:r>
              <a:rPr lang="en-US"/>
              <a:t>	$(selector).fadeOut(speed, callback);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391" name="Google Shape;39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885" y="4588683"/>
            <a:ext cx="4782217" cy="8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AJAX with jQuery</a:t>
            </a:r>
            <a:endParaRPr/>
          </a:p>
        </p:txBody>
      </p:sp>
      <p:sp>
        <p:nvSpPr>
          <p:cNvPr id="397" name="Google Shape;397;p56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Basic methods: .load(), .get(), .post().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$.ajax() full usage for advanced requests.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$.ajax({ url: 'data.json', success: function(data) { console.log(data); }});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jQuery vs JavaScript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609599" y="1582994"/>
            <a:ext cx="6347714" cy="4458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JQuery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Definition: A JavaScript library designed to simplify HTML DOM tree traversal and manipulation, as well as event handling, CSS animation, and AJAX.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Built With: Written in JavaScript.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Ease of Use: Easier syntax, cross-browser compatibility, and less code.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Performance: Slightly slower than vanilla JS (due to abstraction).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Features: Animations, event handling, simplified AJAX, effects, etc.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$("#btn").click(function() {</a:t>
            </a:r>
            <a:br>
              <a:rPr lang="en-US"/>
            </a:br>
            <a:r>
              <a:rPr lang="en-US"/>
              <a:t> alert("Clicked!");</a:t>
            </a:r>
            <a:br>
              <a:rPr lang="en-US"/>
            </a:br>
            <a:r>
              <a:rPr lang="en-US"/>
              <a:t>});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7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AJAX with jQuery</a:t>
            </a:r>
            <a:endParaRPr/>
          </a:p>
        </p:txBody>
      </p:sp>
      <p:sp>
        <p:nvSpPr>
          <p:cNvPr id="403" name="Google Shape;403;p57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.load()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Description</a:t>
            </a:r>
            <a:r>
              <a:rPr lang="en-US"/>
              <a:t>: Loads data from the server and </a:t>
            </a:r>
            <a:r>
              <a:rPr b="1" lang="en-US"/>
              <a:t>inserts it into the selected element</a:t>
            </a:r>
            <a:r>
              <a:rPr lang="en-US"/>
              <a:t>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Use Case</a:t>
            </a:r>
            <a:r>
              <a:rPr lang="en-US"/>
              <a:t>: Load HTML snippets or partial pages into a div.</a:t>
            </a:r>
            <a:endParaRPr/>
          </a:p>
        </p:txBody>
      </p:sp>
      <p:pic>
        <p:nvPicPr>
          <p:cNvPr id="404" name="Google Shape;40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3330329"/>
            <a:ext cx="4305901" cy="590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AJAX with jQuery</a:t>
            </a:r>
            <a:endParaRPr/>
          </a:p>
        </p:txBody>
      </p:sp>
      <p:sp>
        <p:nvSpPr>
          <p:cNvPr id="410" name="Google Shape;410;p58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.get()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Description</a:t>
            </a:r>
            <a:r>
              <a:rPr lang="en-US"/>
              <a:t>: Sends an HTTP </a:t>
            </a:r>
            <a:r>
              <a:rPr b="1" lang="en-US"/>
              <a:t>GET</a:t>
            </a:r>
            <a:r>
              <a:rPr lang="en-US"/>
              <a:t> request and fetches data.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Use Case</a:t>
            </a:r>
            <a:r>
              <a:rPr lang="en-US"/>
              <a:t>: Retrieve data from a server (e.g., JSON, HTML).</a:t>
            </a:r>
            <a:endParaRPr/>
          </a:p>
        </p:txBody>
      </p:sp>
      <p:pic>
        <p:nvPicPr>
          <p:cNvPr id="411" name="Google Shape;41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3194644"/>
            <a:ext cx="5420481" cy="101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AJAX with jQuery</a:t>
            </a:r>
            <a:endParaRPr/>
          </a:p>
        </p:txBody>
      </p:sp>
      <p:sp>
        <p:nvSpPr>
          <p:cNvPr id="417" name="Google Shape;417;p59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.post()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Description</a:t>
            </a:r>
            <a:r>
              <a:rPr lang="en-US"/>
              <a:t>Sends an HTTP </a:t>
            </a:r>
            <a:r>
              <a:rPr b="1" lang="en-US"/>
              <a:t>POST</a:t>
            </a:r>
            <a:r>
              <a:rPr lang="en-US"/>
              <a:t> request to submit data.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Use Case</a:t>
            </a:r>
            <a:r>
              <a:rPr lang="en-US"/>
              <a:t>: Send form or user data to a server.</a:t>
            </a:r>
            <a:endParaRPr/>
          </a:p>
        </p:txBody>
      </p:sp>
      <p:pic>
        <p:nvPicPr>
          <p:cNvPr id="418" name="Google Shape;41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3203865"/>
            <a:ext cx="6496957" cy="98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0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Advanced AJAX</a:t>
            </a:r>
            <a:endParaRPr/>
          </a:p>
        </p:txBody>
      </p:sp>
      <p:sp>
        <p:nvSpPr>
          <p:cNvPr id="424" name="Google Shape;424;p60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Full Control Example: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425" name="Google Shape;42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2665235"/>
            <a:ext cx="6173061" cy="3258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Advanced AJAX</a:t>
            </a:r>
            <a:endParaRPr/>
          </a:p>
        </p:txBody>
      </p:sp>
      <p:sp>
        <p:nvSpPr>
          <p:cNvPr id="431" name="Google Shape;431;p61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lang="en-US"/>
              <a:t>Advantages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/>
              <a:t>Set request type, headers, timeout, etc.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/>
              <a:t>Handle success &amp; error callbacks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/>
              <a:t>Use for REST APIs and complex logic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2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jQuery UI Components</a:t>
            </a:r>
            <a:endParaRPr/>
          </a:p>
        </p:txBody>
      </p:sp>
      <p:sp>
        <p:nvSpPr>
          <p:cNvPr id="437" name="Google Shape;437;p62"/>
          <p:cNvSpPr txBox="1"/>
          <p:nvPr>
            <p:ph idx="1" type="body"/>
          </p:nvPr>
        </p:nvSpPr>
        <p:spPr>
          <a:xfrm>
            <a:off x="609599" y="1474840"/>
            <a:ext cx="6347714" cy="4566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Draggable, Droppable.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- Accordion, Tabs, Datepicker.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 Make element draggable.</a:t>
            </a:r>
            <a:endParaRPr/>
          </a:p>
        </p:txBody>
      </p:sp>
      <p:pic>
        <p:nvPicPr>
          <p:cNvPr id="438" name="Google Shape;43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805" y="3669890"/>
            <a:ext cx="7993953" cy="2622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Form Validation with jQuery</a:t>
            </a:r>
            <a:endParaRPr/>
          </a:p>
        </p:txBody>
      </p:sp>
      <p:sp>
        <p:nvSpPr>
          <p:cNvPr id="444" name="Google Shape;444;p63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Client-side validation.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jQuery Validation Plugin.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Simple form validation.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Advantages of jQuery over Vanilla JS (Javascript)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Simplified syntax: $('#id') vs document.getElementById('id')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Cross-browser compatibility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Shortened code for complex operations (animations, AJAX).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jQuery Version Differences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jQuery 1.x: Supports older browsers (IE6-8)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jQuery 2.x: Removed support for older browsers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jQuery 3.x: Performance improvements and modern features.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Installing jQuery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CDN vs Local Download: Benefits of CDN (faster, reliable) vs local download.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How to Include: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&lt;script src="https://code.jquery.com/jquery-3.6.0.min.js"&gt;&lt;/script&gt; for CDN.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Local download: How to download and link jQuery locally.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Using jQuery with VS Code/IDE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Steps to integrate jQuery with VS Code.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Proper linking in HTML file.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How to start writing jQuery code.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Debugging jQuery Code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Console logging: console.log() for checking jQuery output.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Using Developer Tools: Inspect elements, check jQuery versions.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