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1" r:id="rId6"/>
    <p:sldId id="262" r:id="rId7"/>
    <p:sldId id="263" r:id="rId8"/>
    <p:sldId id="264" r:id="rId9"/>
    <p:sldId id="265" r:id="rId10"/>
    <p:sldId id="267" r:id="rId11"/>
    <p:sldId id="268" r:id="rId12"/>
    <p:sldId id="272" r:id="rId13"/>
    <p:sldId id="273"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51" d="100"/>
          <a:sy n="51" d="100"/>
        </p:scale>
        <p:origin x="137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9C0828-88BE-4961-AC35-9810F776C964}" type="datetimeFigureOut">
              <a:rPr lang="en-US" smtClean="0"/>
              <a:pPr/>
              <a:t>11/18/2022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BF8C82-668A-4EB2-AFE3-7ADE53D919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5D6C2B4-4DF8-45A4-A266-0CB608A71EAB}" type="datetime3">
              <a:rPr lang="en-US" smtClean="0"/>
              <a:pPr/>
              <a:t>18 November 2022</a:t>
            </a:fld>
            <a:endParaRPr lang="en-US"/>
          </a:p>
        </p:txBody>
      </p:sp>
      <p:sp>
        <p:nvSpPr>
          <p:cNvPr id="20" name="Footer Placeholder 19"/>
          <p:cNvSpPr>
            <a:spLocks noGrp="1"/>
          </p:cNvSpPr>
          <p:nvPr>
            <p:ph type="ftr" sz="quarter" idx="11"/>
          </p:nvPr>
        </p:nvSpPr>
        <p:spPr/>
        <p:txBody>
          <a:bodyPr/>
          <a:lstStyle/>
          <a:p>
            <a:r>
              <a:rPr lang="en-US"/>
              <a:t>Rathinam Technical Campus</a:t>
            </a:r>
          </a:p>
        </p:txBody>
      </p:sp>
      <p:sp>
        <p:nvSpPr>
          <p:cNvPr id="10" name="Slide Number Placeholder 9"/>
          <p:cNvSpPr>
            <a:spLocks noGrp="1"/>
          </p:cNvSpPr>
          <p:nvPr>
            <p:ph type="sldNum" sz="quarter" idx="12"/>
          </p:nvPr>
        </p:nvSpPr>
        <p:spPr/>
        <p:txBody>
          <a:bodyPr/>
          <a:lstStyle/>
          <a:p>
            <a:fld id="{81CB0788-E408-4DFD-9758-18858B0877E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B0F16C-EABA-4056-8DB6-A43C206F1904}" type="datetime3">
              <a:rPr lang="en-US" smtClean="0"/>
              <a:pPr/>
              <a:t>18 November 2022</a:t>
            </a:fld>
            <a:endParaRPr lang="en-US"/>
          </a:p>
        </p:txBody>
      </p:sp>
      <p:sp>
        <p:nvSpPr>
          <p:cNvPr id="5" name="Footer Placeholder 4"/>
          <p:cNvSpPr>
            <a:spLocks noGrp="1"/>
          </p:cNvSpPr>
          <p:nvPr>
            <p:ph type="ftr" sz="quarter" idx="11"/>
          </p:nvPr>
        </p:nvSpPr>
        <p:spPr/>
        <p:txBody>
          <a:bodyPr/>
          <a:lstStyle/>
          <a:p>
            <a:r>
              <a:rPr lang="en-US"/>
              <a:t>Rathinam Technical Campus</a:t>
            </a:r>
          </a:p>
        </p:txBody>
      </p:sp>
      <p:sp>
        <p:nvSpPr>
          <p:cNvPr id="6" name="Slide Number Placeholder 5"/>
          <p:cNvSpPr>
            <a:spLocks noGrp="1"/>
          </p:cNvSpPr>
          <p:nvPr>
            <p:ph type="sldNum" sz="quarter" idx="12"/>
          </p:nvPr>
        </p:nvSpPr>
        <p:spPr/>
        <p:txBody>
          <a:bodyPr/>
          <a:lstStyle/>
          <a:p>
            <a:fld id="{81CB0788-E408-4DFD-9758-18858B0877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6F8E2D-9F8F-4A16-B70D-E728F105A1FD}" type="datetime3">
              <a:rPr lang="en-US" smtClean="0"/>
              <a:pPr/>
              <a:t>18 November 2022</a:t>
            </a:fld>
            <a:endParaRPr lang="en-US"/>
          </a:p>
        </p:txBody>
      </p:sp>
      <p:sp>
        <p:nvSpPr>
          <p:cNvPr id="5" name="Footer Placeholder 4"/>
          <p:cNvSpPr>
            <a:spLocks noGrp="1"/>
          </p:cNvSpPr>
          <p:nvPr>
            <p:ph type="ftr" sz="quarter" idx="11"/>
          </p:nvPr>
        </p:nvSpPr>
        <p:spPr/>
        <p:txBody>
          <a:bodyPr/>
          <a:lstStyle/>
          <a:p>
            <a:r>
              <a:rPr lang="en-US"/>
              <a:t>Rathinam Technical Campus</a:t>
            </a:r>
          </a:p>
        </p:txBody>
      </p:sp>
      <p:sp>
        <p:nvSpPr>
          <p:cNvPr id="6" name="Slide Number Placeholder 5"/>
          <p:cNvSpPr>
            <a:spLocks noGrp="1"/>
          </p:cNvSpPr>
          <p:nvPr>
            <p:ph type="sldNum" sz="quarter" idx="12"/>
          </p:nvPr>
        </p:nvSpPr>
        <p:spPr/>
        <p:txBody>
          <a:bodyPr/>
          <a:lstStyle/>
          <a:p>
            <a:fld id="{81CB0788-E408-4DFD-9758-18858B0877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5F1A6C3-7FFD-41B9-84D8-DCAD57851ADE}" type="datetime3">
              <a:rPr lang="en-US" smtClean="0"/>
              <a:pPr/>
              <a:t>18 November 2022</a:t>
            </a:fld>
            <a:endParaRPr lang="en-US"/>
          </a:p>
        </p:txBody>
      </p:sp>
      <p:sp>
        <p:nvSpPr>
          <p:cNvPr id="5" name="Footer Placeholder 4"/>
          <p:cNvSpPr>
            <a:spLocks noGrp="1"/>
          </p:cNvSpPr>
          <p:nvPr>
            <p:ph type="ftr" sz="quarter" idx="11"/>
          </p:nvPr>
        </p:nvSpPr>
        <p:spPr/>
        <p:txBody>
          <a:bodyPr/>
          <a:lstStyle/>
          <a:p>
            <a:r>
              <a:rPr lang="en-US"/>
              <a:t>Rathinam Technical Campus</a:t>
            </a:r>
          </a:p>
        </p:txBody>
      </p:sp>
      <p:sp>
        <p:nvSpPr>
          <p:cNvPr id="6" name="Slide Number Placeholder 5"/>
          <p:cNvSpPr>
            <a:spLocks noGrp="1"/>
          </p:cNvSpPr>
          <p:nvPr>
            <p:ph type="sldNum" sz="quarter" idx="12"/>
          </p:nvPr>
        </p:nvSpPr>
        <p:spPr/>
        <p:txBody>
          <a:bodyPr/>
          <a:lstStyle/>
          <a:p>
            <a:fld id="{81CB0788-E408-4DFD-9758-18858B0877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FEBA57E-7870-47E4-B40F-56D08DD6B3D6}" type="datetime3">
              <a:rPr lang="en-US" smtClean="0"/>
              <a:pPr/>
              <a:t>18 November 2022</a:t>
            </a:fld>
            <a:endParaRPr lang="en-US"/>
          </a:p>
        </p:txBody>
      </p:sp>
      <p:sp>
        <p:nvSpPr>
          <p:cNvPr id="5" name="Footer Placeholder 4"/>
          <p:cNvSpPr>
            <a:spLocks noGrp="1"/>
          </p:cNvSpPr>
          <p:nvPr>
            <p:ph type="ftr" sz="quarter" idx="11"/>
          </p:nvPr>
        </p:nvSpPr>
        <p:spPr/>
        <p:txBody>
          <a:bodyPr/>
          <a:lstStyle/>
          <a:p>
            <a:r>
              <a:rPr lang="en-US"/>
              <a:t>Rathinam Technical Campus</a:t>
            </a:r>
          </a:p>
        </p:txBody>
      </p:sp>
      <p:sp>
        <p:nvSpPr>
          <p:cNvPr id="6" name="Slide Number Placeholder 5"/>
          <p:cNvSpPr>
            <a:spLocks noGrp="1"/>
          </p:cNvSpPr>
          <p:nvPr>
            <p:ph type="sldNum" sz="quarter" idx="12"/>
          </p:nvPr>
        </p:nvSpPr>
        <p:spPr/>
        <p:txBody>
          <a:bodyPr/>
          <a:lstStyle/>
          <a:p>
            <a:fld id="{81CB0788-E408-4DFD-9758-18858B0877E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1535828-D240-475A-806D-1E749F6AD1AF}" type="datetime3">
              <a:rPr lang="en-US" smtClean="0"/>
              <a:pPr/>
              <a:t>18 November 2022</a:t>
            </a:fld>
            <a:endParaRPr lang="en-US"/>
          </a:p>
        </p:txBody>
      </p:sp>
      <p:sp>
        <p:nvSpPr>
          <p:cNvPr id="6" name="Footer Placeholder 5"/>
          <p:cNvSpPr>
            <a:spLocks noGrp="1"/>
          </p:cNvSpPr>
          <p:nvPr>
            <p:ph type="ftr" sz="quarter" idx="11"/>
          </p:nvPr>
        </p:nvSpPr>
        <p:spPr/>
        <p:txBody>
          <a:bodyPr/>
          <a:lstStyle/>
          <a:p>
            <a:r>
              <a:rPr lang="en-US"/>
              <a:t>Rathinam Technical Campus</a:t>
            </a:r>
          </a:p>
        </p:txBody>
      </p:sp>
      <p:sp>
        <p:nvSpPr>
          <p:cNvPr id="7" name="Slide Number Placeholder 6"/>
          <p:cNvSpPr>
            <a:spLocks noGrp="1"/>
          </p:cNvSpPr>
          <p:nvPr>
            <p:ph type="sldNum" sz="quarter" idx="12"/>
          </p:nvPr>
        </p:nvSpPr>
        <p:spPr/>
        <p:txBody>
          <a:bodyPr/>
          <a:lstStyle/>
          <a:p>
            <a:fld id="{81CB0788-E408-4DFD-9758-18858B0877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5A7DC68-A838-42A4-BEBC-7BBF5088D227}" type="datetime3">
              <a:rPr lang="en-US" smtClean="0"/>
              <a:pPr/>
              <a:t>18 November 2022</a:t>
            </a:fld>
            <a:endParaRPr lang="en-US"/>
          </a:p>
        </p:txBody>
      </p:sp>
      <p:sp>
        <p:nvSpPr>
          <p:cNvPr id="8" name="Footer Placeholder 7"/>
          <p:cNvSpPr>
            <a:spLocks noGrp="1"/>
          </p:cNvSpPr>
          <p:nvPr>
            <p:ph type="ftr" sz="quarter" idx="11"/>
          </p:nvPr>
        </p:nvSpPr>
        <p:spPr/>
        <p:txBody>
          <a:bodyPr/>
          <a:lstStyle/>
          <a:p>
            <a:r>
              <a:rPr lang="en-US"/>
              <a:t>Rathinam Technical Campus</a:t>
            </a:r>
          </a:p>
        </p:txBody>
      </p:sp>
      <p:sp>
        <p:nvSpPr>
          <p:cNvPr id="9" name="Slide Number Placeholder 8"/>
          <p:cNvSpPr>
            <a:spLocks noGrp="1"/>
          </p:cNvSpPr>
          <p:nvPr>
            <p:ph type="sldNum" sz="quarter" idx="12"/>
          </p:nvPr>
        </p:nvSpPr>
        <p:spPr/>
        <p:txBody>
          <a:bodyPr/>
          <a:lstStyle/>
          <a:p>
            <a:fld id="{81CB0788-E408-4DFD-9758-18858B0877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6D3C668B-A525-4F27-9EDF-74A6F56C8B52}" type="datetime3">
              <a:rPr lang="en-US" smtClean="0"/>
              <a:pPr/>
              <a:t>18 November 2022</a:t>
            </a:fld>
            <a:endParaRPr lang="en-US"/>
          </a:p>
        </p:txBody>
      </p:sp>
      <p:sp>
        <p:nvSpPr>
          <p:cNvPr id="4" name="Footer Placeholder 3"/>
          <p:cNvSpPr>
            <a:spLocks noGrp="1"/>
          </p:cNvSpPr>
          <p:nvPr>
            <p:ph type="ftr" sz="quarter" idx="11"/>
          </p:nvPr>
        </p:nvSpPr>
        <p:spPr/>
        <p:txBody>
          <a:bodyPr/>
          <a:lstStyle/>
          <a:p>
            <a:r>
              <a:rPr lang="en-US"/>
              <a:t>Rathinam Technical Campus</a:t>
            </a:r>
          </a:p>
        </p:txBody>
      </p:sp>
      <p:sp>
        <p:nvSpPr>
          <p:cNvPr id="5" name="Slide Number Placeholder 4"/>
          <p:cNvSpPr>
            <a:spLocks noGrp="1"/>
          </p:cNvSpPr>
          <p:nvPr>
            <p:ph type="sldNum" sz="quarter" idx="12"/>
          </p:nvPr>
        </p:nvSpPr>
        <p:spPr/>
        <p:txBody>
          <a:bodyPr/>
          <a:lstStyle/>
          <a:p>
            <a:fld id="{81CB0788-E408-4DFD-9758-18858B0877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90924A76-92F4-4D7D-986C-502371188320}" type="datetime3">
              <a:rPr lang="en-US" smtClean="0"/>
              <a:pPr/>
              <a:t>18 November 2022</a:t>
            </a:fld>
            <a:endParaRPr lang="en-US"/>
          </a:p>
        </p:txBody>
      </p:sp>
      <p:sp>
        <p:nvSpPr>
          <p:cNvPr id="3" name="Footer Placeholder 2"/>
          <p:cNvSpPr>
            <a:spLocks noGrp="1"/>
          </p:cNvSpPr>
          <p:nvPr>
            <p:ph type="ftr" sz="quarter" idx="11"/>
          </p:nvPr>
        </p:nvSpPr>
        <p:spPr/>
        <p:txBody>
          <a:bodyPr/>
          <a:lstStyle/>
          <a:p>
            <a:r>
              <a:rPr lang="en-US"/>
              <a:t>Rathinam Technical Campus</a:t>
            </a:r>
          </a:p>
        </p:txBody>
      </p:sp>
      <p:sp>
        <p:nvSpPr>
          <p:cNvPr id="4" name="Slide Number Placeholder 3"/>
          <p:cNvSpPr>
            <a:spLocks noGrp="1"/>
          </p:cNvSpPr>
          <p:nvPr>
            <p:ph type="sldNum" sz="quarter" idx="12"/>
          </p:nvPr>
        </p:nvSpPr>
        <p:spPr/>
        <p:txBody>
          <a:bodyPr/>
          <a:lstStyle/>
          <a:p>
            <a:fld id="{81CB0788-E408-4DFD-9758-18858B0877E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10840A-922A-4B6F-A5DC-3CDA1842484F}" type="datetime3">
              <a:rPr lang="en-US" smtClean="0"/>
              <a:pPr/>
              <a:t>18 November 2022</a:t>
            </a:fld>
            <a:endParaRPr lang="en-US"/>
          </a:p>
        </p:txBody>
      </p:sp>
      <p:sp>
        <p:nvSpPr>
          <p:cNvPr id="6" name="Footer Placeholder 5"/>
          <p:cNvSpPr>
            <a:spLocks noGrp="1"/>
          </p:cNvSpPr>
          <p:nvPr>
            <p:ph type="ftr" sz="quarter" idx="11"/>
          </p:nvPr>
        </p:nvSpPr>
        <p:spPr/>
        <p:txBody>
          <a:bodyPr/>
          <a:lstStyle/>
          <a:p>
            <a:r>
              <a:rPr lang="en-US"/>
              <a:t>Rathinam Technical Campus</a:t>
            </a:r>
          </a:p>
        </p:txBody>
      </p:sp>
      <p:sp>
        <p:nvSpPr>
          <p:cNvPr id="7" name="Slide Number Placeholder 6"/>
          <p:cNvSpPr>
            <a:spLocks noGrp="1"/>
          </p:cNvSpPr>
          <p:nvPr>
            <p:ph type="sldNum" sz="quarter" idx="12"/>
          </p:nvPr>
        </p:nvSpPr>
        <p:spPr/>
        <p:txBody>
          <a:bodyPr/>
          <a:lstStyle/>
          <a:p>
            <a:fld id="{81CB0788-E408-4DFD-9758-18858B0877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9BB4FF70-E204-45AE-A4F0-94ECC8A97645}" type="datetime3">
              <a:rPr lang="en-US" smtClean="0"/>
              <a:pPr/>
              <a:t>18 November 2022</a:t>
            </a:fld>
            <a:endParaRPr lang="en-US"/>
          </a:p>
        </p:txBody>
      </p:sp>
      <p:sp>
        <p:nvSpPr>
          <p:cNvPr id="6" name="Footer Placeholder 5"/>
          <p:cNvSpPr>
            <a:spLocks noGrp="1"/>
          </p:cNvSpPr>
          <p:nvPr>
            <p:ph type="ftr" sz="quarter" idx="11"/>
          </p:nvPr>
        </p:nvSpPr>
        <p:spPr/>
        <p:txBody>
          <a:bodyPr/>
          <a:lstStyle/>
          <a:p>
            <a:r>
              <a:rPr lang="en-US"/>
              <a:t>Rathinam Technical Campus</a:t>
            </a:r>
          </a:p>
        </p:txBody>
      </p:sp>
      <p:sp>
        <p:nvSpPr>
          <p:cNvPr id="7" name="Slide Number Placeholder 6"/>
          <p:cNvSpPr>
            <a:spLocks noGrp="1"/>
          </p:cNvSpPr>
          <p:nvPr>
            <p:ph type="sldNum" sz="quarter" idx="12"/>
          </p:nvPr>
        </p:nvSpPr>
        <p:spPr/>
        <p:txBody>
          <a:bodyPr/>
          <a:lstStyle/>
          <a:p>
            <a:fld id="{81CB0788-E408-4DFD-9758-18858B0877E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49B976E-B2E7-4BD1-8043-91CA6E8E08A7}" type="datetime3">
              <a:rPr lang="en-US" smtClean="0"/>
              <a:pPr/>
              <a:t>18 November 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Rathinam Technical Campus</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1CB0788-E408-4DFD-9758-18858B0877E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92" y="732270"/>
            <a:ext cx="8072462" cy="1472184"/>
          </a:xfrm>
        </p:spPr>
        <p:txBody>
          <a:bodyPr/>
          <a:lstStyle/>
          <a:p>
            <a:pPr algn="ctr"/>
            <a:r>
              <a:rPr lang="en-US" dirty="0"/>
              <a:t>Car Resale Value Prediction</a:t>
            </a:r>
          </a:p>
        </p:txBody>
      </p:sp>
      <p:sp>
        <p:nvSpPr>
          <p:cNvPr id="3" name="Subtitle 2"/>
          <p:cNvSpPr>
            <a:spLocks noGrp="1"/>
          </p:cNvSpPr>
          <p:nvPr>
            <p:ph type="subTitle" idx="1"/>
          </p:nvPr>
        </p:nvSpPr>
        <p:spPr>
          <a:xfrm>
            <a:off x="990692" y="2564904"/>
            <a:ext cx="4271970" cy="3214710"/>
          </a:xfrm>
        </p:spPr>
        <p:txBody>
          <a:bodyPr lIns="91440" tIns="0" rIns="91440" bIns="45720" anchor="t">
            <a:normAutofit/>
          </a:bodyPr>
          <a:lstStyle/>
          <a:p>
            <a:pPr marL="27305"/>
            <a:r>
              <a:rPr lang="en-US" sz="2000" b="1" dirty="0">
                <a:solidFill>
                  <a:srgbClr val="002060"/>
                </a:solidFill>
              </a:rPr>
              <a:t>Mentor:</a:t>
            </a:r>
            <a:endParaRPr lang="en-US" dirty="0"/>
          </a:p>
          <a:p>
            <a:pPr marL="27305"/>
            <a:r>
              <a:rPr lang="en-US" sz="2000" dirty="0">
                <a:solidFill>
                  <a:srgbClr val="002060"/>
                </a:solidFill>
              </a:rPr>
              <a:t>Ms. Suhasini.C M.E.,</a:t>
            </a:r>
          </a:p>
          <a:p>
            <a:pPr marL="27305"/>
            <a:r>
              <a:rPr lang="en-US" sz="2000" dirty="0">
                <a:solidFill>
                  <a:srgbClr val="002060"/>
                </a:solidFill>
              </a:rPr>
              <a:t>Assistant Professor,</a:t>
            </a:r>
          </a:p>
          <a:p>
            <a:pPr marL="27305"/>
            <a:r>
              <a:rPr lang="en-US" sz="2000" dirty="0">
                <a:solidFill>
                  <a:srgbClr val="002060"/>
                </a:solidFill>
              </a:rPr>
              <a:t>Dept. of Information Technology</a:t>
            </a:r>
          </a:p>
          <a:p>
            <a:pPr marL="27305"/>
            <a:r>
              <a:rPr lang="en-US" sz="2000" dirty="0">
                <a:solidFill>
                  <a:srgbClr val="002060"/>
                </a:solidFill>
              </a:rPr>
              <a:t>Rathinam Technical Campus,</a:t>
            </a:r>
          </a:p>
          <a:p>
            <a:pPr marL="27305"/>
            <a:r>
              <a:rPr lang="en-US" sz="2000" dirty="0">
                <a:solidFill>
                  <a:srgbClr val="002060"/>
                </a:solidFill>
              </a:rPr>
              <a:t>Coimbatore – 641 021.</a:t>
            </a:r>
          </a:p>
        </p:txBody>
      </p:sp>
      <p:sp>
        <p:nvSpPr>
          <p:cNvPr id="7" name="Subtitle 2"/>
          <p:cNvSpPr txBox="1">
            <a:spLocks/>
          </p:cNvSpPr>
          <p:nvPr/>
        </p:nvSpPr>
        <p:spPr>
          <a:xfrm>
            <a:off x="4648200" y="2564904"/>
            <a:ext cx="4402545" cy="3064667"/>
          </a:xfrm>
          <a:prstGeom prst="rect">
            <a:avLst/>
          </a:prstGeom>
        </p:spPr>
        <p:txBody>
          <a:bodyPr lIns="91440" tIns="0" rIns="91440" bIns="45720" anchor="t">
            <a:normAutofit fontScale="85000" lnSpcReduction="10000"/>
          </a:bodyPr>
          <a:lstStyle/>
          <a:p>
            <a:pPr marL="27305"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1" i="0" u="none" strike="noStrike" kern="1200" cap="none" spc="0" normalizeH="0" baseline="0" noProof="0" dirty="0">
                <a:ln>
                  <a:noFill/>
                </a:ln>
                <a:solidFill>
                  <a:srgbClr val="002060"/>
                </a:solidFill>
                <a:effectLst/>
                <a:uLnTx/>
                <a:uFillTx/>
                <a:latin typeface="+mn-lt"/>
                <a:ea typeface="+mn-ea"/>
                <a:cs typeface="+mn-cs"/>
              </a:rPr>
              <a:t>Team Members:</a:t>
            </a:r>
            <a:endParaRPr lang="en-US" dirty="0">
              <a:ea typeface="+mn-ea"/>
              <a:cs typeface="+mn-cs"/>
            </a:endParaRPr>
          </a:p>
          <a:p>
            <a:pPr marL="27305">
              <a:spcBef>
                <a:spcPts val="600"/>
              </a:spcBef>
              <a:buClr>
                <a:schemeClr val="accent1"/>
              </a:buClr>
              <a:buSzPct val="80000"/>
              <a:defRPr/>
            </a:pPr>
            <a:r>
              <a:rPr lang="en-US" sz="2000" dirty="0">
                <a:solidFill>
                  <a:srgbClr val="002060"/>
                </a:solidFill>
              </a:rPr>
              <a:t>Avinashlingam S       </a:t>
            </a:r>
            <a:r>
              <a:rPr lang="en-US" sz="2000" dirty="0">
                <a:solidFill>
                  <a:schemeClr val="bg1"/>
                </a:solidFill>
              </a:rPr>
              <a:t>.</a:t>
            </a:r>
            <a:r>
              <a:rPr lang="en-US" sz="2000" dirty="0">
                <a:solidFill>
                  <a:srgbClr val="002060"/>
                </a:solidFill>
              </a:rPr>
              <a:t>(721819104003)</a:t>
            </a:r>
          </a:p>
          <a:p>
            <a:pPr marL="27305">
              <a:spcBef>
                <a:spcPts val="600"/>
              </a:spcBef>
              <a:buClr>
                <a:srgbClr val="3891A7"/>
              </a:buClr>
              <a:buSzPct val="80000"/>
              <a:defRPr/>
            </a:pPr>
            <a:r>
              <a:rPr lang="en-US" sz="2000" dirty="0">
                <a:solidFill>
                  <a:srgbClr val="002060"/>
                </a:solidFill>
              </a:rPr>
              <a:t>Mohammad Jameal J </a:t>
            </a:r>
            <a:r>
              <a:rPr lang="en-US" sz="1200" dirty="0">
                <a:solidFill>
                  <a:schemeClr val="bg1"/>
                </a:solidFill>
              </a:rPr>
              <a:t>.</a:t>
            </a:r>
            <a:r>
              <a:rPr lang="en-US" sz="2000" dirty="0">
                <a:solidFill>
                  <a:srgbClr val="002060"/>
                </a:solidFill>
              </a:rPr>
              <a:t>(721819104013)</a:t>
            </a:r>
            <a:endParaRPr lang="en-US" sz="2000" dirty="0">
              <a:solidFill>
                <a:srgbClr val="000000"/>
              </a:solidFill>
              <a:ea typeface="+mn-lt"/>
              <a:cs typeface="+mn-lt"/>
            </a:endParaRPr>
          </a:p>
          <a:p>
            <a:pPr marL="27305">
              <a:spcBef>
                <a:spcPts val="600"/>
              </a:spcBef>
            </a:pPr>
            <a:r>
              <a:rPr lang="en-US" sz="2000" dirty="0">
                <a:solidFill>
                  <a:srgbClr val="002060"/>
                </a:solidFill>
                <a:ea typeface="+mn-lt"/>
                <a:cs typeface="+mn-lt"/>
              </a:rPr>
              <a:t>Mohammed Nishar S(721819104014)</a:t>
            </a:r>
          </a:p>
          <a:p>
            <a:pPr marL="27305">
              <a:spcBef>
                <a:spcPts val="600"/>
              </a:spcBef>
            </a:pPr>
            <a:r>
              <a:rPr lang="en-US" sz="2000" dirty="0">
                <a:solidFill>
                  <a:srgbClr val="002060"/>
                </a:solidFill>
                <a:ea typeface="+mn-lt"/>
                <a:cs typeface="+mn-lt"/>
              </a:rPr>
              <a:t>Rohith R V               (721819104021)</a:t>
            </a:r>
            <a:endParaRPr lang="en-US" sz="2000" dirty="0">
              <a:ea typeface="+mn-lt"/>
              <a:cs typeface="+mn-lt"/>
            </a:endParaRPr>
          </a:p>
          <a:p>
            <a:pPr marL="27305">
              <a:spcBef>
                <a:spcPts val="600"/>
              </a:spcBef>
            </a:pPr>
            <a:endParaRPr lang="en-US" dirty="0">
              <a:solidFill>
                <a:srgbClr val="002060"/>
              </a:solidFill>
            </a:endParaRPr>
          </a:p>
          <a:p>
            <a:pPr marL="27305">
              <a:spcBef>
                <a:spcPts val="600"/>
              </a:spcBef>
            </a:pPr>
            <a:endParaRPr lang="en-US" sz="2000" dirty="0">
              <a:solidFill>
                <a:srgbClr val="002060"/>
              </a:solidFill>
            </a:endParaRPr>
          </a:p>
          <a:p>
            <a:pPr marL="27305">
              <a:spcBef>
                <a:spcPts val="600"/>
              </a:spcBef>
            </a:pPr>
            <a:r>
              <a:rPr lang="en-US" sz="2000" dirty="0">
                <a:solidFill>
                  <a:srgbClr val="002060"/>
                </a:solidFill>
              </a:rPr>
              <a:t>Dept. of </a:t>
            </a:r>
            <a:r>
              <a:rPr lang="en-US" sz="2000">
                <a:solidFill>
                  <a:srgbClr val="002060"/>
                </a:solidFill>
              </a:rPr>
              <a:t>Computer Science and </a:t>
            </a:r>
            <a:r>
              <a:rPr lang="en-US" sz="2000" dirty="0">
                <a:solidFill>
                  <a:srgbClr val="002060"/>
                </a:solidFill>
              </a:rPr>
              <a:t>Engineering,</a:t>
            </a:r>
          </a:p>
          <a:p>
            <a:pPr marL="27305">
              <a:spcBef>
                <a:spcPts val="600"/>
              </a:spcBef>
              <a:buClr>
                <a:schemeClr val="accent1"/>
              </a:buClr>
              <a:buSzPct val="80000"/>
              <a:buFont typeface="Wingdings 2"/>
            </a:pPr>
            <a:r>
              <a:rPr kumimoji="0" lang="en-US" sz="2000" b="0" i="0" u="none" strike="noStrike" kern="1200" cap="none" spc="0" normalizeH="0" baseline="0" noProof="0" dirty="0">
                <a:ln>
                  <a:noFill/>
                </a:ln>
                <a:solidFill>
                  <a:srgbClr val="002060"/>
                </a:solidFill>
                <a:effectLst/>
                <a:uLnTx/>
                <a:uFillTx/>
                <a:latin typeface="+mn-lt"/>
                <a:ea typeface="+mn-ea"/>
                <a:cs typeface="+mn-cs"/>
              </a:rPr>
              <a:t>Rathinam Technical Campus,</a:t>
            </a:r>
            <a:endParaRPr lang="en-US" sz="2000" b="0" i="0" u="none" strike="noStrike" kern="1200" cap="none" spc="0" normalizeH="0" baseline="0" noProof="0" dirty="0">
              <a:ln>
                <a:noFill/>
              </a:ln>
              <a:solidFill>
                <a:srgbClr val="002060"/>
              </a:solidFill>
              <a:effectLst/>
              <a:uLnTx/>
              <a:uFillTx/>
              <a:latin typeface="+mn-lt"/>
            </a:endParaRPr>
          </a:p>
          <a:p>
            <a:pPr marL="27305"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000" b="0" i="0" u="none" strike="noStrike" kern="1200" cap="none" spc="0" normalizeH="0" baseline="0" noProof="0" dirty="0">
                <a:ln>
                  <a:noFill/>
                </a:ln>
                <a:solidFill>
                  <a:srgbClr val="002060"/>
                </a:solidFill>
                <a:effectLst/>
                <a:uLnTx/>
                <a:uFillTx/>
                <a:latin typeface="+mn-lt"/>
                <a:ea typeface="+mn-ea"/>
                <a:cs typeface="+mn-cs"/>
              </a:rPr>
              <a:t>Coimbatore – 641 021.</a:t>
            </a:r>
            <a:endParaRPr lang="en-US" sz="2000" b="0" i="0" u="none" strike="noStrike" kern="1200" cap="none" spc="0" normalizeH="0" baseline="0" noProof="0" dirty="0">
              <a:ln>
                <a:noFill/>
              </a:ln>
              <a:solidFill>
                <a:srgbClr val="002060"/>
              </a:solidFill>
              <a:effectLst/>
              <a:uLnTx/>
              <a:uFillTx/>
              <a:latin typeface="+mn-lt"/>
            </a:endParaRPr>
          </a:p>
        </p:txBody>
      </p:sp>
      <p:sp>
        <p:nvSpPr>
          <p:cNvPr id="5" name="Date Placeholder 4"/>
          <p:cNvSpPr>
            <a:spLocks noGrp="1"/>
          </p:cNvSpPr>
          <p:nvPr>
            <p:ph type="dt" sz="half" idx="10"/>
          </p:nvPr>
        </p:nvSpPr>
        <p:spPr/>
        <p:txBody>
          <a:bodyPr/>
          <a:lstStyle/>
          <a:p>
            <a:r>
              <a:rPr lang="en-US" dirty="0"/>
              <a:t>17 November 2022</a:t>
            </a:r>
          </a:p>
        </p:txBody>
      </p:sp>
      <p:sp>
        <p:nvSpPr>
          <p:cNvPr id="6" name="Slide Number Placeholder 5"/>
          <p:cNvSpPr>
            <a:spLocks noGrp="1"/>
          </p:cNvSpPr>
          <p:nvPr>
            <p:ph type="sldNum" sz="quarter" idx="12"/>
          </p:nvPr>
        </p:nvSpPr>
        <p:spPr/>
        <p:txBody>
          <a:bodyPr/>
          <a:lstStyle/>
          <a:p>
            <a:fld id="{81CB0788-E408-4DFD-9758-18858B0877EB}" type="slidenum">
              <a:rPr lang="en-US" smtClean="0"/>
              <a:pPr/>
              <a:t>1</a:t>
            </a:fld>
            <a:endParaRPr lang="en-US"/>
          </a:p>
        </p:txBody>
      </p:sp>
      <p:sp>
        <p:nvSpPr>
          <p:cNvPr id="8" name="Footer Placeholder 7"/>
          <p:cNvSpPr>
            <a:spLocks noGrp="1"/>
          </p:cNvSpPr>
          <p:nvPr>
            <p:ph type="ftr" sz="quarter" idx="11"/>
          </p:nvPr>
        </p:nvSpPr>
        <p:spPr/>
        <p:txBody>
          <a:bodyPr/>
          <a:lstStyle/>
          <a:p>
            <a:r>
              <a:rPr lang="en-US" dirty="0"/>
              <a:t>Rathinam Technical Campus</a:t>
            </a:r>
          </a:p>
        </p:txBody>
      </p:sp>
      <p:pic>
        <p:nvPicPr>
          <p:cNvPr id="9" name="Picture 8" descr="Anna Univ Logo.jpg"/>
          <p:cNvPicPr>
            <a:picLocks noChangeAspect="1"/>
          </p:cNvPicPr>
          <p:nvPr/>
        </p:nvPicPr>
        <p:blipFill>
          <a:blip r:embed="rId2"/>
          <a:stretch>
            <a:fillRect/>
          </a:stretch>
        </p:blipFill>
        <p:spPr>
          <a:xfrm>
            <a:off x="0" y="-1"/>
            <a:ext cx="1000099" cy="933431"/>
          </a:xfrm>
          <a:prstGeom prst="rect">
            <a:avLst/>
          </a:prstGeom>
        </p:spPr>
      </p:pic>
      <p:pic>
        <p:nvPicPr>
          <p:cNvPr id="1026"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68" y="813074"/>
            <a:ext cx="7498080" cy="1143000"/>
          </a:xfrm>
        </p:spPr>
        <p:txBody>
          <a:bodyPr>
            <a:noAutofit/>
          </a:bodyPr>
          <a:lstStyle/>
          <a:p>
            <a:r>
              <a:rPr lang="en-US" sz="4000" dirty="0">
                <a:solidFill>
                  <a:srgbClr val="002060"/>
                </a:solidFill>
              </a:rPr>
              <a:t>Implementation of the Project - Screenshots</a:t>
            </a:r>
            <a:endParaRPr lang="en-US" sz="4000" dirty="0"/>
          </a:p>
        </p:txBody>
      </p:sp>
      <p:pic>
        <p:nvPicPr>
          <p:cNvPr id="10" name="Content Placeholder 9" descr="A screenshot of a car">
            <a:extLst>
              <a:ext uri="{FF2B5EF4-FFF2-40B4-BE49-F238E27FC236}">
                <a16:creationId xmlns:a16="http://schemas.microsoft.com/office/drawing/2014/main" id="{2D731B62-531E-C403-34FC-9AD188F4676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988840"/>
            <a:ext cx="7499350" cy="4316710"/>
          </a:xfrm>
        </p:spPr>
      </p:pic>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10</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3"/>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4" cstate="print"/>
          <a:srcRect/>
          <a:stretch>
            <a:fillRect/>
          </a:stretch>
        </p:blipFill>
        <p:spPr bwMode="auto">
          <a:xfrm>
            <a:off x="4500562" y="-141957"/>
            <a:ext cx="5487973" cy="107062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68" y="761030"/>
            <a:ext cx="7498080" cy="1143000"/>
          </a:xfrm>
        </p:spPr>
        <p:txBody>
          <a:bodyPr>
            <a:noAutofit/>
          </a:bodyPr>
          <a:lstStyle/>
          <a:p>
            <a:r>
              <a:rPr lang="en-US" sz="4000" dirty="0">
                <a:solidFill>
                  <a:srgbClr val="002060"/>
                </a:solidFill>
              </a:rPr>
              <a:t>Implementation of the Project – Screenshots (Cont…)</a:t>
            </a:r>
            <a:endParaRPr lang="en-US" sz="4000" dirty="0"/>
          </a:p>
        </p:txBody>
      </p:sp>
      <p:pic>
        <p:nvPicPr>
          <p:cNvPr id="10" name="Content Placeholder 9" descr="A screenshot of a video game&#10;&#10;Description automatically generated">
            <a:extLst>
              <a:ext uri="{FF2B5EF4-FFF2-40B4-BE49-F238E27FC236}">
                <a16:creationId xmlns:a16="http://schemas.microsoft.com/office/drawing/2014/main" id="{B180AD28-0C7F-5D4B-E472-B6DF9EFB242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988840"/>
            <a:ext cx="7499350" cy="4316710"/>
          </a:xfrm>
        </p:spPr>
      </p:pic>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11</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3"/>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4" cstate="print"/>
          <a:srcRect/>
          <a:stretch>
            <a:fillRect/>
          </a:stretch>
        </p:blipFill>
        <p:spPr bwMode="auto">
          <a:xfrm>
            <a:off x="4500562" y="-227301"/>
            <a:ext cx="5487973" cy="1070627"/>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733400"/>
            <a:ext cx="7498080" cy="1143000"/>
          </a:xfrm>
        </p:spPr>
        <p:txBody>
          <a:bodyPr>
            <a:noAutofit/>
          </a:bodyPr>
          <a:lstStyle/>
          <a:p>
            <a:r>
              <a:rPr lang="en-US" sz="4000" dirty="0">
                <a:solidFill>
                  <a:srgbClr val="002060"/>
                </a:solidFill>
              </a:rPr>
              <a:t>Implementation of the Project – Screenshots (Cont…)</a:t>
            </a:r>
            <a:endParaRPr lang="en-US" sz="4000" dirty="0"/>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12</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pic>
        <p:nvPicPr>
          <p:cNvPr id="12" name="Content Placeholder 11" descr="A screenshot of a video game&#10;&#10;Description automatically generated">
            <a:extLst>
              <a:ext uri="{FF2B5EF4-FFF2-40B4-BE49-F238E27FC236}">
                <a16:creationId xmlns:a16="http://schemas.microsoft.com/office/drawing/2014/main" id="{69E235E9-6861-E61B-32B5-D3654F5603B8}"/>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435100" y="2060848"/>
            <a:ext cx="7499350" cy="4392488"/>
          </a:xfrm>
        </p:spPr>
      </p:pic>
    </p:spTree>
    <p:extLst>
      <p:ext uri="{BB962C8B-B14F-4D97-AF65-F5344CB8AC3E}">
        <p14:creationId xmlns:p14="http://schemas.microsoft.com/office/powerpoint/2010/main" val="70269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579" y="764704"/>
            <a:ext cx="7498080" cy="1143000"/>
          </a:xfrm>
        </p:spPr>
        <p:txBody>
          <a:bodyPr>
            <a:noAutofit/>
          </a:bodyPr>
          <a:lstStyle/>
          <a:p>
            <a:r>
              <a:rPr lang="en-US" sz="4000" dirty="0">
                <a:solidFill>
                  <a:srgbClr val="002060"/>
                </a:solidFill>
              </a:rPr>
              <a:t>Implementation of the Project – Screenshots (Cont…)</a:t>
            </a:r>
            <a:endParaRPr lang="en-US" sz="4000" dirty="0"/>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13</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pic>
        <p:nvPicPr>
          <p:cNvPr id="11" name="Content Placeholder 10" descr="A screenshot of a video game&#10;&#10;Description automatically generated">
            <a:extLst>
              <a:ext uri="{FF2B5EF4-FFF2-40B4-BE49-F238E27FC236}">
                <a16:creationId xmlns:a16="http://schemas.microsoft.com/office/drawing/2014/main" id="{90546896-99B1-D7EB-5E2D-AA83AB238F60}"/>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434973" y="2063182"/>
            <a:ext cx="7499350" cy="4218384"/>
          </a:xfrm>
        </p:spPr>
      </p:pic>
    </p:spTree>
    <p:extLst>
      <p:ext uri="{BB962C8B-B14F-4D97-AF65-F5344CB8AC3E}">
        <p14:creationId xmlns:p14="http://schemas.microsoft.com/office/powerpoint/2010/main" val="241395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46946"/>
            <a:ext cx="7498080" cy="1143000"/>
          </a:xfrm>
        </p:spPr>
        <p:txBody>
          <a:bodyPr>
            <a:normAutofit/>
          </a:bodyPr>
          <a:lstStyle/>
          <a:p>
            <a:r>
              <a:rPr lang="en-US" sz="4000" dirty="0">
                <a:solidFill>
                  <a:srgbClr val="002060"/>
                </a:solidFill>
              </a:rPr>
              <a:t>Conclusion and Future Work</a:t>
            </a:r>
            <a:endParaRPr lang="en-US" sz="4000" dirty="0"/>
          </a:p>
        </p:txBody>
      </p:sp>
      <p:sp>
        <p:nvSpPr>
          <p:cNvPr id="3" name="Content Placeholder 2"/>
          <p:cNvSpPr>
            <a:spLocks noGrp="1"/>
          </p:cNvSpPr>
          <p:nvPr>
            <p:ph idx="1"/>
          </p:nvPr>
        </p:nvSpPr>
        <p:spPr/>
        <p:txBody>
          <a:bodyPr>
            <a:normAutofit fontScale="62500" lnSpcReduction="20000"/>
          </a:bodyPr>
          <a:lstStyle/>
          <a:p>
            <a:pPr algn="just">
              <a:buFont typeface="Wingdings" panose="05000000000000000000" pitchFamily="2" charset="2"/>
              <a:buChar char="ü"/>
            </a:pPr>
            <a:r>
              <a:rPr lang="en-US" dirty="0"/>
              <a:t>Thus, the Random Forest Regressor  Regression model trained by us using IBM Watson Studio with the dataset provided by the mentor gives 95% exact resale value of the car</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Need  to collect more data and develop the dataset and train more in the model for best results and to consider all the models that are present in the real world</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In future this machine learning model may bind with various website which can provide real time data for price prediction. Also we may add large historical data of car price which can help to improve accuracy of the machine learning model. </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We can build an android app as user interface for interacting with user. For better performance, we plan to judiciously design deep learning network structures, use adaptive learning rates and train on clusters of data rather than the whole dataset.</a:t>
            </a:r>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14</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b="1" dirty="0">
              <a:solidFill>
                <a:srgbClr val="002060"/>
              </a:solidFill>
            </a:endParaRPr>
          </a:p>
          <a:p>
            <a:pPr>
              <a:buNone/>
            </a:pPr>
            <a:endParaRPr lang="en-US" b="1" dirty="0">
              <a:solidFill>
                <a:srgbClr val="002060"/>
              </a:solidFill>
            </a:endParaRPr>
          </a:p>
          <a:p>
            <a:pPr>
              <a:buNone/>
            </a:pPr>
            <a:endParaRPr lang="en-US" b="1" dirty="0">
              <a:solidFill>
                <a:srgbClr val="002060"/>
              </a:solidFill>
            </a:endParaRPr>
          </a:p>
          <a:p>
            <a:pPr>
              <a:buNone/>
            </a:pPr>
            <a:r>
              <a:rPr lang="en-US" b="1" dirty="0">
                <a:solidFill>
                  <a:srgbClr val="002060"/>
                </a:solidFill>
              </a:rPr>
              <a:t>			     Thank You!</a:t>
            </a:r>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15</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dirty="0">
                <a:solidFill>
                  <a:srgbClr val="002060"/>
                </a:solidFill>
              </a:rPr>
              <a:t>Any Queries??????????</a:t>
            </a:r>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16</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Agenda</a:t>
            </a:r>
          </a:p>
        </p:txBody>
      </p:sp>
      <p:sp>
        <p:nvSpPr>
          <p:cNvPr id="3" name="Content Placeholder 2"/>
          <p:cNvSpPr>
            <a:spLocks noGrp="1"/>
          </p:cNvSpPr>
          <p:nvPr>
            <p:ph idx="1"/>
          </p:nvPr>
        </p:nvSpPr>
        <p:spPr/>
        <p:txBody>
          <a:bodyPr>
            <a:normAutofit fontScale="92500" lnSpcReduction="10000"/>
          </a:bodyPr>
          <a:lstStyle/>
          <a:p>
            <a:r>
              <a:rPr lang="en-US" dirty="0">
                <a:solidFill>
                  <a:srgbClr val="002060"/>
                </a:solidFill>
              </a:rPr>
              <a:t>Objective / Aim of the Project</a:t>
            </a:r>
          </a:p>
          <a:p>
            <a:r>
              <a:rPr lang="en-US" dirty="0">
                <a:solidFill>
                  <a:srgbClr val="002060"/>
                </a:solidFill>
              </a:rPr>
              <a:t>Introduction</a:t>
            </a:r>
          </a:p>
          <a:p>
            <a:r>
              <a:rPr lang="en-US" dirty="0">
                <a:solidFill>
                  <a:srgbClr val="002060"/>
                </a:solidFill>
              </a:rPr>
              <a:t>Existing System</a:t>
            </a:r>
          </a:p>
          <a:p>
            <a:r>
              <a:rPr lang="en-US" dirty="0">
                <a:solidFill>
                  <a:srgbClr val="002060"/>
                </a:solidFill>
              </a:rPr>
              <a:t>Block Diagram of Existing System</a:t>
            </a:r>
          </a:p>
          <a:p>
            <a:r>
              <a:rPr lang="en-US" dirty="0">
                <a:solidFill>
                  <a:srgbClr val="002060"/>
                </a:solidFill>
              </a:rPr>
              <a:t>Drawbacks of Existing System</a:t>
            </a:r>
          </a:p>
          <a:p>
            <a:r>
              <a:rPr lang="en-US" dirty="0">
                <a:solidFill>
                  <a:srgbClr val="002060"/>
                </a:solidFill>
              </a:rPr>
              <a:t>Proposed System</a:t>
            </a:r>
          </a:p>
          <a:p>
            <a:r>
              <a:rPr lang="en-US" dirty="0">
                <a:solidFill>
                  <a:srgbClr val="002060"/>
                </a:solidFill>
              </a:rPr>
              <a:t>Flow Diagram of Proposed System</a:t>
            </a:r>
          </a:p>
          <a:p>
            <a:r>
              <a:rPr lang="en-US" dirty="0">
                <a:solidFill>
                  <a:srgbClr val="002060"/>
                </a:solidFill>
              </a:rPr>
              <a:t>Implementation of the Project - Screenshots</a:t>
            </a:r>
          </a:p>
          <a:p>
            <a:r>
              <a:rPr lang="en-US" dirty="0">
                <a:solidFill>
                  <a:srgbClr val="002060"/>
                </a:solidFill>
              </a:rPr>
              <a:t>Conclusion</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2</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11" name="Picture 10" descr="Anna Univ Logo.jpg"/>
          <p:cNvPicPr>
            <a:picLocks noChangeAspect="1"/>
          </p:cNvPicPr>
          <p:nvPr/>
        </p:nvPicPr>
        <p:blipFill>
          <a:blip r:embed="rId2"/>
          <a:stretch>
            <a:fillRect/>
          </a:stretch>
        </p:blipFill>
        <p:spPr>
          <a:xfrm>
            <a:off x="0" y="-1"/>
            <a:ext cx="1000099" cy="933431"/>
          </a:xfrm>
          <a:prstGeom prst="rect">
            <a:avLst/>
          </a:prstGeom>
        </p:spPr>
      </p:pic>
      <p:pic>
        <p:nvPicPr>
          <p:cNvPr id="12"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68" y="476546"/>
            <a:ext cx="7498080" cy="1143000"/>
          </a:xfrm>
        </p:spPr>
        <p:txBody>
          <a:bodyPr>
            <a:normAutofit/>
          </a:bodyPr>
          <a:lstStyle/>
          <a:p>
            <a:r>
              <a:rPr lang="en-US" sz="4000" dirty="0">
                <a:solidFill>
                  <a:srgbClr val="002060"/>
                </a:solidFill>
              </a:rPr>
              <a:t>Objective / Aim of the Project</a:t>
            </a:r>
            <a:endParaRPr lang="en-US" sz="4000" dirty="0"/>
          </a:p>
        </p:txBody>
      </p:sp>
      <p:sp>
        <p:nvSpPr>
          <p:cNvPr id="3" name="Content Placeholder 2"/>
          <p:cNvSpPr>
            <a:spLocks noGrp="1"/>
          </p:cNvSpPr>
          <p:nvPr>
            <p:ph idx="1"/>
          </p:nvPr>
        </p:nvSpPr>
        <p:spPr/>
        <p:txBody>
          <a:bodyPr lIns="91440" tIns="45720" rIns="91440" bIns="45720" anchor="t">
            <a:normAutofit/>
          </a:bodyPr>
          <a:lstStyle/>
          <a:p>
            <a:pPr marL="82550" indent="0">
              <a:buNone/>
            </a:pPr>
            <a:endParaRPr lang="en-US" dirty="0"/>
          </a:p>
          <a:p>
            <a:pPr indent="-283210"/>
            <a:endParaRPr lang="en-US" dirty="0"/>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3</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9" name="Picture 8" descr="Anna Univ Logo.jpg"/>
          <p:cNvPicPr>
            <a:picLocks noChangeAspect="1"/>
          </p:cNvPicPr>
          <p:nvPr/>
        </p:nvPicPr>
        <p:blipFill>
          <a:blip r:embed="rId2"/>
          <a:stretch>
            <a:fillRect/>
          </a:stretch>
        </p:blipFill>
        <p:spPr>
          <a:xfrm>
            <a:off x="0" y="-1"/>
            <a:ext cx="1000099" cy="933431"/>
          </a:xfrm>
          <a:prstGeom prst="rect">
            <a:avLst/>
          </a:prstGeom>
        </p:spPr>
      </p:pic>
      <p:pic>
        <p:nvPicPr>
          <p:cNvPr id="10"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
        <p:nvSpPr>
          <p:cNvPr id="7" name="TextBox 6">
            <a:extLst>
              <a:ext uri="{FF2B5EF4-FFF2-40B4-BE49-F238E27FC236}">
                <a16:creationId xmlns:a16="http://schemas.microsoft.com/office/drawing/2014/main" id="{8FD13A91-1652-A061-5DB1-7BA3E0E8845E}"/>
              </a:ext>
            </a:extLst>
          </p:cNvPr>
          <p:cNvSpPr txBox="1"/>
          <p:nvPr/>
        </p:nvSpPr>
        <p:spPr>
          <a:xfrm>
            <a:off x="940481" y="1857139"/>
            <a:ext cx="7933589" cy="4524315"/>
          </a:xfrm>
          <a:prstGeom prst="rect">
            <a:avLst/>
          </a:prstGeom>
          <a:noFill/>
        </p:spPr>
        <p:txBody>
          <a:bodyPr wrap="square" rtlCol="0">
            <a:spAutoFit/>
          </a:bodyPr>
          <a:lstStyle/>
          <a:p>
            <a:pPr marL="742950" lvl="1" indent="-285750" algn="just">
              <a:buClr>
                <a:schemeClr val="accent1"/>
              </a:buClr>
              <a:buFont typeface="Wingdings" panose="05000000000000000000" pitchFamily="2" charset="2"/>
              <a:buChar char="ü"/>
            </a:pPr>
            <a:r>
              <a:rPr lang="en-US" dirty="0"/>
              <a:t>Car resale value prediction system is made with the purpose of predicting the correct valuation of used cars that helps users to sell the car remotely with perfect valuation and without human intervention in the process to eliminate biased valuation. </a:t>
            </a:r>
          </a:p>
          <a:p>
            <a:pPr marL="742950" lvl="1" indent="-285750" algn="just">
              <a:buClr>
                <a:schemeClr val="accent1"/>
              </a:buClr>
              <a:buFont typeface="Wingdings" panose="05000000000000000000" pitchFamily="2" charset="2"/>
              <a:buChar char="ü"/>
            </a:pPr>
            <a:endParaRPr lang="en-US" dirty="0"/>
          </a:p>
          <a:p>
            <a:pPr marL="742950" lvl="1" indent="-285750" algn="just">
              <a:buClr>
                <a:schemeClr val="accent1"/>
              </a:buClr>
              <a:buFont typeface="Wingdings" panose="05000000000000000000" pitchFamily="2" charset="2"/>
              <a:buChar char="ü"/>
            </a:pPr>
            <a:r>
              <a:rPr lang="en-US" dirty="0"/>
              <a:t>This project focuses on building a system that can accurately predict a resale value of the car based on minimal features like kms driven, year of purchase etc. without manual or human interference and hence it remains unbiased</a:t>
            </a:r>
          </a:p>
          <a:p>
            <a:pPr marL="742950" lvl="1" indent="-285750" algn="just">
              <a:buClr>
                <a:schemeClr val="accent1"/>
              </a:buClr>
              <a:buFont typeface="Wingdings" panose="05000000000000000000" pitchFamily="2" charset="2"/>
              <a:buChar char="ü"/>
            </a:pPr>
            <a:endParaRPr lang="en-US" dirty="0"/>
          </a:p>
          <a:p>
            <a:pPr marL="742950" lvl="1" indent="-285750" algn="just">
              <a:buClr>
                <a:schemeClr val="accent1"/>
              </a:buClr>
              <a:buFont typeface="Wingdings" panose="05000000000000000000" pitchFamily="2" charset="2"/>
              <a:buChar char="ü"/>
            </a:pPr>
            <a:r>
              <a:rPr lang="en-US" dirty="0"/>
              <a:t>To enable consumers to know the actual worth of their car or desired car, by simply providing the program with a set of attributes from the desired car to predict the car price. </a:t>
            </a:r>
          </a:p>
          <a:p>
            <a:pPr lvl="1" algn="just"/>
            <a:endParaRPr lang="en-US" dirty="0"/>
          </a:p>
          <a:p>
            <a:pPr marL="742950" lvl="1" indent="-285750" algn="just">
              <a:buFont typeface="Wingdings" panose="05000000000000000000" pitchFamily="2" charset="2"/>
              <a:buChar char="ü"/>
            </a:pPr>
            <a:endParaRPr lang="en-US"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636" y="467785"/>
            <a:ext cx="7498080" cy="1143000"/>
          </a:xfrm>
        </p:spPr>
        <p:txBody>
          <a:bodyPr>
            <a:normAutofit/>
          </a:bodyPr>
          <a:lstStyle/>
          <a:p>
            <a:r>
              <a:rPr lang="en-US" sz="4000" dirty="0">
                <a:solidFill>
                  <a:srgbClr val="002060"/>
                </a:solidFill>
              </a:rPr>
              <a:t>Introduction</a:t>
            </a:r>
            <a:endParaRPr lang="en-US" sz="4000" dirty="0"/>
          </a:p>
        </p:txBody>
      </p:sp>
      <p:sp>
        <p:nvSpPr>
          <p:cNvPr id="3" name="Content Placeholder 2"/>
          <p:cNvSpPr>
            <a:spLocks noGrp="1"/>
          </p:cNvSpPr>
          <p:nvPr>
            <p:ph idx="1"/>
          </p:nvPr>
        </p:nvSpPr>
        <p:spPr>
          <a:xfrm>
            <a:off x="1259632" y="1628800"/>
            <a:ext cx="7669084" cy="4800600"/>
          </a:xfrm>
        </p:spPr>
        <p:txBody>
          <a:bodyPr>
            <a:normAutofit fontScale="55000" lnSpcReduction="20000"/>
          </a:bodyPr>
          <a:lstStyle/>
          <a:p>
            <a:pPr marL="742950" lvl="1" indent="-285750" algn="just">
              <a:buFont typeface="Wingdings" panose="05000000000000000000" pitchFamily="2" charset="2"/>
              <a:buChar char="ü"/>
            </a:pPr>
            <a:r>
              <a:rPr lang="en-US" dirty="0"/>
              <a:t>In this project we have used different algorithms with different techniques for developing Car resale value prediction systems considering different features of the car. </a:t>
            </a:r>
          </a:p>
          <a:p>
            <a:pPr marL="742950" lvl="1" indent="-285750" algn="just">
              <a:buFont typeface="Wingdings" panose="05000000000000000000" pitchFamily="2" charset="2"/>
              <a:buChar char="ü"/>
            </a:pPr>
            <a:endParaRPr lang="en-US" dirty="0"/>
          </a:p>
          <a:p>
            <a:pPr marL="742950" lvl="1" indent="-285750" algn="just">
              <a:buFont typeface="Wingdings" panose="05000000000000000000" pitchFamily="2" charset="2"/>
              <a:buChar char="ü"/>
            </a:pPr>
            <a:r>
              <a:rPr lang="en-US" dirty="0"/>
              <a:t>The system is defined in the python language that predicts the amount of resale value based on the given information. The system works on the trained dataset of the machine learning program that evaluates the precise value of the car</a:t>
            </a:r>
          </a:p>
          <a:p>
            <a:pPr algn="just"/>
            <a:endParaRPr lang="en-US" dirty="0"/>
          </a:p>
          <a:p>
            <a:pPr marL="742950" lvl="1" indent="-285750" algn="just">
              <a:buFont typeface="Wingdings" panose="05000000000000000000" pitchFamily="2" charset="2"/>
              <a:buChar char="ü"/>
            </a:pPr>
            <a:r>
              <a:rPr lang="en-US" dirty="0"/>
              <a:t>In a nutshell, car resale value prediction helps the user to predict the resale value of the car depending upon various features like kilometers driven, fuel type, </a:t>
            </a:r>
            <a:r>
              <a:rPr lang="en-US" dirty="0" err="1"/>
              <a:t>powerPS</a:t>
            </a:r>
            <a:r>
              <a:rPr lang="en-US" dirty="0"/>
              <a:t>, model, year of registration, gear, damage caused, etc. </a:t>
            </a:r>
          </a:p>
          <a:p>
            <a:pPr algn="just"/>
            <a:endParaRPr lang="en-US" dirty="0"/>
          </a:p>
          <a:p>
            <a:pPr marL="742950" lvl="1" indent="-285750" algn="just">
              <a:buFont typeface="Wingdings" panose="05000000000000000000" pitchFamily="2" charset="2"/>
              <a:buChar char="ü"/>
            </a:pPr>
            <a:r>
              <a:rPr lang="en-US" dirty="0"/>
              <a:t>This resale value prediction system is made for general purpose to just predict the amount    that can be roughly acquired by the user.</a:t>
            </a:r>
          </a:p>
          <a:p>
            <a:pPr marL="457200" lvl="1" indent="0" algn="just">
              <a:buNone/>
            </a:pPr>
            <a:endParaRPr lang="en-US" dirty="0"/>
          </a:p>
          <a:p>
            <a:pPr marL="742950" lvl="1" indent="-285750" algn="just">
              <a:buFont typeface="Wingdings" panose="05000000000000000000" pitchFamily="2" charset="2"/>
              <a:buChar char="ü"/>
            </a:pPr>
            <a:r>
              <a:rPr lang="en-US" sz="2800" dirty="0"/>
              <a:t>Predicting the resale value of a car is not a simple task. It is trite knowledge that the value of used cars depends on a number of factors. The most important ones are usually the age of the car, its make (and model), the origin of the car (the original country of the manufacturer), its mileage (the number of kilometers it has run) and its horsepower. Due to rising fuel prices, fuel economy is also of prime importance. </a:t>
            </a:r>
          </a:p>
          <a:p>
            <a:pPr marL="742950" lvl="1" indent="-285750" algn="just">
              <a:buFont typeface="Wingdings" panose="05000000000000000000" pitchFamily="2" charset="2"/>
              <a:buChar char="ü"/>
            </a:pPr>
            <a:endParaRPr lang="en-IN" dirty="0"/>
          </a:p>
          <a:p>
            <a:endParaRPr lang="en-US" dirty="0"/>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4</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2060"/>
                </a:solidFill>
              </a:rPr>
              <a:t>Existing System</a:t>
            </a:r>
            <a:endParaRPr lang="en-US" sz="4000" dirty="0"/>
          </a:p>
        </p:txBody>
      </p:sp>
      <p:sp>
        <p:nvSpPr>
          <p:cNvPr id="3" name="Content Placeholder 2"/>
          <p:cNvSpPr>
            <a:spLocks noGrp="1"/>
          </p:cNvSpPr>
          <p:nvPr>
            <p:ph idx="1"/>
          </p:nvPr>
        </p:nvSpPr>
        <p:spPr/>
        <p:txBody>
          <a:bodyPr>
            <a:normAutofit fontScale="55000" lnSpcReduction="20000"/>
          </a:bodyPr>
          <a:lstStyle/>
          <a:p>
            <a:pPr algn="just">
              <a:buFont typeface="Wingdings" panose="05000000000000000000" pitchFamily="2" charset="2"/>
              <a:buChar char="ü"/>
            </a:pPr>
            <a:r>
              <a:rPr lang="en-US" dirty="0"/>
              <a:t>Due to limited data, system only takes into account limited features for predicting the resale value of the car.</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Since this is an online system, current system does not take into account any physical damage to the car body or engine while predicting the resale value.</a:t>
            </a:r>
          </a:p>
          <a:p>
            <a:pPr marL="82296" indent="0" algn="just">
              <a:buNone/>
            </a:pPr>
            <a:endParaRPr lang="en-US" dirty="0"/>
          </a:p>
          <a:p>
            <a:pPr algn="just">
              <a:buFont typeface="Wingdings" panose="05000000000000000000" pitchFamily="2" charset="2"/>
              <a:buChar char="ü"/>
            </a:pPr>
            <a:r>
              <a:rPr lang="en-US" dirty="0"/>
              <a:t>In existing model, it was to estimate the cost of the used cars using the K nearest </a:t>
            </a:r>
            <a:r>
              <a:rPr lang="en-US" dirty="0" err="1"/>
              <a:t>neighbour</a:t>
            </a:r>
            <a:r>
              <a:rPr lang="en-US" dirty="0"/>
              <a:t> algorithm which is simple and suitable for small data set. Here, they have collected a used cars dataset and analyzed the same. The data was trained by the model and examined the accuracy of the model among different ratios of trained and test set. </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The same model is cross-validated for assessing the performance of the model using the K- Fold method which is easy to understand and implement. They have used the K nearest Neighbour algorithm and got accuracy 85% where the accuracy of linear regression is 71%. </a:t>
            </a:r>
          </a:p>
          <a:p>
            <a:pPr algn="just">
              <a:buFont typeface="Wingdings" panose="05000000000000000000" pitchFamily="2" charset="2"/>
              <a:buChar char="ü"/>
            </a:pPr>
            <a:endParaRPr lang="en-US" dirty="0"/>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5</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68" y="414320"/>
            <a:ext cx="7498080" cy="1143000"/>
          </a:xfrm>
        </p:spPr>
        <p:txBody>
          <a:bodyPr>
            <a:normAutofit/>
          </a:bodyPr>
          <a:lstStyle/>
          <a:p>
            <a:r>
              <a:rPr lang="en-US" sz="4000" dirty="0">
                <a:solidFill>
                  <a:srgbClr val="002060"/>
                </a:solidFill>
              </a:rPr>
              <a:t>Block Diagram of Existing System</a:t>
            </a:r>
            <a:endParaRPr lang="en-US" sz="4000" dirty="0"/>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6</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pic>
        <p:nvPicPr>
          <p:cNvPr id="9" name="Picture 4" descr="How to Build, Develop and Deploy a Machine Learning Model to predict cars  price using Neural Networks | by Pedro Castillo | The Launchpad | Medium">
            <a:extLst>
              <a:ext uri="{FF2B5EF4-FFF2-40B4-BE49-F238E27FC236}">
                <a16:creationId xmlns:a16="http://schemas.microsoft.com/office/drawing/2014/main" id="{CF09D966-B3EB-76A9-4CF2-E5CFFFE26D5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35100" y="2079927"/>
            <a:ext cx="7499350" cy="353634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257F61F-E665-C17C-ABF5-C2D16B7C560B}"/>
              </a:ext>
            </a:extLst>
          </p:cNvPr>
          <p:cNvSpPr/>
          <p:nvPr/>
        </p:nvSpPr>
        <p:spPr>
          <a:xfrm>
            <a:off x="5940152" y="4909708"/>
            <a:ext cx="1656184"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09600"/>
            <a:ext cx="7498080" cy="1143000"/>
          </a:xfrm>
        </p:spPr>
        <p:txBody>
          <a:bodyPr>
            <a:normAutofit/>
          </a:bodyPr>
          <a:lstStyle/>
          <a:p>
            <a:r>
              <a:rPr lang="en-US" sz="4000" dirty="0">
                <a:solidFill>
                  <a:srgbClr val="002060"/>
                </a:solidFill>
              </a:rPr>
              <a:t>Drawback of Existing System</a:t>
            </a:r>
            <a:endParaRPr lang="en-US" sz="4000" dirty="0"/>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7</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
        <p:nvSpPr>
          <p:cNvPr id="13" name="Rectangle 12">
            <a:extLst>
              <a:ext uri="{FF2B5EF4-FFF2-40B4-BE49-F238E27FC236}">
                <a16:creationId xmlns:a16="http://schemas.microsoft.com/office/drawing/2014/main" id="{AF816831-B52B-9C11-4F97-8309A1BF4272}"/>
              </a:ext>
            </a:extLst>
          </p:cNvPr>
          <p:cNvSpPr/>
          <p:nvPr/>
        </p:nvSpPr>
        <p:spPr>
          <a:xfrm>
            <a:off x="6080251" y="4938305"/>
            <a:ext cx="1520001" cy="50691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Content Placeholder 13">
            <a:extLst>
              <a:ext uri="{FF2B5EF4-FFF2-40B4-BE49-F238E27FC236}">
                <a16:creationId xmlns:a16="http://schemas.microsoft.com/office/drawing/2014/main" id="{4FD0AD80-C513-CF5E-F5A4-054DF9549FBE}"/>
              </a:ext>
            </a:extLst>
          </p:cNvPr>
          <p:cNvSpPr>
            <a:spLocks noGrp="1"/>
          </p:cNvSpPr>
          <p:nvPr>
            <p:ph idx="1"/>
          </p:nvPr>
        </p:nvSpPr>
        <p:spPr>
          <a:xfrm>
            <a:off x="1435608" y="1680226"/>
            <a:ext cx="7498080" cy="4773110"/>
          </a:xfrm>
        </p:spPr>
        <p:txBody>
          <a:bodyPr>
            <a:normAutofit fontScale="92500" lnSpcReduction="10000"/>
          </a:bodyPr>
          <a:lstStyle/>
          <a:p>
            <a:pPr algn="just">
              <a:buFont typeface="Wingdings" panose="05000000000000000000" pitchFamily="2" charset="2"/>
              <a:buChar char="ü"/>
            </a:pPr>
            <a:r>
              <a:rPr lang="en-IN" sz="1800" dirty="0"/>
              <a:t>In the existing the value predicted was up to only a 50% correct because of using old models, which was efficient 5years back.</a:t>
            </a:r>
          </a:p>
          <a:p>
            <a:pPr marL="82296" indent="0" algn="just">
              <a:buNone/>
            </a:pPr>
            <a:endParaRPr lang="en-IN" sz="1800" dirty="0"/>
          </a:p>
          <a:p>
            <a:pPr algn="just">
              <a:buFont typeface="Wingdings" panose="05000000000000000000" pitchFamily="2" charset="2"/>
              <a:buChar char="ü"/>
            </a:pPr>
            <a:r>
              <a:rPr lang="en-IN" sz="1800" dirty="0"/>
              <a:t>Such model which was trained is not so efficient in today’s world.</a:t>
            </a:r>
          </a:p>
          <a:p>
            <a:pPr marL="82296" indent="0" algn="just">
              <a:buNone/>
            </a:pPr>
            <a:endParaRPr lang="en-IN" sz="1800" dirty="0"/>
          </a:p>
          <a:p>
            <a:pPr algn="just">
              <a:buFont typeface="Wingdings" panose="05000000000000000000" pitchFamily="2" charset="2"/>
              <a:buChar char="ü"/>
            </a:pPr>
            <a:r>
              <a:rPr lang="en-IN" sz="1800" dirty="0"/>
              <a:t>Requires advancement in training the model with a number of Regression techniques, which is done in the proposed system.</a:t>
            </a:r>
          </a:p>
          <a:p>
            <a:pPr marL="82296" indent="0" algn="just">
              <a:buNone/>
            </a:pPr>
            <a:endParaRPr lang="en-IN" sz="1800" dirty="0"/>
          </a:p>
          <a:p>
            <a:pPr algn="just">
              <a:buFont typeface="Wingdings" panose="05000000000000000000" pitchFamily="2" charset="2"/>
              <a:buChar char="ü"/>
            </a:pPr>
            <a:r>
              <a:rPr lang="en-IN" sz="1800" dirty="0"/>
              <a:t>The existing system was not user friendly and did not have correct User Interface for the user to enter his/her car details.</a:t>
            </a:r>
          </a:p>
          <a:p>
            <a:pPr marL="82296" indent="0" algn="just">
              <a:buNone/>
            </a:pPr>
            <a:endParaRPr lang="en-IN" sz="1800" dirty="0"/>
          </a:p>
          <a:p>
            <a:pPr algn="just">
              <a:buFont typeface="Wingdings" panose="05000000000000000000" pitchFamily="2" charset="2"/>
              <a:buChar char="ü"/>
            </a:pPr>
            <a:r>
              <a:rPr lang="en-IN" sz="1800" dirty="0"/>
              <a:t>Because of lack of an attractive UI, most clients declined to use the model, There were no spaces for entering the user’s required car model details.</a:t>
            </a:r>
          </a:p>
          <a:p>
            <a:pPr marL="82296" indent="0" algn="just">
              <a:buNone/>
            </a:pPr>
            <a:endParaRPr lang="en-IN" sz="1800" dirty="0"/>
          </a:p>
          <a:p>
            <a:pPr algn="just">
              <a:buFont typeface="Wingdings" panose="05000000000000000000" pitchFamily="2" charset="2"/>
              <a:buChar char="ü"/>
            </a:pPr>
            <a:r>
              <a:rPr lang="en-IN" sz="1800" dirty="0"/>
              <a:t>The value predicted was correct for some cases and incorrect for some cases, which was a drawback.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2060"/>
                </a:solidFill>
              </a:rPr>
              <a:t>Proposed System</a:t>
            </a:r>
            <a:endParaRPr lang="en-US" sz="4000" dirty="0"/>
          </a:p>
        </p:txBody>
      </p:sp>
      <p:sp>
        <p:nvSpPr>
          <p:cNvPr id="3" name="Content Placeholder 2"/>
          <p:cNvSpPr>
            <a:spLocks noGrp="1"/>
          </p:cNvSpPr>
          <p:nvPr>
            <p:ph idx="1"/>
          </p:nvPr>
        </p:nvSpPr>
        <p:spPr/>
        <p:txBody>
          <a:bodyPr>
            <a:normAutofit fontScale="70000" lnSpcReduction="20000"/>
          </a:bodyPr>
          <a:lstStyle/>
          <a:p>
            <a:pPr algn="just">
              <a:buFont typeface="Wingdings" panose="05000000000000000000" pitchFamily="2" charset="2"/>
              <a:buChar char="ü"/>
            </a:pPr>
            <a:r>
              <a:rPr lang="en-US" dirty="0"/>
              <a:t>This is a supervised learning problem and can be solved using regression techniques. We need to predict the selling price of a car based on the given car's features. Supervised Regression problems require labeled data where our target or dependent variable is the selling price of a car. All other features are independent variables.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dirty="0"/>
              <a:t>Following are some regression algorithms that can be used for predicting the selling price.</a:t>
            </a:r>
          </a:p>
          <a:p>
            <a:pPr marL="870966" lvl="1" indent="-514350" algn="just">
              <a:buFont typeface="+mj-lt"/>
              <a:buAutoNum type="arabicPeriod"/>
            </a:pPr>
            <a:r>
              <a:rPr lang="en-US" dirty="0"/>
              <a:t>Linear Regression</a:t>
            </a:r>
          </a:p>
          <a:p>
            <a:pPr marL="870966" lvl="1" indent="-514350" algn="just">
              <a:buFont typeface="+mj-lt"/>
              <a:buAutoNum type="arabicPeriod"/>
            </a:pPr>
            <a:r>
              <a:rPr lang="en-US" dirty="0"/>
              <a:t>Decision Tree Regressor</a:t>
            </a:r>
          </a:p>
          <a:p>
            <a:pPr marL="870966" lvl="1" indent="-514350" algn="just">
              <a:buFont typeface="+mj-lt"/>
              <a:buAutoNum type="arabicPeriod"/>
            </a:pPr>
            <a:r>
              <a:rPr lang="en-US" dirty="0"/>
              <a:t>Support Vector Regressor</a:t>
            </a:r>
          </a:p>
          <a:p>
            <a:pPr marL="870966" lvl="1" indent="-514350" algn="just">
              <a:buFont typeface="+mj-lt"/>
              <a:buAutoNum type="arabicPeriod"/>
            </a:pPr>
            <a:r>
              <a:rPr lang="en-US" dirty="0"/>
              <a:t>KNN Regressor</a:t>
            </a:r>
          </a:p>
          <a:p>
            <a:pPr marL="870966" lvl="1" indent="-514350" algn="just">
              <a:buFont typeface="+mj-lt"/>
              <a:buAutoNum type="arabicPeriod"/>
            </a:pPr>
            <a:r>
              <a:rPr lang="en-US" dirty="0"/>
              <a:t>Random Forest Regressor</a:t>
            </a:r>
          </a:p>
        </p:txBody>
      </p:sp>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8</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2"/>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3" cstate="print"/>
          <a:srcRect/>
          <a:stretch>
            <a:fillRect/>
          </a:stretch>
        </p:blipFill>
        <p:spPr bwMode="auto">
          <a:xfrm>
            <a:off x="4500562" y="-141957"/>
            <a:ext cx="5487973" cy="107062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168" y="471330"/>
            <a:ext cx="7498080" cy="1143000"/>
          </a:xfrm>
        </p:spPr>
        <p:txBody>
          <a:bodyPr>
            <a:normAutofit/>
          </a:bodyPr>
          <a:lstStyle/>
          <a:p>
            <a:r>
              <a:rPr lang="en-US" sz="4000" dirty="0">
                <a:solidFill>
                  <a:srgbClr val="002060"/>
                </a:solidFill>
              </a:rPr>
              <a:t>Flow Diagram of Proposed System</a:t>
            </a:r>
            <a:endParaRPr lang="en-US" sz="4000" dirty="0"/>
          </a:p>
        </p:txBody>
      </p:sp>
      <p:pic>
        <p:nvPicPr>
          <p:cNvPr id="10" name="Content Placeholder 9">
            <a:extLst>
              <a:ext uri="{FF2B5EF4-FFF2-40B4-BE49-F238E27FC236}">
                <a16:creationId xmlns:a16="http://schemas.microsoft.com/office/drawing/2014/main" id="{D6AB36FA-6AF8-E1B1-8BB4-F6DBB92145E2}"/>
              </a:ext>
            </a:extLst>
          </p:cNvPr>
          <p:cNvPicPr>
            <a:picLocks noGrp="1" noChangeAspect="1"/>
          </p:cNvPicPr>
          <p:nvPr>
            <p:ph idx="1"/>
          </p:nvPr>
        </p:nvPicPr>
        <p:blipFill>
          <a:blip r:embed="rId2"/>
          <a:stretch>
            <a:fillRect/>
          </a:stretch>
        </p:blipFill>
        <p:spPr>
          <a:xfrm>
            <a:off x="2627784" y="1447800"/>
            <a:ext cx="5112568" cy="4800600"/>
          </a:xfrm>
        </p:spPr>
      </p:pic>
      <p:sp>
        <p:nvSpPr>
          <p:cNvPr id="4" name="Date Placeholder 3"/>
          <p:cNvSpPr>
            <a:spLocks noGrp="1"/>
          </p:cNvSpPr>
          <p:nvPr>
            <p:ph type="dt" sz="half" idx="10"/>
          </p:nvPr>
        </p:nvSpPr>
        <p:spPr/>
        <p:txBody>
          <a:bodyPr/>
          <a:lstStyle/>
          <a:p>
            <a:r>
              <a:rPr lang="en-US" dirty="0"/>
              <a:t>17 November 2022</a:t>
            </a:r>
          </a:p>
        </p:txBody>
      </p:sp>
      <p:sp>
        <p:nvSpPr>
          <p:cNvPr id="5" name="Slide Number Placeholder 4"/>
          <p:cNvSpPr>
            <a:spLocks noGrp="1"/>
          </p:cNvSpPr>
          <p:nvPr>
            <p:ph type="sldNum" sz="quarter" idx="12"/>
          </p:nvPr>
        </p:nvSpPr>
        <p:spPr/>
        <p:txBody>
          <a:bodyPr/>
          <a:lstStyle/>
          <a:p>
            <a:fld id="{81CB0788-E408-4DFD-9758-18858B0877EB}" type="slidenum">
              <a:rPr lang="en-US" smtClean="0"/>
              <a:pPr/>
              <a:t>9</a:t>
            </a:fld>
            <a:endParaRPr lang="en-US"/>
          </a:p>
        </p:txBody>
      </p:sp>
      <p:sp>
        <p:nvSpPr>
          <p:cNvPr id="6" name="Footer Placeholder 5"/>
          <p:cNvSpPr>
            <a:spLocks noGrp="1"/>
          </p:cNvSpPr>
          <p:nvPr>
            <p:ph type="ftr" sz="quarter" idx="11"/>
          </p:nvPr>
        </p:nvSpPr>
        <p:spPr/>
        <p:txBody>
          <a:bodyPr/>
          <a:lstStyle/>
          <a:p>
            <a:r>
              <a:rPr lang="en-US"/>
              <a:t>Rathinam Technical Campus</a:t>
            </a:r>
          </a:p>
        </p:txBody>
      </p:sp>
      <p:pic>
        <p:nvPicPr>
          <p:cNvPr id="7" name="Picture 6" descr="Anna Univ Logo.jpg"/>
          <p:cNvPicPr>
            <a:picLocks noChangeAspect="1"/>
          </p:cNvPicPr>
          <p:nvPr/>
        </p:nvPicPr>
        <p:blipFill>
          <a:blip r:embed="rId3"/>
          <a:stretch>
            <a:fillRect/>
          </a:stretch>
        </p:blipFill>
        <p:spPr>
          <a:xfrm>
            <a:off x="0" y="-1"/>
            <a:ext cx="1000099" cy="933431"/>
          </a:xfrm>
          <a:prstGeom prst="rect">
            <a:avLst/>
          </a:prstGeom>
        </p:spPr>
      </p:pic>
      <p:pic>
        <p:nvPicPr>
          <p:cNvPr id="8" name="Picture 2" descr="C:\Users\Santhosh\Desktop\Logo Header Png.png"/>
          <p:cNvPicPr>
            <a:picLocks noChangeAspect="1" noChangeArrowheads="1"/>
          </p:cNvPicPr>
          <p:nvPr/>
        </p:nvPicPr>
        <p:blipFill>
          <a:blip r:embed="rId4" cstate="print"/>
          <a:srcRect/>
          <a:stretch>
            <a:fillRect/>
          </a:stretch>
        </p:blipFill>
        <p:spPr bwMode="auto">
          <a:xfrm>
            <a:off x="4500562" y="-141957"/>
            <a:ext cx="5487973" cy="1070627"/>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457</TotalTime>
  <Words>1165</Words>
  <Application>Microsoft Office PowerPoint</Application>
  <PresentationFormat>On-screen Show (4:3)</PresentationFormat>
  <Paragraphs>144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Gill Sans MT</vt:lpstr>
      <vt:lpstr>Verdana</vt:lpstr>
      <vt:lpstr>Wingdings</vt:lpstr>
      <vt:lpstr>Wingdings 2</vt:lpstr>
      <vt:lpstr>Solstice</vt:lpstr>
      <vt:lpstr>Car Resale Value Prediction</vt:lpstr>
      <vt:lpstr>Agenda</vt:lpstr>
      <vt:lpstr>Objective / Aim of the Project</vt:lpstr>
      <vt:lpstr>Introduction</vt:lpstr>
      <vt:lpstr>Existing System</vt:lpstr>
      <vt:lpstr>Block Diagram of Existing System</vt:lpstr>
      <vt:lpstr>Drawback of Existing System</vt:lpstr>
      <vt:lpstr>Proposed System</vt:lpstr>
      <vt:lpstr>Flow Diagram of Proposed System</vt:lpstr>
      <vt:lpstr>Implementation of the Project - Screenshots</vt:lpstr>
      <vt:lpstr>Implementation of the Project – Screenshots (Cont…)</vt:lpstr>
      <vt:lpstr>Implementation of the Project – Screenshots (Cont…)</vt:lpstr>
      <vt:lpstr>Implementation of the Project – Screenshots (Cont…)</vt:lpstr>
      <vt:lpstr>Conclusion and 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Santhosh</dc:creator>
  <cp:lastModifiedBy>Rohith R V</cp:lastModifiedBy>
  <cp:revision>104</cp:revision>
  <dcterms:created xsi:type="dcterms:W3CDTF">2022-05-11T06:28:51Z</dcterms:created>
  <dcterms:modified xsi:type="dcterms:W3CDTF">2022-11-18T08:25:38Z</dcterms:modified>
</cp:coreProperties>
</file>