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54676-7FA4-4C78-88CE-C484941EE7D1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CD461-6744-4234-85FB-C5808E8E7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55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D461-6744-4234-85FB-C5808E8E712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4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3E9ADB-5541-4172-AD33-4E8B057F536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4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46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21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575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7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881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482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73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07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11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18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06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11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1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63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9ADB-5541-4172-AD33-4E8B057F536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34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DD28-A439-1906-F040-D7B31A7FB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  </a:t>
            </a:r>
            <a:r>
              <a:rPr lang="en-IN" sz="6000" b="1" dirty="0"/>
              <a:t>LearnScape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02AC3-BA56-26AA-7FDC-C08046CB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297238"/>
            <a:ext cx="8791575" cy="1655762"/>
          </a:xfrm>
        </p:spPr>
        <p:txBody>
          <a:bodyPr>
            <a:normAutofit/>
          </a:bodyPr>
          <a:lstStyle/>
          <a:p>
            <a:r>
              <a:rPr lang="en-IN" sz="2400" dirty="0"/>
              <a:t>     The Virtual Classroom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60C79-D334-7D6F-68E6-08253B853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911" y="1578051"/>
            <a:ext cx="2880546" cy="2880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74047-3264-3D8B-032C-E4E168B74A3A}"/>
              </a:ext>
            </a:extLst>
          </p:cNvPr>
          <p:cNvSpPr txBox="1"/>
          <p:nvPr/>
        </p:nvSpPr>
        <p:spPr>
          <a:xfrm>
            <a:off x="9330508" y="5961780"/>
            <a:ext cx="2182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By - Aadhya Joshi</a:t>
            </a:r>
          </a:p>
          <a:p>
            <a:r>
              <a:rPr lang="en-IN" sz="2000" dirty="0"/>
              <a:t>       </a:t>
            </a:r>
            <a:r>
              <a:rPr lang="en-IN" dirty="0"/>
              <a:t>2022UCP1326</a:t>
            </a:r>
          </a:p>
        </p:txBody>
      </p:sp>
    </p:spTree>
    <p:extLst>
      <p:ext uri="{BB962C8B-B14F-4D97-AF65-F5344CB8AC3E}">
        <p14:creationId xmlns:p14="http://schemas.microsoft.com/office/powerpoint/2010/main" val="122179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6DB2-34B1-0AC5-24FB-87AF22B1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6402"/>
            <a:ext cx="9905998" cy="610514"/>
          </a:xfrm>
        </p:spPr>
        <p:txBody>
          <a:bodyPr>
            <a:normAutofit/>
          </a:bodyPr>
          <a:lstStyle/>
          <a:p>
            <a:r>
              <a:rPr lang="en-IN" dirty="0"/>
              <a:t>DESIGN AND ANALYSIS: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1405B-0012-EF95-CBB6-5396FE1F4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99767"/>
            <a:ext cx="9905999" cy="46506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178E7-75D0-21D6-97EB-98D7F9F53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506" y="746359"/>
            <a:ext cx="7619811" cy="611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1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3AD4-B138-B656-1772-D999B87E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7483"/>
            <a:ext cx="9905998" cy="688258"/>
          </a:xfrm>
        </p:spPr>
        <p:txBody>
          <a:bodyPr/>
          <a:lstStyle/>
          <a:p>
            <a:r>
              <a:rPr lang="en-IN" dirty="0"/>
              <a:t>DESIGN AND ANALYSIS: 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410B-7C8B-CA84-FDEA-BD23B4E63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648929"/>
            <a:ext cx="9905999" cy="4621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85B63-0709-8133-B285-443A5F320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109" y="753873"/>
            <a:ext cx="6073440" cy="595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0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10E2-8CF8-7B47-A150-05B7AFBF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0814"/>
            <a:ext cx="9905998" cy="610514"/>
          </a:xfrm>
        </p:spPr>
        <p:txBody>
          <a:bodyPr>
            <a:normAutofit/>
          </a:bodyPr>
          <a:lstStyle/>
          <a:p>
            <a:r>
              <a:rPr lang="en-IN" dirty="0"/>
              <a:t>DESIGN AND ANALYSIS: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629A-4D2B-2BAF-12A8-B3C901C10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801328"/>
            <a:ext cx="9905999" cy="4724402"/>
          </a:xfrm>
        </p:spPr>
        <p:txBody>
          <a:bodyPr/>
          <a:lstStyle/>
          <a:p>
            <a:r>
              <a:rPr lang="en-US" dirty="0"/>
              <a:t> LOGIN PROCESS (for both Student &amp; Staff)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F67B2-D101-C97F-F818-401040191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13" y="1233506"/>
            <a:ext cx="7889773" cy="528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0B169-00EB-1ADF-1ADD-CBCE22138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BAA-8E46-5B9E-516F-9E07B677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0814"/>
            <a:ext cx="9905998" cy="610514"/>
          </a:xfrm>
        </p:spPr>
        <p:txBody>
          <a:bodyPr>
            <a:normAutofit/>
          </a:bodyPr>
          <a:lstStyle/>
          <a:p>
            <a:r>
              <a:rPr lang="en-IN" dirty="0"/>
              <a:t>DESIGN AND ANALYSIS: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1541-1A49-673F-A068-AE03B27CA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801328"/>
            <a:ext cx="9905999" cy="4724402"/>
          </a:xfrm>
        </p:spPr>
        <p:txBody>
          <a:bodyPr/>
          <a:lstStyle/>
          <a:p>
            <a:r>
              <a:rPr lang="en-US" dirty="0"/>
              <a:t>ENROLLMENT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81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65E5B-1318-19BB-AD6C-652D6CA4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0B9F-1B2D-EE30-EFA8-2226352D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0814"/>
            <a:ext cx="9905998" cy="610514"/>
          </a:xfrm>
        </p:spPr>
        <p:txBody>
          <a:bodyPr>
            <a:normAutofit/>
          </a:bodyPr>
          <a:lstStyle/>
          <a:p>
            <a:r>
              <a:rPr lang="en-IN" dirty="0"/>
              <a:t>DESIGN AND ANALYSIS: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477E-5BF7-5278-9794-4E7411CAE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801328"/>
            <a:ext cx="9905999" cy="4724402"/>
          </a:xfrm>
        </p:spPr>
        <p:txBody>
          <a:bodyPr/>
          <a:lstStyle/>
          <a:p>
            <a:r>
              <a:rPr lang="en-US" dirty="0"/>
              <a:t>ASSIGNMENT UPLOAD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52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B921A-B263-7F3C-3F17-769A2B266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B2C7-94E4-AD7C-13A0-EF8F2E1D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0814"/>
            <a:ext cx="9905998" cy="610514"/>
          </a:xfrm>
        </p:spPr>
        <p:txBody>
          <a:bodyPr>
            <a:normAutofit/>
          </a:bodyPr>
          <a:lstStyle/>
          <a:p>
            <a:r>
              <a:rPr lang="en-IN" dirty="0"/>
              <a:t>DESIGN AND ANALYSIS: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D8258-2083-6E2A-F636-7E3CCDC09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801328"/>
            <a:ext cx="9905999" cy="4724402"/>
          </a:xfrm>
        </p:spPr>
        <p:txBody>
          <a:bodyPr/>
          <a:lstStyle/>
          <a:p>
            <a:r>
              <a:rPr lang="en-US" dirty="0"/>
              <a:t>ASSIGNMENT SUBMISSION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697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D5B63-FCEA-3B88-571B-DDF000C55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0489-C381-E5CF-9228-066EDBFE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0814"/>
            <a:ext cx="9905998" cy="610514"/>
          </a:xfrm>
        </p:spPr>
        <p:txBody>
          <a:bodyPr>
            <a:normAutofit/>
          </a:bodyPr>
          <a:lstStyle/>
          <a:p>
            <a:r>
              <a:rPr lang="en-IN" dirty="0"/>
              <a:t>DESIGN AND ANALYSIS: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E2721-B039-467C-DC1A-3EA3AABC1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801328"/>
            <a:ext cx="9905999" cy="4724402"/>
          </a:xfrm>
        </p:spPr>
        <p:txBody>
          <a:bodyPr/>
          <a:lstStyle/>
          <a:p>
            <a:r>
              <a:rPr lang="en-US" dirty="0"/>
              <a:t>ASSIGNMENT GRADING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80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49DED-94FD-CC9B-2C08-236D8DF4A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6865-7EC6-2370-29D2-5A2CE24A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0814"/>
            <a:ext cx="9905998" cy="610514"/>
          </a:xfrm>
        </p:spPr>
        <p:txBody>
          <a:bodyPr>
            <a:normAutofit/>
          </a:bodyPr>
          <a:lstStyle/>
          <a:p>
            <a:r>
              <a:rPr lang="en-IN" dirty="0"/>
              <a:t>DESIGN AND ANALYSIS: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5130-F736-8E04-A003-A9D41266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801328"/>
            <a:ext cx="9905999" cy="4724402"/>
          </a:xfrm>
        </p:spPr>
        <p:txBody>
          <a:bodyPr/>
          <a:lstStyle/>
          <a:p>
            <a:r>
              <a:rPr lang="en-US" dirty="0"/>
              <a:t>VIEW CLASS MATERIAL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138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63E74-FFC4-BA69-A6F6-333540DBB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EC73-CBA2-20AD-7E94-4680E3D7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0814"/>
            <a:ext cx="9905998" cy="610514"/>
          </a:xfrm>
        </p:spPr>
        <p:txBody>
          <a:bodyPr>
            <a:normAutofit/>
          </a:bodyPr>
          <a:lstStyle/>
          <a:p>
            <a:r>
              <a:rPr lang="en-IN" dirty="0"/>
              <a:t>DESIGN AND ANALYSIS: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29AD-E244-44A9-F475-74E476221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801328"/>
            <a:ext cx="9905999" cy="4724402"/>
          </a:xfrm>
        </p:spPr>
        <p:txBody>
          <a:bodyPr/>
          <a:lstStyle/>
          <a:p>
            <a:r>
              <a:rPr lang="en-US" dirty="0"/>
              <a:t>NOTIFICATION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59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9518-BDDF-0746-D5EE-9CB48F64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4116"/>
            <a:ext cx="9905998" cy="757998"/>
          </a:xfrm>
        </p:spPr>
        <p:txBody>
          <a:bodyPr/>
          <a:lstStyle/>
          <a:p>
            <a:r>
              <a:rPr lang="en-IN" dirty="0"/>
              <a:t>DESIGN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C8C4-E4F6-ED99-00B3-2FC489938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09234"/>
            <a:ext cx="9905999" cy="451300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Process List:</a:t>
            </a:r>
          </a:p>
        </p:txBody>
      </p:sp>
    </p:spTree>
    <p:extLst>
      <p:ext uri="{BB962C8B-B14F-4D97-AF65-F5344CB8AC3E}">
        <p14:creationId xmlns:p14="http://schemas.microsoft.com/office/powerpoint/2010/main" val="417581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1D17-DD0F-3FC4-F503-D63EF5F6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4053"/>
            <a:ext cx="9905998" cy="1013637"/>
          </a:xfrm>
        </p:spPr>
        <p:txBody>
          <a:bodyPr/>
          <a:lstStyle/>
          <a:p>
            <a:r>
              <a:rPr lang="en-IN" dirty="0"/>
              <a:t>To be covered: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614E-ED02-DE9A-4778-61C173AB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30709"/>
            <a:ext cx="9565917" cy="5039947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en-IN" sz="2000" dirty="0"/>
              <a:t>SRS (Software Requirements Specifications)</a:t>
            </a:r>
          </a:p>
          <a:p>
            <a:pPr marL="457200" indent="-457200">
              <a:buAutoNum type="arabicParenR"/>
            </a:pPr>
            <a:r>
              <a:rPr lang="en-IN" sz="2000" dirty="0"/>
              <a:t>Life-cycle Process Model used </a:t>
            </a:r>
          </a:p>
          <a:p>
            <a:pPr marL="457200" indent="-457200">
              <a:buAutoNum type="arabicParenR"/>
            </a:pPr>
            <a:r>
              <a:rPr lang="en-IN" sz="2000" dirty="0"/>
              <a:t>Analysis and Designing:</a:t>
            </a:r>
          </a:p>
          <a:p>
            <a:pPr lvl="1"/>
            <a:r>
              <a:rPr lang="en-IN" dirty="0"/>
              <a:t>DFD Level 0,1,2 (Structured Paradigm)</a:t>
            </a:r>
          </a:p>
          <a:p>
            <a:pPr lvl="1"/>
            <a:r>
              <a:rPr lang="en-IN" dirty="0"/>
              <a:t>E-R Diagram (Structured Paradigm)</a:t>
            </a:r>
          </a:p>
          <a:p>
            <a:pPr lvl="1"/>
            <a:r>
              <a:rPr lang="en-IN" dirty="0"/>
              <a:t>Class Diagram (Structured Paradigm)</a:t>
            </a:r>
          </a:p>
          <a:p>
            <a:pPr lvl="1"/>
            <a:r>
              <a:rPr lang="en-IN" dirty="0"/>
              <a:t>Use-Case Diagram (Object-Oriented Paradigm)</a:t>
            </a:r>
          </a:p>
          <a:p>
            <a:pPr lvl="1"/>
            <a:r>
              <a:rPr lang="en-IN" dirty="0"/>
              <a:t>Sequence Diagram (Object-Oriented Paradigm)</a:t>
            </a:r>
          </a:p>
          <a:p>
            <a:pPr lvl="1"/>
            <a:r>
              <a:rPr lang="en-IN" dirty="0"/>
              <a:t>Pseudocode/Algorithm generation of various processes in the system</a:t>
            </a:r>
          </a:p>
          <a:p>
            <a:pPr marL="457200" indent="-457200">
              <a:buAutoNum type="arabicParenR"/>
            </a:pPr>
            <a:r>
              <a:rPr lang="en-IN" sz="2000" dirty="0"/>
              <a:t>Coding and GUI</a:t>
            </a:r>
          </a:p>
          <a:p>
            <a:pPr marL="457200" indent="-457200">
              <a:buAutoNum type="arabicParenR"/>
            </a:pPr>
            <a:r>
              <a:rPr lang="en-IN" sz="2000" dirty="0"/>
              <a:t>Testing and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332177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D725-6669-EB51-A4A8-957C6B90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395"/>
            <a:ext cx="9905998" cy="925147"/>
          </a:xfrm>
        </p:spPr>
        <p:txBody>
          <a:bodyPr/>
          <a:lstStyle/>
          <a:p>
            <a:r>
              <a:rPr lang="en-IN" dirty="0"/>
              <a:t>SOFTWARE REQUIREMENTS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E3B61-6782-1588-DCBB-DD49DE8A4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905022"/>
            <a:ext cx="10252586" cy="5623597"/>
          </a:xfrm>
        </p:spPr>
        <p:txBody>
          <a:bodyPr>
            <a:noAutofit/>
          </a:bodyPr>
          <a:lstStyle/>
          <a:p>
            <a:pPr lvl="1"/>
            <a:r>
              <a:rPr lang="en-IN" sz="2400" dirty="0"/>
              <a:t>Functional Requirements: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User Authentication: </a:t>
            </a:r>
            <a:r>
              <a:rPr lang="en-US" sz="2000" dirty="0"/>
              <a:t>secure signup, login using their email and password.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Role-based Access Control: </a:t>
            </a:r>
            <a:r>
              <a:rPr lang="en-US" sz="2000" dirty="0"/>
              <a:t>offers distinct dashboards and permissions.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Class Creation and Enrollment: </a:t>
            </a:r>
            <a:r>
              <a:rPr lang="en-US" sz="2000" dirty="0"/>
              <a:t>Instructors can create and delete class. Students shall be able to enroll in available class.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Assignment Management: </a:t>
            </a:r>
            <a:r>
              <a:rPr lang="en-US" sz="2000" dirty="0"/>
              <a:t>Instructors shall be able to post assignments with due dates, and students shall be able to submit assignments within deadlines.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Discussion Forum: </a:t>
            </a:r>
            <a:r>
              <a:rPr lang="en-US" sz="2000" dirty="0"/>
              <a:t>students and instructors can post class comments.</a:t>
            </a:r>
            <a:r>
              <a:rPr lang="en-US" sz="2400" b="1" dirty="0"/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Grade Management: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Notifications: </a:t>
            </a:r>
            <a:r>
              <a:rPr lang="en-US" sz="2000" dirty="0"/>
              <a:t>about upcoming assignments, deadlines, or class comments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Profile Management: </a:t>
            </a:r>
            <a:r>
              <a:rPr lang="en-US" sz="2000" dirty="0"/>
              <a:t>Users shall be able to update their profiles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Resource Sharing: </a:t>
            </a:r>
            <a:r>
              <a:rPr lang="en-US" sz="2000" dirty="0"/>
              <a:t>Instructors shall be able to upload and share study materials, and students shall be able to download and view these resources.</a:t>
            </a:r>
          </a:p>
          <a:p>
            <a:pPr marL="1257300" lvl="2" indent="-342900">
              <a:buFont typeface="+mj-lt"/>
              <a:buAutoNum type="arabicPeriod"/>
            </a:pPr>
            <a:endParaRPr lang="en-US" sz="2000" dirty="0"/>
          </a:p>
          <a:p>
            <a:pPr marL="1257300" lvl="2" indent="-342900">
              <a:buFont typeface="+mj-lt"/>
              <a:buAutoNum type="arabicPeriod"/>
            </a:pPr>
            <a:endParaRPr lang="en-US" sz="2000" b="1" dirty="0"/>
          </a:p>
          <a:p>
            <a:pPr marL="1257300" lvl="2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642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9D23-E59E-1937-9C4E-9BE36DE9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2209"/>
            <a:ext cx="9905998" cy="699005"/>
          </a:xfrm>
        </p:spPr>
        <p:txBody>
          <a:bodyPr/>
          <a:lstStyle/>
          <a:p>
            <a:r>
              <a:rPr lang="en-IN" dirty="0"/>
              <a:t>SOFTWARE REQUIREMENTS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3E521-174A-2FE1-3001-B70871E6C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01214"/>
            <a:ext cx="9905999" cy="5138268"/>
          </a:xfrm>
        </p:spPr>
        <p:txBody>
          <a:bodyPr>
            <a:normAutofit/>
          </a:bodyPr>
          <a:lstStyle/>
          <a:p>
            <a:r>
              <a:rPr lang="en-IN" dirty="0"/>
              <a:t>Quality Requirements:</a:t>
            </a:r>
          </a:p>
          <a:p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</p:txBody>
      </p:sp>
      <p:pic>
        <p:nvPicPr>
          <p:cNvPr id="1028" name="Picture 4" descr="What is Usability Testing in Software Testing? |Professionalqa.com">
            <a:extLst>
              <a:ext uri="{FF2B5EF4-FFF2-40B4-BE49-F238E27FC236}">
                <a16:creationId xmlns:a16="http://schemas.microsoft.com/office/drawing/2014/main" id="{FD251C51-734D-0C95-24B0-BCEDCB371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28" y="1575642"/>
            <a:ext cx="1600201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6610DE-B370-B1E3-0E70-810A33F75A60}"/>
              </a:ext>
            </a:extLst>
          </p:cNvPr>
          <p:cNvSpPr txBox="1"/>
          <p:nvPr/>
        </p:nvSpPr>
        <p:spPr>
          <a:xfrm>
            <a:off x="3993151" y="314609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Usability</a:t>
            </a:r>
            <a:endParaRPr lang="en-IN" dirty="0"/>
          </a:p>
        </p:txBody>
      </p:sp>
      <p:pic>
        <p:nvPicPr>
          <p:cNvPr id="1030" name="Picture 6" descr="Improving software security: Top 9 Best ...">
            <a:extLst>
              <a:ext uri="{FF2B5EF4-FFF2-40B4-BE49-F238E27FC236}">
                <a16:creationId xmlns:a16="http://schemas.microsoft.com/office/drawing/2014/main" id="{BB0AF798-28AB-8DDC-E9F6-62C0D57F3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66" y="1582192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B689B4-A0D6-42F8-12C4-8F91A75340B9}"/>
              </a:ext>
            </a:extLst>
          </p:cNvPr>
          <p:cNvSpPr txBox="1"/>
          <p:nvPr/>
        </p:nvSpPr>
        <p:spPr>
          <a:xfrm>
            <a:off x="6597342" y="317584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Security</a:t>
            </a:r>
            <a:endParaRPr lang="en-IN" dirty="0"/>
          </a:p>
        </p:txBody>
      </p:sp>
      <p:pic>
        <p:nvPicPr>
          <p:cNvPr id="1032" name="Picture 8" descr="What is Software Scalability, and Why ...">
            <a:extLst>
              <a:ext uri="{FF2B5EF4-FFF2-40B4-BE49-F238E27FC236}">
                <a16:creationId xmlns:a16="http://schemas.microsoft.com/office/drawing/2014/main" id="{5EFF0CB1-82DA-15A7-AC5A-8E31C629E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766" y="375515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E406D6-575B-4D48-4B7A-676277BF6DB1}"/>
              </a:ext>
            </a:extLst>
          </p:cNvPr>
          <p:cNvSpPr txBox="1"/>
          <p:nvPr/>
        </p:nvSpPr>
        <p:spPr>
          <a:xfrm>
            <a:off x="9082478" y="589640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Scalability</a:t>
            </a:r>
            <a:endParaRPr lang="en-IN" dirty="0"/>
          </a:p>
        </p:txBody>
      </p:sp>
      <p:pic>
        <p:nvPicPr>
          <p:cNvPr id="1034" name="Picture 10" descr="What Is Software Quality Assurance? (Definition,">
            <a:extLst>
              <a:ext uri="{FF2B5EF4-FFF2-40B4-BE49-F238E27FC236}">
                <a16:creationId xmlns:a16="http://schemas.microsoft.com/office/drawing/2014/main" id="{8E9B96B4-0CE9-7FA5-BD83-D1F68A4DC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3755151"/>
            <a:ext cx="2943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BC595-8AF9-69EC-6DC1-197A042BB9D4}"/>
              </a:ext>
            </a:extLst>
          </p:cNvPr>
          <p:cNvSpPr txBox="1"/>
          <p:nvPr/>
        </p:nvSpPr>
        <p:spPr>
          <a:xfrm>
            <a:off x="6094412" y="5277933"/>
            <a:ext cx="11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Reliability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FAC6B4-3B13-0BFD-7115-BDA8ED5209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039" y="3771579"/>
            <a:ext cx="3487927" cy="197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0876E3-5949-D390-FEF8-CC1A87ED14E6}"/>
              </a:ext>
            </a:extLst>
          </p:cNvPr>
          <p:cNvSpPr txBox="1"/>
          <p:nvPr/>
        </p:nvSpPr>
        <p:spPr>
          <a:xfrm>
            <a:off x="1395300" y="5747629"/>
            <a:ext cx="319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/>
              <a:t>Compatibility &amp; Maintainability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98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2D20-6D27-48D7-B26B-D8E7C6AB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Process Model used: Iterative Waterfall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97D0-A246-C7A8-337D-C7E130EF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9871"/>
            <a:ext cx="9905999" cy="41787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Why?</a:t>
            </a:r>
            <a:r>
              <a:rPr lang="en-IN" dirty="0"/>
              <a:t> </a:t>
            </a:r>
          </a:p>
          <a:p>
            <a:r>
              <a:rPr lang="en-IN" dirty="0"/>
              <a:t>Most widely used</a:t>
            </a:r>
          </a:p>
          <a:p>
            <a:r>
              <a:rPr lang="en-IN" dirty="0"/>
              <a:t>The set of requirements (quality and performance) is </a:t>
            </a:r>
            <a:r>
              <a:rPr lang="en-IN" b="1" dirty="0"/>
              <a:t>well-known, </a:t>
            </a:r>
            <a:r>
              <a:rPr lang="en-IN" dirty="0"/>
              <a:t>from the client’s side.</a:t>
            </a:r>
          </a:p>
          <a:p>
            <a:r>
              <a:rPr lang="en-IN" dirty="0"/>
              <a:t>There may be possibility of errors in each phase, which (if not corrected in the same phase), can be corrected by usage of “corrective paths” provided by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1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4DA-475F-DB54-EDD9-FED6A87C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914"/>
            <a:ext cx="9905998" cy="836656"/>
          </a:xfrm>
        </p:spPr>
        <p:txBody>
          <a:bodyPr>
            <a:normAutofit/>
          </a:bodyPr>
          <a:lstStyle/>
          <a:p>
            <a:r>
              <a:rPr lang="en-IN" dirty="0"/>
              <a:t>DESIGN AND ANALYSIS: DFD Level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8F715-AE6B-1A0A-4B4B-5924F3E9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68593"/>
            <a:ext cx="9905999" cy="4670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A39EE-97D6-C2AE-60EB-B6E08E3C5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64" y="784769"/>
            <a:ext cx="5145498" cy="604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1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8D65-3A64-2B9E-D2A0-6A7D764C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2324"/>
            <a:ext cx="9905998" cy="600682"/>
          </a:xfrm>
        </p:spPr>
        <p:txBody>
          <a:bodyPr>
            <a:normAutofit/>
          </a:bodyPr>
          <a:lstStyle/>
          <a:p>
            <a:r>
              <a:rPr lang="en-IN" dirty="0"/>
              <a:t>DESIGN AND ANALYSIS: DFD 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9BAB-0FF4-98F2-664C-20ECA272C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98089"/>
            <a:ext cx="9905999" cy="47244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E7F6B-C049-054F-1F67-894BE1B0A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317" y="602473"/>
            <a:ext cx="9601583" cy="61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5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BCE6-F42D-8380-58F4-34C184D8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93407"/>
            <a:ext cx="9905998" cy="718669"/>
          </a:xfrm>
        </p:spPr>
        <p:txBody>
          <a:bodyPr>
            <a:normAutofit/>
          </a:bodyPr>
          <a:lstStyle/>
          <a:p>
            <a:r>
              <a:rPr lang="en-IN" dirty="0"/>
              <a:t>DESIGN AND ANALYSIS: DFD 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6AEE-08E0-2D76-414D-11708E9EF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566" y="686106"/>
            <a:ext cx="9905999" cy="46309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ADA59-1ECB-D1EB-EBF2-CFD6C74F6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41" y="695938"/>
            <a:ext cx="10585448" cy="611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4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EA7F-FF74-610D-24A2-DF4A9ADE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5778"/>
            <a:ext cx="9905998" cy="689172"/>
          </a:xfrm>
        </p:spPr>
        <p:txBody>
          <a:bodyPr>
            <a:normAutofit fontScale="90000"/>
          </a:bodyPr>
          <a:lstStyle/>
          <a:p>
            <a:r>
              <a:rPr lang="en-IN" dirty="0"/>
              <a:t>DESIGN AND ANALYSIS: 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681F2-A1F8-6155-1858-FA2E892CA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747252"/>
            <a:ext cx="9905999" cy="45916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5F04A-B669-4160-677F-083F98416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1" y="1023469"/>
            <a:ext cx="11670737" cy="498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6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1133</TotalTime>
  <Words>416</Words>
  <Application>Microsoft Office PowerPoint</Application>
  <PresentationFormat>Widescreen</PresentationFormat>
  <Paragraphs>74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</vt:lpstr>
      <vt:lpstr>  LearnScape</vt:lpstr>
      <vt:lpstr>To be covered:</vt:lpstr>
      <vt:lpstr>SOFTWARE REQUIREMENTS SPECIFICATIONS</vt:lpstr>
      <vt:lpstr>SOFTWARE REQUIREMENTS SPECIFICATIONS</vt:lpstr>
      <vt:lpstr>Process Model used: Iterative Waterfall </vt:lpstr>
      <vt:lpstr>DESIGN AND ANALYSIS: DFD Level 0</vt:lpstr>
      <vt:lpstr>DESIGN AND ANALYSIS: DFD Level 1</vt:lpstr>
      <vt:lpstr>DESIGN AND ANALYSIS: DFD Level 2</vt:lpstr>
      <vt:lpstr>DESIGN AND ANALYSIS: Entity Relationship Diagram</vt:lpstr>
      <vt:lpstr>DESIGN AND ANALYSIS: Class Diagram</vt:lpstr>
      <vt:lpstr>DESIGN AND ANALYSIS: Use Case Diagram</vt:lpstr>
      <vt:lpstr>DESIGN AND ANALYSIS: Sequence Diagram</vt:lpstr>
      <vt:lpstr>DESIGN AND ANALYSIS: Sequence Diagram</vt:lpstr>
      <vt:lpstr>DESIGN AND ANALYSIS: Sequence Diagram</vt:lpstr>
      <vt:lpstr>DESIGN AND ANALYSIS: Sequence Diagram</vt:lpstr>
      <vt:lpstr>DESIGN AND ANALYSIS: Sequence Diagram</vt:lpstr>
      <vt:lpstr>DESIGN AND ANALYSIS: Sequence Diagram</vt:lpstr>
      <vt:lpstr>DESIGN AND ANALYSIS: Sequence Diagram</vt:lpstr>
      <vt:lpstr>DESIGN AND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Manisha Joshi</dc:creator>
  <cp:lastModifiedBy>Manisha Joshi</cp:lastModifiedBy>
  <cp:revision>29</cp:revision>
  <dcterms:created xsi:type="dcterms:W3CDTF">2024-10-13T18:46:27Z</dcterms:created>
  <dcterms:modified xsi:type="dcterms:W3CDTF">2024-11-04T18:19:14Z</dcterms:modified>
</cp:coreProperties>
</file>