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54676-7FA4-4C78-88CE-C484941EE7D1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D461-6744-4234-85FB-C5808E8E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4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4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1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57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8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1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4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DD28-A439-1906-F040-D7B31A7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  </a:t>
            </a:r>
            <a:r>
              <a:rPr lang="en-IN" sz="6000" b="1" dirty="0"/>
              <a:t>LearnScape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2AC3-BA56-26AA-7FDC-C08046C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297238"/>
            <a:ext cx="8791575" cy="1655762"/>
          </a:xfrm>
        </p:spPr>
        <p:txBody>
          <a:bodyPr>
            <a:normAutofit/>
          </a:bodyPr>
          <a:lstStyle/>
          <a:p>
            <a:r>
              <a:rPr lang="en-IN" sz="2400" dirty="0"/>
              <a:t>     The Virtual Classroom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0C79-D334-7D6F-68E6-08253B85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1" y="1578051"/>
            <a:ext cx="2880546" cy="288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74047-3264-3D8B-032C-E4E168B74A3A}"/>
              </a:ext>
            </a:extLst>
          </p:cNvPr>
          <p:cNvSpPr txBox="1"/>
          <p:nvPr/>
        </p:nvSpPr>
        <p:spPr>
          <a:xfrm>
            <a:off x="9261682" y="5964301"/>
            <a:ext cx="225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- Aadhya Joshi 	2022UCP1326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6DB2-34B1-0AC5-24FB-87AF22B1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402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405B-0012-EF95-CBB6-5396FE1F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9767"/>
            <a:ext cx="9905999" cy="4650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8E7-75D0-21D6-97EB-98D7F9F5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06" y="746359"/>
            <a:ext cx="7619811" cy="61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AD4-B138-B656-1772-D999B87E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7483"/>
            <a:ext cx="9905998" cy="688258"/>
          </a:xfrm>
        </p:spPr>
        <p:txBody>
          <a:bodyPr/>
          <a:lstStyle/>
          <a:p>
            <a:r>
              <a:rPr lang="en-IN" dirty="0"/>
              <a:t>DESIGN AND ANALYSIS: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410B-7C8B-CA84-FDEA-BD23B4E6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48929"/>
            <a:ext cx="9905999" cy="4621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85B63-0709-8133-B285-443A5F32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9" y="753873"/>
            <a:ext cx="6073440" cy="59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10E2-8CF8-7B47-A150-05B7AFB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29A-4D2B-2BAF-12A8-B3C901C1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 LOGIN PROCESS (for both Student &amp; Staff)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67B2-D101-C97F-F818-40104019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3" y="1233506"/>
            <a:ext cx="7889773" cy="5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B169-00EB-1ADF-1ADD-CBCE2213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BAA-8E46-5B9E-516F-9E07B677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41-1A49-673F-A068-AE03B27C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CLASS CREATION &amp; ENROLLMENT PROCESS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EDF0-A2DE-8BF5-408A-B970AF0B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37" y="1152161"/>
            <a:ext cx="8079712" cy="55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1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518-BDDF-0746-D5EE-9CB48F6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116"/>
            <a:ext cx="9905998" cy="757998"/>
          </a:xfrm>
        </p:spPr>
        <p:txBody>
          <a:bodyPr/>
          <a:lstStyle/>
          <a:p>
            <a:r>
              <a:rPr lang="en-IN" dirty="0"/>
              <a:t>DESIGN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C8C4-E4F6-ED99-00B3-2FC48993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46" y="766590"/>
            <a:ext cx="5035706" cy="57423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dirty="0"/>
              <a:t>Detailed Process List:</a:t>
            </a:r>
          </a:p>
          <a:p>
            <a:pPr marL="0" indent="0">
              <a:buNone/>
            </a:pPr>
            <a:r>
              <a:rPr lang="en-US" sz="2900" b="1" dirty="0"/>
              <a:t>1. Authentication and Authorization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User Signup</a:t>
            </a:r>
          </a:p>
          <a:p>
            <a:pPr marL="457200" lvl="1" indent="0">
              <a:buNone/>
            </a:pPr>
            <a:r>
              <a:rPr lang="en-US" sz="2900" dirty="0"/>
              <a:t>2. User Login/Logout</a:t>
            </a:r>
          </a:p>
          <a:p>
            <a:pPr marL="0" indent="0">
              <a:buNone/>
            </a:pPr>
            <a:r>
              <a:rPr lang="en-US" sz="2900" b="1" dirty="0"/>
              <a:t>2. Student Enrollment and Management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Enroll in Class</a:t>
            </a:r>
          </a:p>
          <a:p>
            <a:pPr marL="457200" lvl="1" indent="0">
              <a:buNone/>
            </a:pPr>
            <a:r>
              <a:rPr lang="en-US" sz="2900" dirty="0"/>
              <a:t>2. View Enrolled Classes</a:t>
            </a:r>
          </a:p>
          <a:p>
            <a:pPr marL="0" indent="0">
              <a:buNone/>
            </a:pPr>
            <a:r>
              <a:rPr lang="en-US" sz="2900" b="1" dirty="0"/>
              <a:t>3. Classroom and Course Management (by Staff)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Create Class</a:t>
            </a:r>
          </a:p>
          <a:p>
            <a:pPr marL="457200" lvl="1" indent="0">
              <a:buNone/>
            </a:pPr>
            <a:r>
              <a:rPr lang="en-US" sz="2900" dirty="0"/>
              <a:t>2. Update Class Details</a:t>
            </a:r>
          </a:p>
          <a:p>
            <a:pPr marL="457200" lvl="1" indent="0">
              <a:buNone/>
            </a:pPr>
            <a:r>
              <a:rPr lang="en-US" sz="2900" dirty="0"/>
              <a:t>3. Archive Class</a:t>
            </a:r>
          </a:p>
          <a:p>
            <a:pPr marL="457200" lvl="1" indent="0">
              <a:buNone/>
            </a:pPr>
            <a:r>
              <a:rPr lang="en-US" sz="2900" dirty="0"/>
              <a:t>4. Send Student Invite</a:t>
            </a:r>
          </a:p>
          <a:p>
            <a:pPr marL="0" indent="0">
              <a:buNone/>
            </a:pPr>
            <a:r>
              <a:rPr lang="en-US" sz="2900" b="1" dirty="0"/>
              <a:t>4. Content and Material Management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Upload Class Materials</a:t>
            </a:r>
          </a:p>
          <a:p>
            <a:pPr marL="457200" lvl="1" indent="0">
              <a:buNone/>
            </a:pPr>
            <a:r>
              <a:rPr lang="en-US" sz="2900" dirty="0"/>
              <a:t>2. View Class Materials</a:t>
            </a:r>
          </a:p>
          <a:p>
            <a:pPr marL="457200" lvl="1" indent="0">
              <a:buNone/>
            </a:pPr>
            <a:r>
              <a:rPr lang="en-US" sz="2900" dirty="0"/>
              <a:t>3. Delete Class Materials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7FCAD-8554-2C5B-92AA-57E732C573D1}"/>
              </a:ext>
            </a:extLst>
          </p:cNvPr>
          <p:cNvSpPr txBox="1"/>
          <p:nvPr/>
        </p:nvSpPr>
        <p:spPr>
          <a:xfrm>
            <a:off x="6445528" y="1121252"/>
            <a:ext cx="4312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Assignment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Assignment</a:t>
            </a:r>
            <a:endParaRPr lang="en-IN" sz="2000" dirty="0"/>
          </a:p>
          <a:p>
            <a:r>
              <a:rPr lang="en-US" b="1" dirty="0"/>
              <a:t>6. Assignment Submission and Grading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Submit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Grade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Grades</a:t>
            </a:r>
          </a:p>
          <a:p>
            <a:r>
              <a:rPr lang="en-US" b="1" dirty="0"/>
              <a:t>7. Notifications and Alerts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Send Notifications as reminders, grade updates, etc.</a:t>
            </a:r>
          </a:p>
          <a:p>
            <a:r>
              <a:rPr lang="en-IN" b="1" dirty="0"/>
              <a:t>8. Profile Management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View Profile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Update Profile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Change Password</a:t>
            </a:r>
          </a:p>
          <a:p>
            <a:r>
              <a:rPr lang="en-US" b="1" dirty="0"/>
              <a:t>9. Discussion Forum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Post class comment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class comment</a:t>
            </a:r>
          </a:p>
        </p:txBody>
      </p:sp>
    </p:spTree>
    <p:extLst>
      <p:ext uri="{BB962C8B-B14F-4D97-AF65-F5344CB8AC3E}">
        <p14:creationId xmlns:p14="http://schemas.microsoft.com/office/powerpoint/2010/main" val="4175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CD7-327C-3956-460A-74808E14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981"/>
            <a:ext cx="9905998" cy="797327"/>
          </a:xfrm>
        </p:spPr>
        <p:txBody>
          <a:bodyPr/>
          <a:lstStyle/>
          <a:p>
            <a:r>
              <a:rPr lang="en-IN" dirty="0"/>
              <a:t>DESIGN AND ANALYSIS</a:t>
            </a:r>
            <a:r>
              <a:rPr lang="en-US" dirty="0"/>
              <a:t>: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9AA-9BB8-81BA-B2C6-C19CF690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74308"/>
            <a:ext cx="9905998" cy="542649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1) </a:t>
            </a:r>
            <a:r>
              <a:rPr lang="en-US" sz="2000" b="1" dirty="0" err="1"/>
              <a:t>enroll_in_class</a:t>
            </a:r>
            <a:r>
              <a:rPr lang="en-US" sz="2000" b="1" dirty="0"/>
              <a:t>(</a:t>
            </a:r>
            <a:r>
              <a:rPr lang="en-US" sz="2000" b="1" dirty="0" err="1"/>
              <a:t>student_id</a:t>
            </a:r>
            <a:r>
              <a:rPr lang="en-US" sz="2000" b="1" dirty="0"/>
              <a:t>, </a:t>
            </a:r>
            <a:r>
              <a:rPr lang="en-US" sz="2000" b="1" dirty="0" err="1"/>
              <a:t>class_id</a:t>
            </a:r>
            <a:r>
              <a:rPr lang="en-US" sz="2000" b="1" dirty="0"/>
              <a:t>):</a:t>
            </a:r>
          </a:p>
          <a:p>
            <a:pPr lvl="1"/>
            <a:r>
              <a:rPr lang="en-US" dirty="0"/>
              <a:t>Step 1: Check if class exists </a:t>
            </a:r>
          </a:p>
          <a:p>
            <a:pPr lvl="2"/>
            <a:r>
              <a:rPr lang="en-US" sz="2000" dirty="0" err="1"/>
              <a:t>class_details</a:t>
            </a:r>
            <a:r>
              <a:rPr lang="en-US" sz="2000" dirty="0"/>
              <a:t> = </a:t>
            </a:r>
            <a:r>
              <a:rPr lang="en-US" sz="2000" dirty="0" err="1"/>
              <a:t>ClassroomDB.get_class_details</a:t>
            </a:r>
            <a:r>
              <a:rPr lang="en-US" sz="2000" dirty="0"/>
              <a:t>(</a:t>
            </a:r>
            <a:r>
              <a:rPr lang="en-US" sz="2000" dirty="0" err="1"/>
              <a:t>class_id</a:t>
            </a:r>
            <a:r>
              <a:rPr lang="en-US" sz="2000" dirty="0"/>
              <a:t>) 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class_details</a:t>
            </a:r>
            <a:r>
              <a:rPr lang="en-US" sz="2000" dirty="0"/>
              <a:t> is None: return "Class not found“</a:t>
            </a:r>
          </a:p>
          <a:p>
            <a:pPr lvl="1"/>
            <a:r>
              <a:rPr lang="en-US" dirty="0"/>
              <a:t>Step 2: Check if student is already enrolled </a:t>
            </a:r>
          </a:p>
          <a:p>
            <a:pPr lvl="2"/>
            <a:r>
              <a:rPr lang="en-US" sz="2000" dirty="0" err="1"/>
              <a:t>enrollment_status</a:t>
            </a:r>
            <a:r>
              <a:rPr lang="en-US" sz="2000" dirty="0"/>
              <a:t> = </a:t>
            </a:r>
            <a:r>
              <a:rPr lang="en-US" sz="2000" dirty="0" err="1"/>
              <a:t>EnrollmentDB.check_enrollment</a:t>
            </a:r>
            <a:r>
              <a:rPr lang="en-US" sz="2000" dirty="0"/>
              <a:t>(</a:t>
            </a:r>
            <a:r>
              <a:rPr lang="en-US" sz="2000" dirty="0" err="1"/>
              <a:t>student_id</a:t>
            </a:r>
            <a:r>
              <a:rPr lang="en-US" sz="2000" dirty="0"/>
              <a:t>, </a:t>
            </a:r>
            <a:r>
              <a:rPr lang="en-US" sz="2000" dirty="0" err="1"/>
              <a:t>class_id</a:t>
            </a:r>
            <a:r>
              <a:rPr lang="en-US" sz="2000" dirty="0"/>
              <a:t>) 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enrollment_status</a:t>
            </a:r>
            <a:r>
              <a:rPr lang="en-US" sz="2000" dirty="0"/>
              <a:t> is True: return "Already enrolled in this class"</a:t>
            </a:r>
            <a:endParaRPr lang="en-IN" sz="2000" dirty="0"/>
          </a:p>
          <a:p>
            <a:pPr lvl="1"/>
            <a:r>
              <a:rPr lang="en-IN" dirty="0"/>
              <a:t>Step 3: Record </a:t>
            </a:r>
            <a:r>
              <a:rPr lang="en-IN" dirty="0" err="1"/>
              <a:t>enrollment</a:t>
            </a:r>
            <a:r>
              <a:rPr lang="en-IN" dirty="0"/>
              <a:t> </a:t>
            </a:r>
          </a:p>
          <a:p>
            <a:pPr lvl="2"/>
            <a:r>
              <a:rPr lang="en-IN" sz="2000" dirty="0" err="1"/>
              <a:t>enrollment_date</a:t>
            </a:r>
            <a:r>
              <a:rPr lang="en-IN" sz="2000" dirty="0"/>
              <a:t> = </a:t>
            </a:r>
            <a:r>
              <a:rPr lang="en-IN" sz="2000" dirty="0" err="1"/>
              <a:t>current_date</a:t>
            </a:r>
            <a:r>
              <a:rPr lang="en-IN" sz="2000" dirty="0"/>
              <a:t>() </a:t>
            </a:r>
          </a:p>
          <a:p>
            <a:pPr lvl="2"/>
            <a:r>
              <a:rPr lang="en-IN" sz="2000" dirty="0"/>
              <a:t>success = </a:t>
            </a:r>
            <a:r>
              <a:rPr lang="en-IN" sz="2000" dirty="0" err="1"/>
              <a:t>EnrollmentDB.save_enrollment</a:t>
            </a:r>
            <a:r>
              <a:rPr lang="en-IN" sz="2000" dirty="0"/>
              <a:t>(</a:t>
            </a:r>
            <a:r>
              <a:rPr lang="en-IN" sz="2000" dirty="0" err="1"/>
              <a:t>student_id</a:t>
            </a:r>
            <a:r>
              <a:rPr lang="en-IN" sz="2000" dirty="0"/>
              <a:t>, </a:t>
            </a:r>
            <a:r>
              <a:rPr lang="en-IN" sz="2000" dirty="0" err="1"/>
              <a:t>class_id</a:t>
            </a:r>
            <a:r>
              <a:rPr lang="en-IN" sz="2000" dirty="0"/>
              <a:t>, </a:t>
            </a:r>
            <a:r>
              <a:rPr lang="en-IN" sz="2000" dirty="0" err="1"/>
              <a:t>enrollment_date</a:t>
            </a:r>
            <a:r>
              <a:rPr lang="en-IN" sz="2000" dirty="0"/>
              <a:t>)</a:t>
            </a:r>
          </a:p>
          <a:p>
            <a:pPr lvl="2"/>
            <a:r>
              <a:rPr lang="en-US" sz="2000" dirty="0"/>
              <a:t>if success: return "Enrollment successful" </a:t>
            </a:r>
          </a:p>
          <a:p>
            <a:pPr lvl="2"/>
            <a:r>
              <a:rPr lang="en-US" sz="2000" dirty="0"/>
              <a:t>else: return "Enrollment failed, please try again"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BF2F3-6B44-DF42-AB71-A49F33B30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1926-AAE8-70BE-13E4-27172238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981"/>
            <a:ext cx="9905998" cy="797327"/>
          </a:xfrm>
        </p:spPr>
        <p:txBody>
          <a:bodyPr/>
          <a:lstStyle/>
          <a:p>
            <a:r>
              <a:rPr lang="en-IN" dirty="0"/>
              <a:t>DESIGN AND ANALYSIS</a:t>
            </a:r>
            <a:r>
              <a:rPr lang="en-US" dirty="0"/>
              <a:t>: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CB80-FB02-BD17-18D4-C993AD64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74308"/>
            <a:ext cx="9905998" cy="542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2) </a:t>
            </a:r>
            <a:r>
              <a:rPr lang="en-US" sz="2000" b="1" dirty="0" err="1"/>
              <a:t>create_assignment</a:t>
            </a:r>
            <a:r>
              <a:rPr lang="en-US" sz="2000" b="1" dirty="0"/>
              <a:t>(</a:t>
            </a:r>
            <a:r>
              <a:rPr lang="en-US" sz="2000" b="1" dirty="0" err="1"/>
              <a:t>staff_id</a:t>
            </a:r>
            <a:r>
              <a:rPr lang="en-US" sz="2000" b="1" dirty="0"/>
              <a:t>, </a:t>
            </a:r>
            <a:r>
              <a:rPr lang="en-US" sz="2000" b="1" dirty="0" err="1"/>
              <a:t>class_id</a:t>
            </a:r>
            <a:r>
              <a:rPr lang="en-US" sz="2000" b="1" dirty="0"/>
              <a:t>, title, description, </a:t>
            </a:r>
            <a:r>
              <a:rPr lang="en-US" sz="2000" b="1" dirty="0" err="1"/>
              <a:t>due_date</a:t>
            </a:r>
            <a:r>
              <a:rPr lang="en-US" sz="2000" b="1" dirty="0"/>
              <a:t>):</a:t>
            </a:r>
          </a:p>
          <a:p>
            <a:pPr lvl="1"/>
            <a:r>
              <a:rPr lang="en-US" dirty="0"/>
              <a:t>Step 1: Verify staff authorization</a:t>
            </a:r>
          </a:p>
          <a:p>
            <a:pPr lvl="2"/>
            <a:r>
              <a:rPr lang="en-US" sz="2000" dirty="0" err="1"/>
              <a:t>authorized_classes</a:t>
            </a:r>
            <a:r>
              <a:rPr lang="en-US" sz="2000" dirty="0"/>
              <a:t> = </a:t>
            </a:r>
            <a:r>
              <a:rPr lang="en-US" sz="2000" dirty="0" err="1"/>
              <a:t>ClassroomDB.get_classes_by_staff</a:t>
            </a:r>
            <a:r>
              <a:rPr lang="en-US" sz="2000" dirty="0"/>
              <a:t>(</a:t>
            </a:r>
            <a:r>
              <a:rPr lang="en-US" sz="2000" dirty="0" err="1"/>
              <a:t>staff_id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class_id</a:t>
            </a:r>
            <a:r>
              <a:rPr lang="en-US" sz="2000" dirty="0"/>
              <a:t> not in </a:t>
            </a:r>
            <a:r>
              <a:rPr lang="en-US" sz="2000" dirty="0" err="1"/>
              <a:t>authorized_classes</a:t>
            </a:r>
            <a:r>
              <a:rPr lang="en-US" sz="2000" dirty="0"/>
              <a:t>: return "Unauthorized: You are not assigned to this class"</a:t>
            </a:r>
          </a:p>
          <a:p>
            <a:pPr lvl="1"/>
            <a:r>
              <a:rPr lang="en-US" dirty="0"/>
              <a:t>Step 2: </a:t>
            </a:r>
            <a:r>
              <a:rPr lang="en-IN" dirty="0"/>
              <a:t>Verify class exists</a:t>
            </a:r>
          </a:p>
          <a:p>
            <a:pPr lvl="2"/>
            <a:r>
              <a:rPr lang="en-US" sz="2000" dirty="0" err="1"/>
              <a:t>class_exists</a:t>
            </a:r>
            <a:r>
              <a:rPr lang="en-US" sz="2000" dirty="0"/>
              <a:t> = </a:t>
            </a:r>
            <a:r>
              <a:rPr lang="en-US" sz="2000" dirty="0" err="1"/>
              <a:t>ClassroomDB.check_class_exists</a:t>
            </a:r>
            <a:r>
              <a:rPr lang="en-US" sz="2000" dirty="0"/>
              <a:t>(</a:t>
            </a:r>
            <a:r>
              <a:rPr lang="en-US" sz="2000" dirty="0" err="1"/>
              <a:t>class_id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class_exists</a:t>
            </a:r>
            <a:r>
              <a:rPr lang="en-US" sz="2000" dirty="0"/>
              <a:t> is False: return "Class does not exist"</a:t>
            </a:r>
            <a:endParaRPr lang="en-IN" sz="2000" dirty="0"/>
          </a:p>
          <a:p>
            <a:pPr lvl="1"/>
            <a:r>
              <a:rPr lang="en-IN" dirty="0"/>
              <a:t>Step 3: Save assignment details</a:t>
            </a:r>
          </a:p>
          <a:p>
            <a:pPr lvl="2"/>
            <a:r>
              <a:rPr lang="en-US" sz="2000" dirty="0" err="1"/>
              <a:t>assignment_details</a:t>
            </a:r>
            <a:r>
              <a:rPr lang="en-US" sz="2000" dirty="0"/>
              <a:t> = { "</a:t>
            </a:r>
            <a:r>
              <a:rPr lang="en-US" sz="2000" dirty="0" err="1"/>
              <a:t>class_id</a:t>
            </a:r>
            <a:r>
              <a:rPr lang="en-US" sz="2000" dirty="0"/>
              <a:t>": </a:t>
            </a:r>
            <a:r>
              <a:rPr lang="en-US" sz="2000" dirty="0" err="1"/>
              <a:t>class_id</a:t>
            </a:r>
            <a:r>
              <a:rPr lang="en-US" sz="2000" dirty="0"/>
              <a:t>, "title": title, "description": description, "</a:t>
            </a:r>
            <a:r>
              <a:rPr lang="en-US" sz="2000" dirty="0" err="1"/>
              <a:t>due_date</a:t>
            </a:r>
            <a:r>
              <a:rPr lang="en-US" sz="2000" dirty="0"/>
              <a:t>": </a:t>
            </a:r>
            <a:r>
              <a:rPr lang="en-US" sz="2000" dirty="0" err="1"/>
              <a:t>due_date</a:t>
            </a:r>
            <a:r>
              <a:rPr lang="en-US" sz="2000" dirty="0"/>
              <a:t> }</a:t>
            </a:r>
          </a:p>
          <a:p>
            <a:pPr lvl="2"/>
            <a:r>
              <a:rPr lang="en-US" sz="2000" dirty="0" err="1"/>
              <a:t>assignment_id</a:t>
            </a:r>
            <a:r>
              <a:rPr lang="en-US" sz="2000" dirty="0"/>
              <a:t> = </a:t>
            </a:r>
            <a:r>
              <a:rPr lang="en-US" sz="2000" dirty="0" err="1"/>
              <a:t>AssignmentDB.save_assignment</a:t>
            </a:r>
            <a:r>
              <a:rPr lang="en-US" sz="2000" dirty="0"/>
              <a:t>(</a:t>
            </a:r>
            <a:r>
              <a:rPr lang="en-US" sz="2000" dirty="0" err="1"/>
              <a:t>assignment_details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assignment_id</a:t>
            </a:r>
            <a:r>
              <a:rPr lang="en-US" sz="2000" dirty="0"/>
              <a:t>: return </a:t>
            </a:r>
            <a:r>
              <a:rPr lang="en-US" sz="2000" dirty="0" err="1"/>
              <a:t>f"Assignment</a:t>
            </a:r>
            <a:r>
              <a:rPr lang="en-US" sz="2000" dirty="0"/>
              <a:t> created successfully with ID {</a:t>
            </a:r>
            <a:r>
              <a:rPr lang="en-US" sz="2000" dirty="0" err="1"/>
              <a:t>assignment_id</a:t>
            </a:r>
            <a:r>
              <a:rPr lang="en-US" sz="2000" dirty="0"/>
              <a:t>}“</a:t>
            </a:r>
          </a:p>
          <a:p>
            <a:pPr lvl="2"/>
            <a:r>
              <a:rPr lang="en-US" sz="2000" dirty="0"/>
              <a:t>else: return "Failed to create assignment, please try again"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69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3443-7CF4-5809-95DA-5C3F370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3551"/>
            <a:ext cx="9905998" cy="1003805"/>
          </a:xfrm>
        </p:spPr>
        <p:txBody>
          <a:bodyPr/>
          <a:lstStyle/>
          <a:p>
            <a:r>
              <a:rPr lang="en-US" dirty="0"/>
              <a:t>CODING (IMPLEMENTATION PHASE):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E33D-F068-6F52-1A5F-9EE60574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1046"/>
            <a:ext cx="9821555" cy="307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2EB1-2138-4FC2-D66B-5A88922B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75" y="1111046"/>
            <a:ext cx="7750257" cy="4752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1F242-7FD5-8F00-9D6E-A058DF57F651}"/>
              </a:ext>
            </a:extLst>
          </p:cNvPr>
          <p:cNvSpPr txBox="1"/>
          <p:nvPr/>
        </p:nvSpPr>
        <p:spPr>
          <a:xfrm>
            <a:off x="1337188" y="6004231"/>
            <a:ext cx="1035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Front end: HTML, CSS, JavaScript			- Framework: Django (Python)			- Back end: DB SQLite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7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CFE5-E793-50BC-D7D6-3243A4F6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718"/>
            <a:ext cx="9905998" cy="856321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BBB2-1CED-2BBA-743A-8AE30926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9928"/>
            <a:ext cx="10370573" cy="5075904"/>
          </a:xfrm>
        </p:spPr>
        <p:txBody>
          <a:bodyPr/>
          <a:lstStyle/>
          <a:p>
            <a:r>
              <a:rPr lang="en-US" dirty="0"/>
              <a:t>Tool used for unit testing: </a:t>
            </a:r>
            <a:r>
              <a:rPr lang="en-US" b="1" dirty="0"/>
              <a:t>Pytest</a:t>
            </a:r>
          </a:p>
          <a:p>
            <a:pPr lvl="1"/>
            <a:r>
              <a:rPr lang="en-US" dirty="0"/>
              <a:t>Flexible to specifically test certain modules</a:t>
            </a:r>
          </a:p>
          <a:p>
            <a:pPr lvl="1"/>
            <a:r>
              <a:rPr lang="en-US" dirty="0"/>
              <a:t>Provides usage of “fixtures”, which are reusable components for setting up test data and environments, help create mock data for your database, reducing code repetition.</a:t>
            </a:r>
          </a:p>
          <a:p>
            <a:pPr lvl="1"/>
            <a:r>
              <a:rPr lang="en-US" dirty="0"/>
              <a:t>Integration and compatibility with Django projects.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2B9D0-A6EF-6DAF-9D7F-09945FC2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7" y="3429000"/>
            <a:ext cx="9447818" cy="231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48E4C-5C0C-0D76-BBC6-C06FBBCF7DB4}"/>
              </a:ext>
            </a:extLst>
          </p:cNvPr>
          <p:cNvSpPr txBox="1"/>
          <p:nvPr/>
        </p:nvSpPr>
        <p:spPr>
          <a:xfrm>
            <a:off x="4169062" y="5733179"/>
            <a:ext cx="385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for home page loading using pytest</a:t>
            </a:r>
          </a:p>
        </p:txBody>
      </p:sp>
    </p:spTree>
    <p:extLst>
      <p:ext uri="{BB962C8B-B14F-4D97-AF65-F5344CB8AC3E}">
        <p14:creationId xmlns:p14="http://schemas.microsoft.com/office/powerpoint/2010/main" val="48815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258E-29F4-5A6C-5CA6-7D35B6C8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15" y="2496479"/>
            <a:ext cx="3971360" cy="1478570"/>
          </a:xfrm>
        </p:spPr>
        <p:txBody>
          <a:bodyPr>
            <a:noAutofit/>
          </a:bodyPr>
          <a:lstStyle/>
          <a:p>
            <a:r>
              <a:rPr lang="en-IN" sz="5400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094B-E2BC-A573-6F06-2DFBDAEF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96" y="209217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7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D17-DD0F-3FC4-F503-D63EF5F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4053"/>
            <a:ext cx="9905998" cy="1013637"/>
          </a:xfrm>
        </p:spPr>
        <p:txBody>
          <a:bodyPr/>
          <a:lstStyle/>
          <a:p>
            <a:r>
              <a:rPr lang="en-IN" dirty="0"/>
              <a:t>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614E-ED02-DE9A-4778-61C173AB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0709"/>
            <a:ext cx="9565917" cy="5039947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IN" sz="2000" dirty="0"/>
              <a:t>SRS (Software Requirements Specifications)</a:t>
            </a:r>
          </a:p>
          <a:p>
            <a:pPr marL="457200" indent="-457200">
              <a:buAutoNum type="arabicParenR"/>
            </a:pPr>
            <a:r>
              <a:rPr lang="en-IN" sz="2000" dirty="0"/>
              <a:t>Life-cycle Process Model used </a:t>
            </a:r>
          </a:p>
          <a:p>
            <a:pPr marL="457200" indent="-457200">
              <a:buAutoNum type="arabicParenR"/>
            </a:pPr>
            <a:r>
              <a:rPr lang="en-IN" sz="2000" dirty="0"/>
              <a:t>Analysis and Designing:</a:t>
            </a:r>
          </a:p>
          <a:p>
            <a:pPr lvl="1"/>
            <a:r>
              <a:rPr lang="en-IN" dirty="0"/>
              <a:t>DFD Level 0,1,2 (Structured Paradigm)</a:t>
            </a:r>
          </a:p>
          <a:p>
            <a:pPr lvl="1"/>
            <a:r>
              <a:rPr lang="en-IN" dirty="0"/>
              <a:t>E-R Diagram (Structured Paradigm)</a:t>
            </a:r>
          </a:p>
          <a:p>
            <a:pPr lvl="1"/>
            <a:r>
              <a:rPr lang="en-IN" dirty="0"/>
              <a:t>Class Diagram (Structured Paradigm)</a:t>
            </a:r>
          </a:p>
          <a:p>
            <a:pPr lvl="1"/>
            <a:r>
              <a:rPr lang="en-IN" dirty="0"/>
              <a:t>Use-Case Diagram (Object-Oriented Paradigm)</a:t>
            </a:r>
          </a:p>
          <a:p>
            <a:pPr lvl="1"/>
            <a:r>
              <a:rPr lang="en-IN" dirty="0"/>
              <a:t>Sequence Diagram (Object-Oriented Paradigm)</a:t>
            </a:r>
          </a:p>
          <a:p>
            <a:pPr lvl="1"/>
            <a:r>
              <a:rPr lang="en-IN" dirty="0"/>
              <a:t>Pseudocode/Algorithm generation of various processes in the system</a:t>
            </a:r>
          </a:p>
          <a:p>
            <a:pPr marL="457200" indent="-457200">
              <a:buAutoNum type="arabicParenR"/>
            </a:pPr>
            <a:r>
              <a:rPr lang="en-IN" sz="2000" dirty="0"/>
              <a:t>Coding and GUI</a:t>
            </a:r>
          </a:p>
          <a:p>
            <a:pPr marL="457200" indent="-457200">
              <a:buAutoNum type="arabicParenR"/>
            </a:pPr>
            <a:r>
              <a:rPr lang="en-IN" sz="2000" dirty="0"/>
              <a:t>Testing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32177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725-6669-EB51-A4A8-957C6B90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395"/>
            <a:ext cx="9905998" cy="925147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3B61-6782-1588-DCBB-DD49DE8A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05022"/>
            <a:ext cx="10252586" cy="5623597"/>
          </a:xfrm>
        </p:spPr>
        <p:txBody>
          <a:bodyPr>
            <a:noAutofit/>
          </a:bodyPr>
          <a:lstStyle/>
          <a:p>
            <a:pPr lvl="1"/>
            <a:r>
              <a:rPr lang="en-IN" sz="2400" dirty="0"/>
              <a:t>Functional Requirements: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User Authentication: </a:t>
            </a:r>
            <a:r>
              <a:rPr lang="en-US" sz="2000" dirty="0"/>
              <a:t>secure signup, login using their email and password.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Role-based Access Control: </a:t>
            </a:r>
            <a:r>
              <a:rPr lang="en-US" sz="2000" dirty="0"/>
              <a:t>offers distinct dashboards and permissions.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Class Creation and Enrollment: </a:t>
            </a:r>
            <a:r>
              <a:rPr lang="en-US" sz="2000" dirty="0"/>
              <a:t>Instructors can create and delete class. Students shall be able to enroll in available class.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Assignment Management: </a:t>
            </a:r>
            <a:r>
              <a:rPr lang="en-US" sz="2000" dirty="0"/>
              <a:t>Instructors shall be able to post assignments with due dates, and students shall be able to submit assignments within deadlines.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Discussion Forum: </a:t>
            </a:r>
            <a:r>
              <a:rPr lang="en-US" sz="2000" dirty="0"/>
              <a:t>students and instructors can post class comments.</a:t>
            </a:r>
            <a:r>
              <a:rPr lang="en-US" sz="2400" b="1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Grade Management: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Notifications: </a:t>
            </a:r>
            <a:r>
              <a:rPr lang="en-US" sz="2000" dirty="0"/>
              <a:t>about upcoming assignments, deadlines, or class comments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Profile Management: </a:t>
            </a:r>
            <a:r>
              <a:rPr lang="en-US" sz="2000" dirty="0"/>
              <a:t>Users shall be able to update their profiles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Resource Sharing: </a:t>
            </a:r>
            <a:r>
              <a:rPr lang="en-US" sz="2000" dirty="0"/>
              <a:t>Instructors shall be able to upload and share study materials, and students shall be able to download and view these resources.</a:t>
            </a:r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endParaRPr lang="en-US" sz="2000" b="1" dirty="0"/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4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D23-E59E-1937-9C4E-9BE36DE9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2209"/>
            <a:ext cx="9905998" cy="699005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E521-174A-2FE1-3001-B70871E6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1214"/>
            <a:ext cx="9905999" cy="5138268"/>
          </a:xfrm>
        </p:spPr>
        <p:txBody>
          <a:bodyPr>
            <a:normAutofit/>
          </a:bodyPr>
          <a:lstStyle/>
          <a:p>
            <a:r>
              <a:rPr lang="en-IN" dirty="0"/>
              <a:t>Quality Requirements:</a:t>
            </a:r>
          </a:p>
          <a:p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</p:txBody>
      </p:sp>
      <p:pic>
        <p:nvPicPr>
          <p:cNvPr id="1028" name="Picture 4" descr="What is Usability Testing in Software Testing? |Professionalqa.com">
            <a:extLst>
              <a:ext uri="{FF2B5EF4-FFF2-40B4-BE49-F238E27FC236}">
                <a16:creationId xmlns:a16="http://schemas.microsoft.com/office/drawing/2014/main" id="{FD251C51-734D-0C95-24B0-BCEDCB37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28" y="1575642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610DE-B370-B1E3-0E70-810A33F75A60}"/>
              </a:ext>
            </a:extLst>
          </p:cNvPr>
          <p:cNvSpPr txBox="1"/>
          <p:nvPr/>
        </p:nvSpPr>
        <p:spPr>
          <a:xfrm>
            <a:off x="3993151" y="31460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Usability</a:t>
            </a:r>
            <a:endParaRPr lang="en-IN" dirty="0"/>
          </a:p>
        </p:txBody>
      </p:sp>
      <p:pic>
        <p:nvPicPr>
          <p:cNvPr id="1030" name="Picture 6" descr="Improving software security: Top 9 Best ...">
            <a:extLst>
              <a:ext uri="{FF2B5EF4-FFF2-40B4-BE49-F238E27FC236}">
                <a16:creationId xmlns:a16="http://schemas.microsoft.com/office/drawing/2014/main" id="{BB0AF798-28AB-8DDC-E9F6-62C0D57F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6" y="158219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689B4-A0D6-42F8-12C4-8F91A75340B9}"/>
              </a:ext>
            </a:extLst>
          </p:cNvPr>
          <p:cNvSpPr txBox="1"/>
          <p:nvPr/>
        </p:nvSpPr>
        <p:spPr>
          <a:xfrm>
            <a:off x="6597342" y="317584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Security</a:t>
            </a:r>
            <a:endParaRPr lang="en-IN" dirty="0"/>
          </a:p>
        </p:txBody>
      </p:sp>
      <p:pic>
        <p:nvPicPr>
          <p:cNvPr id="1032" name="Picture 8" descr="What is Software Scalability, and Why ...">
            <a:extLst>
              <a:ext uri="{FF2B5EF4-FFF2-40B4-BE49-F238E27FC236}">
                <a16:creationId xmlns:a16="http://schemas.microsoft.com/office/drawing/2014/main" id="{5EFF0CB1-82DA-15A7-AC5A-8E31C629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66" y="3755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406D6-575B-4D48-4B7A-676277BF6DB1}"/>
              </a:ext>
            </a:extLst>
          </p:cNvPr>
          <p:cNvSpPr txBox="1"/>
          <p:nvPr/>
        </p:nvSpPr>
        <p:spPr>
          <a:xfrm>
            <a:off x="9082478" y="58964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Scalability</a:t>
            </a:r>
            <a:endParaRPr lang="en-IN" dirty="0"/>
          </a:p>
        </p:txBody>
      </p:sp>
      <p:pic>
        <p:nvPicPr>
          <p:cNvPr id="1034" name="Picture 10" descr="What Is Software Quality Assurance? (Definition,">
            <a:extLst>
              <a:ext uri="{FF2B5EF4-FFF2-40B4-BE49-F238E27FC236}">
                <a16:creationId xmlns:a16="http://schemas.microsoft.com/office/drawing/2014/main" id="{8E9B96B4-0CE9-7FA5-BD83-D1F68A4D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755151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BC595-8AF9-69EC-6DC1-197A042BB9D4}"/>
              </a:ext>
            </a:extLst>
          </p:cNvPr>
          <p:cNvSpPr txBox="1"/>
          <p:nvPr/>
        </p:nvSpPr>
        <p:spPr>
          <a:xfrm>
            <a:off x="6094412" y="5277933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Reliability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AC6B4-3B13-0BFD-7115-BDA8ED520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39" y="3771579"/>
            <a:ext cx="3487927" cy="197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876E3-5949-D390-FEF8-CC1A87ED14E6}"/>
              </a:ext>
            </a:extLst>
          </p:cNvPr>
          <p:cNvSpPr txBox="1"/>
          <p:nvPr/>
        </p:nvSpPr>
        <p:spPr>
          <a:xfrm>
            <a:off x="1395300" y="5747629"/>
            <a:ext cx="319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Compatibility &amp; Maintainability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D20-6D27-48D7-B26B-D8E7C6AB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Process Model used: Iterative Waterfall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97D0-A246-C7A8-337D-C7E130EF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871"/>
            <a:ext cx="9905999" cy="4178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  <a:r>
              <a:rPr lang="en-IN" dirty="0"/>
              <a:t> </a:t>
            </a:r>
          </a:p>
          <a:p>
            <a:r>
              <a:rPr lang="en-IN" dirty="0"/>
              <a:t>Most widely used</a:t>
            </a:r>
          </a:p>
          <a:p>
            <a:r>
              <a:rPr lang="en-IN" dirty="0"/>
              <a:t>The set of requirements (quality and performance) is </a:t>
            </a:r>
            <a:r>
              <a:rPr lang="en-IN" b="1" dirty="0"/>
              <a:t>well-known, </a:t>
            </a:r>
            <a:r>
              <a:rPr lang="en-IN" dirty="0"/>
              <a:t>from the client’s side.</a:t>
            </a:r>
          </a:p>
          <a:p>
            <a:r>
              <a:rPr lang="en-IN" dirty="0"/>
              <a:t>There may be possibility of errors in each phase, which (if not corrected in the same phase), can be corrected by usage of “corrective paths” provided by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4DA-475F-DB54-EDD9-FED6A87C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914"/>
            <a:ext cx="9905998" cy="836656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F715-AE6B-1A0A-4B4B-5924F3E9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8593"/>
            <a:ext cx="9905999" cy="4670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A39EE-97D6-C2AE-60EB-B6E08E3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4" y="784769"/>
            <a:ext cx="5145498" cy="60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D65-3A64-2B9E-D2A0-6A7D764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324"/>
            <a:ext cx="9905998" cy="600682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9BAB-0FF4-98F2-664C-20ECA272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98089"/>
            <a:ext cx="9905999" cy="4724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E7F6B-C049-054F-1F67-894BE1B0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17" y="602473"/>
            <a:ext cx="9601583" cy="61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CE6-F42D-8380-58F4-34C184D8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3407"/>
            <a:ext cx="9905998" cy="718669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6AEE-08E0-2D76-414D-11708E9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566" y="686106"/>
            <a:ext cx="9905999" cy="46309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ADA59-1ECB-D1EB-EBF2-CFD6C74F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1" y="695938"/>
            <a:ext cx="10585448" cy="61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A7F-FF74-610D-24A2-DF4A9AD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5778"/>
            <a:ext cx="9905998" cy="689172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ANALYSIS: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81F2-A1F8-6155-1858-FA2E892C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747252"/>
            <a:ext cx="9905999" cy="4591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F04A-B669-4160-677F-083F9841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" y="1023469"/>
            <a:ext cx="11670737" cy="49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1391</TotalTime>
  <Words>954</Words>
  <Application>Microsoft Office PowerPoint</Application>
  <PresentationFormat>Widescreen</PresentationFormat>
  <Paragraphs>135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  LearnScape</vt:lpstr>
      <vt:lpstr>To be covered:</vt:lpstr>
      <vt:lpstr>SOFTWARE REQUIREMENTS SPECIFICATIONS</vt:lpstr>
      <vt:lpstr>SOFTWARE REQUIREMENTS SPECIFICATIONS</vt:lpstr>
      <vt:lpstr>Process Model used: Iterative Waterfall </vt:lpstr>
      <vt:lpstr>DESIGN AND ANALYSIS: DFD Level 0</vt:lpstr>
      <vt:lpstr>DESIGN AND ANALYSIS: DFD Level 1</vt:lpstr>
      <vt:lpstr>DESIGN AND ANALYSIS: DFD Level 2</vt:lpstr>
      <vt:lpstr>DESIGN AND ANALYSIS: Entity Relationship Diagram</vt:lpstr>
      <vt:lpstr>DESIGN AND ANALYSIS: Class Diagram</vt:lpstr>
      <vt:lpstr>DESIGN AND ANALYSIS: Use Case Diagram</vt:lpstr>
      <vt:lpstr>DESIGN AND ANALYSIS: Sequence Diagram</vt:lpstr>
      <vt:lpstr>DESIGN AND ANALYSIS: Sequence Diagram</vt:lpstr>
      <vt:lpstr>DESIGN AND ANALYSIS</vt:lpstr>
      <vt:lpstr>DESIGN AND ANALYSIS: Pseudocode</vt:lpstr>
      <vt:lpstr>DESIGN AND ANALYSIS: Pseudocode</vt:lpstr>
      <vt:lpstr>CODING (IMPLEMENTATION PHASE):</vt:lpstr>
      <vt:lpstr>Testing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Joshi</dc:creator>
  <cp:lastModifiedBy>Manisha Joshi</cp:lastModifiedBy>
  <cp:revision>39</cp:revision>
  <dcterms:created xsi:type="dcterms:W3CDTF">2024-10-13T18:46:27Z</dcterms:created>
  <dcterms:modified xsi:type="dcterms:W3CDTF">2024-11-10T11:47:19Z</dcterms:modified>
</cp:coreProperties>
</file>