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jpeg" ContentType="image/jpeg"/>
  <Override PartName="/ppt/media/image16.png" ContentType="image/png"/>
  <Override PartName="/ppt/media/image15.png" ContentType="image/png"/>
  <Override PartName="/ppt/media/image20.png" ContentType="image/png"/>
  <Override PartName="/ppt/media/image14.jpeg" ContentType="image/jpeg"/>
  <Override PartName="/ppt/media/image13.jpeg" ContentType="image/jpeg"/>
  <Override PartName="/ppt/media/image19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442600" y="1171440"/>
            <a:ext cx="4258080" cy="3396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442600" y="1171440"/>
            <a:ext cx="4258080" cy="3396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42600" y="1171440"/>
            <a:ext cx="4258080" cy="3396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42600" y="1171440"/>
            <a:ext cx="4258080" cy="3396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442600" y="1171440"/>
            <a:ext cx="4258080" cy="3396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442600" y="1171440"/>
            <a:ext cx="4258080" cy="3396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442600" y="1171440"/>
            <a:ext cx="4258080" cy="33969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442600" y="1171440"/>
            <a:ext cx="4258080" cy="3396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711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41880" y="3597480"/>
            <a:ext cx="38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27D5674-493B-4B5B-AE9E-B3643D8B87CF}" type="slidenum">
              <a:rPr b="0" lang="en-IN" sz="14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5029560" y="4495680"/>
            <a:ext cx="68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265680" y="1382400"/>
            <a:ext cx="4044960" cy="13327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7DAB25D-CC73-46A9-A561-2C8F72CD9372}" type="slidenum">
              <a:rPr b="0" lang="en-IN" sz="14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71800"/>
            <a:ext cx="3999600" cy="3396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832280" y="1171800"/>
            <a:ext cx="3999600" cy="3396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94629C8-FE33-45D2-8580-08D6629E6F2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6D8EAFA-2192-46CB-A652-3127DE8D5DA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42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Hand Gesture Detection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12640" y="3840480"/>
            <a:ext cx="8118360" cy="78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Aditya Raj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Vikas Singh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Conclusion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Hand Gesture Recognition is very bright especially for disabled patients.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This technique is natural and easy way to make a contact with a machine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000" y="7200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References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000" y="707040"/>
            <a:ext cx="9072000" cy="4188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1:ImageNet Classification with Deep ConvolutionalNeural NetworksAlex KrizhevskyUniversity of Torontokriz@cs.utoronto.caIlya SutskeverUniversity of Torontoilya@cs.utoronto.caGeoffrey E. Hinton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2:Hand Gestures Detection and Recognition Building System for Stroke Patients usingSupervised Neural Networks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Azmi Shawkat Abdulbaki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College , University of Anbar/Iraq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65680" y="1382400"/>
            <a:ext cx="4044960" cy="133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42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Hand Gesture Detection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65680" y="276912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228240">
              <a:lnSpc>
                <a:spcPct val="100000"/>
              </a:lnSpc>
            </a:pPr>
            <a:r>
              <a:rPr b="0" lang="en-IN" sz="18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Introduction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IN" sz="18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Procedure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IN" sz="18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Result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fffbf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Conclusion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IN" sz="18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References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5160" y="87120"/>
            <a:ext cx="9014400" cy="543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Introduction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5160" y="674280"/>
            <a:ext cx="9078480" cy="4403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3640">
              <a:lnSpc>
                <a:spcPct val="100000"/>
              </a:lnSpc>
              <a:buClr>
                <a:srgbClr val="222222"/>
              </a:buClr>
              <a:buFont typeface="Arial"/>
              <a:buChar char="●"/>
            </a:pPr>
            <a:r>
              <a:rPr b="1" lang="en-IN" sz="15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Hand Gesture recognition</a:t>
            </a:r>
            <a:r>
              <a:rPr b="0" lang="en-IN" sz="15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a topic in computer science and language technology with the goal of interpreting human hand  gestures  via mathematical algorithms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222222"/>
              </a:buClr>
              <a:buFont typeface="Arial"/>
              <a:buChar char="●"/>
            </a:pPr>
            <a:r>
              <a:rPr b="0" lang="en-IN" sz="15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Gesture recognition enables humans to communicate with the machine and interact naturally without any mechanical devices.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 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222222"/>
              </a:buClr>
              <a:buFont typeface="Arial"/>
              <a:buChar char="●"/>
            </a:pPr>
            <a:r>
              <a:rPr b="0" lang="en-IN" sz="15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image-based gesture recognition there are limitations on the   equipment used and image noise.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5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Images may not be under consistent lighting, or in the same location.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5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in the background or distinct features of the users may make recognition more difficult.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 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222222"/>
              </a:buClr>
              <a:buFont typeface="Arial"/>
              <a:buChar char="●"/>
            </a:pPr>
            <a:r>
              <a:rPr b="0" lang="en-IN" sz="15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Researchers in this field asserted to find solutions for Stroke patients who cannot move their bodies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222222"/>
              </a:buClr>
              <a:buFont typeface="Arial"/>
              <a:buChar char="●"/>
            </a:pPr>
            <a:r>
              <a:rPr b="0" lang="en-IN" sz="15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Hand Gesture (HG) has become an alternative to traditional input devices such as a mouse and keyboard and etc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43560"/>
            <a:ext cx="8611920" cy="64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Procedure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75960" y="641520"/>
            <a:ext cx="9067320" cy="4425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There are three main stages in Hand Gesture Recognition Process (HGRP):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Image Capture Phase (ICP).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Gesture Extraction(Feature Extraction)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Gesture Recognition(GR)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These stages are contain the below 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Designing of Algorithm.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Speed of processing.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Architecture of system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6120" y="28188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Hand Gesture Variation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09680" y="132372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Shape 86" descr=""/>
          <p:cNvPicPr/>
          <p:nvPr/>
        </p:nvPicPr>
        <p:blipFill>
          <a:blip r:embed="rId1"/>
          <a:stretch/>
        </p:blipFill>
        <p:spPr>
          <a:xfrm>
            <a:off x="985320" y="1649160"/>
            <a:ext cx="1071720" cy="1071720"/>
          </a:xfrm>
          <a:prstGeom prst="rect">
            <a:avLst/>
          </a:prstGeom>
          <a:ln>
            <a:noFill/>
          </a:ln>
        </p:spPr>
      </p:pic>
      <p:pic>
        <p:nvPicPr>
          <p:cNvPr id="166" name="Shape 87" descr=""/>
          <p:cNvPicPr/>
          <p:nvPr/>
        </p:nvPicPr>
        <p:blipFill>
          <a:blip r:embed="rId2"/>
          <a:stretch/>
        </p:blipFill>
        <p:spPr>
          <a:xfrm>
            <a:off x="4276080" y="1703520"/>
            <a:ext cx="1071720" cy="1071720"/>
          </a:xfrm>
          <a:prstGeom prst="rect">
            <a:avLst/>
          </a:prstGeom>
          <a:ln>
            <a:noFill/>
          </a:ln>
        </p:spPr>
      </p:pic>
      <p:pic>
        <p:nvPicPr>
          <p:cNvPr id="167" name="Shape 88" descr=""/>
          <p:cNvPicPr/>
          <p:nvPr/>
        </p:nvPicPr>
        <p:blipFill>
          <a:blip r:embed="rId3"/>
          <a:stretch/>
        </p:blipFill>
        <p:spPr>
          <a:xfrm>
            <a:off x="7208280" y="1649160"/>
            <a:ext cx="1071720" cy="1071720"/>
          </a:xfrm>
          <a:prstGeom prst="rect">
            <a:avLst/>
          </a:prstGeom>
          <a:ln>
            <a:noFill/>
          </a:ln>
        </p:spPr>
      </p:pic>
      <p:pic>
        <p:nvPicPr>
          <p:cNvPr id="168" name="Shape 89" descr=""/>
          <p:cNvPicPr/>
          <p:nvPr/>
        </p:nvPicPr>
        <p:blipFill>
          <a:blip r:embed="rId4"/>
          <a:stretch/>
        </p:blipFill>
        <p:spPr>
          <a:xfrm>
            <a:off x="1049400" y="3184200"/>
            <a:ext cx="1071720" cy="1071720"/>
          </a:xfrm>
          <a:prstGeom prst="rect">
            <a:avLst/>
          </a:prstGeom>
          <a:ln>
            <a:noFill/>
          </a:ln>
        </p:spPr>
      </p:pic>
      <p:pic>
        <p:nvPicPr>
          <p:cNvPr id="169" name="Shape 90" descr=""/>
          <p:cNvPicPr/>
          <p:nvPr/>
        </p:nvPicPr>
        <p:blipFill>
          <a:blip r:embed="rId5"/>
          <a:stretch/>
        </p:blipFill>
        <p:spPr>
          <a:xfrm>
            <a:off x="8353440" y="3184200"/>
            <a:ext cx="1072440" cy="1071720"/>
          </a:xfrm>
          <a:prstGeom prst="rect">
            <a:avLst/>
          </a:prstGeom>
          <a:ln>
            <a:noFill/>
          </a:ln>
        </p:spPr>
      </p:pic>
      <p:pic>
        <p:nvPicPr>
          <p:cNvPr id="170" name="Shape 91" descr=""/>
          <p:cNvPicPr/>
          <p:nvPr/>
        </p:nvPicPr>
        <p:blipFill>
          <a:blip r:embed="rId6"/>
          <a:stretch/>
        </p:blipFill>
        <p:spPr>
          <a:xfrm>
            <a:off x="4276080" y="3184200"/>
            <a:ext cx="1071720" cy="10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1560" y="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Convnet trained from scratch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1560" y="685080"/>
            <a:ext cx="8996400" cy="4251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Shape 98" descr=""/>
          <p:cNvPicPr/>
          <p:nvPr/>
        </p:nvPicPr>
        <p:blipFill>
          <a:blip r:embed="rId1"/>
          <a:stretch/>
        </p:blipFill>
        <p:spPr>
          <a:xfrm>
            <a:off x="1438200" y="1542960"/>
            <a:ext cx="6267240" cy="20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0" y="0"/>
            <a:ext cx="8831880" cy="630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Bottleneck features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5160" y="695880"/>
            <a:ext cx="8766720" cy="387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599720" y="362124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Shape 106" descr=""/>
          <p:cNvPicPr/>
          <p:nvPr/>
        </p:nvPicPr>
        <p:blipFill>
          <a:blip r:embed="rId1"/>
          <a:stretch/>
        </p:blipFill>
        <p:spPr>
          <a:xfrm rot="16200000">
            <a:off x="2341800" y="-1623960"/>
            <a:ext cx="4460040" cy="910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0" y="0"/>
            <a:ext cx="9143640" cy="586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Fine-tuning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
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3560" y="663480"/>
            <a:ext cx="8788320" cy="390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Shape 113" descr=""/>
          <p:cNvPicPr/>
          <p:nvPr/>
        </p:nvPicPr>
        <p:blipFill>
          <a:blip r:embed="rId1"/>
          <a:stretch/>
        </p:blipFill>
        <p:spPr>
          <a:xfrm>
            <a:off x="223200" y="809640"/>
            <a:ext cx="8528400" cy="375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315000"/>
            <a:ext cx="8520120" cy="4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Result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70640" y="813600"/>
            <a:ext cx="8843400" cy="41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Convnet trained from scratch accuracy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Bottleneck features accuracy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Fine tune accuracy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Shape 120" descr=""/>
          <p:cNvPicPr/>
          <p:nvPr/>
        </p:nvPicPr>
        <p:blipFill>
          <a:blip r:embed="rId1"/>
          <a:stretch/>
        </p:blipFill>
        <p:spPr>
          <a:xfrm>
            <a:off x="817200" y="3973320"/>
            <a:ext cx="7885440" cy="612720"/>
          </a:xfrm>
          <a:prstGeom prst="rect">
            <a:avLst/>
          </a:prstGeom>
          <a:ln>
            <a:noFill/>
          </a:ln>
        </p:spPr>
      </p:pic>
      <p:pic>
        <p:nvPicPr>
          <p:cNvPr id="184" name="Shape 121" descr=""/>
          <p:cNvPicPr/>
          <p:nvPr/>
        </p:nvPicPr>
        <p:blipFill>
          <a:blip r:embed="rId2"/>
          <a:stretch/>
        </p:blipFill>
        <p:spPr>
          <a:xfrm>
            <a:off x="774720" y="2528280"/>
            <a:ext cx="7851960" cy="612720"/>
          </a:xfrm>
          <a:prstGeom prst="rect">
            <a:avLst/>
          </a:prstGeom>
          <a:ln>
            <a:noFill/>
          </a:ln>
        </p:spPr>
      </p:pic>
      <p:pic>
        <p:nvPicPr>
          <p:cNvPr id="185" name="Shape 122" descr=""/>
          <p:cNvPicPr/>
          <p:nvPr/>
        </p:nvPicPr>
        <p:blipFill>
          <a:blip r:embed="rId3"/>
          <a:stretch/>
        </p:blipFill>
        <p:spPr>
          <a:xfrm>
            <a:off x="774720" y="1306800"/>
            <a:ext cx="7970040" cy="61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2017-08-09T12:57:30Z</dcterms:modified>
  <cp:revision>1</cp:revision>
  <dc:subject/>
  <dc:title/>
</cp:coreProperties>
</file>