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8.png" ContentType="image/png"/>
  <Override PartName="/ppt/media/image17.png" ContentType="image/png"/>
  <Override PartName="/ppt/media/image16.png" ContentType="image/png"/>
  <Override PartName="/ppt/media/image15.png" ContentType="image/png"/>
  <Override PartName="/ppt/media/image14.jpeg" ContentType="image/jpeg"/>
  <Override PartName="/ppt/media/image13.jpeg" ContentType="image/jpeg"/>
  <Override PartName="/ppt/media/image19.png" ContentType="image/png"/>
  <Override PartName="/ppt/media/image12.jpeg" ContentType="image/jpeg"/>
  <Override PartName="/ppt/media/image11.jpeg" ContentType="image/jpeg"/>
  <Override PartName="/ppt/media/image4.png" ContentType="image/png"/>
  <Override PartName="/ppt/media/image3.png" ContentType="image/png"/>
  <Override PartName="/ppt/media/image1.png" ContentType="image/png"/>
  <Override PartName="/ppt/media/image5.png" ContentType="image/png"/>
  <Override PartName="/ppt/media/image9.jpeg" ContentType="image/jpeg"/>
  <Override PartName="/ppt/media/image6.png" ContentType="image/png"/>
  <Override PartName="/ppt/media/image2.png" ContentType="image/png"/>
  <Override PartName="/ppt/media/image7.jpeg" ContentType="image/jpeg"/>
  <Override PartName="/ppt/media/image8.png" ContentType="image/png"/>
  <Override PartName="/ppt/media/image10.jpeg" ContentType="image/jpe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43891200" cy="329184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0" name="PlaceHolder 2"/>
          <p:cNvSpPr>
            <a:spLocks noGrp="1"/>
          </p:cNvSpPr>
          <p:nvPr>
            <p:ph type="body"/>
          </p:nvPr>
        </p:nvSpPr>
        <p:spPr>
          <a:xfrm>
            <a:off x="2194560" y="7702560"/>
            <a:ext cx="39501720" cy="910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1" name="PlaceHolder 3"/>
          <p:cNvSpPr>
            <a:spLocks noGrp="1"/>
          </p:cNvSpPr>
          <p:nvPr>
            <p:ph type="body"/>
          </p:nvPr>
        </p:nvSpPr>
        <p:spPr>
          <a:xfrm>
            <a:off x="2194560" y="17674920"/>
            <a:ext cx="39501720" cy="910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2194560" y="7702560"/>
            <a:ext cx="19276560" cy="910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22435200" y="7702560"/>
            <a:ext cx="19276560" cy="910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5" name="PlaceHolder 4"/>
          <p:cNvSpPr>
            <a:spLocks noGrp="1"/>
          </p:cNvSpPr>
          <p:nvPr>
            <p:ph type="body"/>
          </p:nvPr>
        </p:nvSpPr>
        <p:spPr>
          <a:xfrm>
            <a:off x="22435200" y="17674920"/>
            <a:ext cx="19276560" cy="910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2194560" y="17674920"/>
            <a:ext cx="19276560" cy="910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2194560" y="7702560"/>
            <a:ext cx="39501720" cy="19092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2194560" y="7702560"/>
            <a:ext cx="39501720" cy="19092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50" name="" descr=""/>
          <p:cNvPicPr/>
          <p:nvPr/>
        </p:nvPicPr>
        <p:blipFill>
          <a:blip r:embed="rId2"/>
          <a:stretch/>
        </p:blipFill>
        <p:spPr>
          <a:xfrm>
            <a:off x="9979200" y="7702560"/>
            <a:ext cx="23932080" cy="19092240"/>
          </a:xfrm>
          <a:prstGeom prst="rect">
            <a:avLst/>
          </a:prstGeom>
          <a:ln>
            <a:noFill/>
          </a:ln>
        </p:spPr>
      </p:pic>
      <p:pic>
        <p:nvPicPr>
          <p:cNvPr id="51" name="" descr=""/>
          <p:cNvPicPr/>
          <p:nvPr/>
        </p:nvPicPr>
        <p:blipFill>
          <a:blip r:embed="rId3"/>
          <a:stretch/>
        </p:blipFill>
        <p:spPr>
          <a:xfrm>
            <a:off x="9979200" y="7702560"/>
            <a:ext cx="23932080" cy="190922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 name="PlaceHolder 2"/>
          <p:cNvSpPr>
            <a:spLocks noGrp="1"/>
          </p:cNvSpPr>
          <p:nvPr>
            <p:ph type="subTitle"/>
          </p:nvPr>
        </p:nvSpPr>
        <p:spPr>
          <a:xfrm>
            <a:off x="2194560" y="7702560"/>
            <a:ext cx="39501720" cy="190922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2194560" y="7702560"/>
            <a:ext cx="39501720" cy="19092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2194560" y="7702560"/>
            <a:ext cx="19276560" cy="19092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22435200" y="7702560"/>
            <a:ext cx="19276560" cy="19092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 name="PlaceHolder 1"/>
          <p:cNvSpPr>
            <a:spLocks noGrp="1"/>
          </p:cNvSpPr>
          <p:nvPr>
            <p:ph type="subTitle"/>
          </p:nvPr>
        </p:nvSpPr>
        <p:spPr>
          <a:xfrm>
            <a:off x="2194560" y="1313280"/>
            <a:ext cx="39501720" cy="254815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2194560" y="7702560"/>
            <a:ext cx="19276560" cy="910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2194560" y="17674920"/>
            <a:ext cx="19276560" cy="910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22435200" y="7702560"/>
            <a:ext cx="19276560" cy="19092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2194560" y="7702560"/>
            <a:ext cx="19276560" cy="190922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22435200" y="7702560"/>
            <a:ext cx="19276560" cy="910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22435200" y="17674920"/>
            <a:ext cx="19276560" cy="910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194560" y="1313280"/>
            <a:ext cx="39501720" cy="54968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6" name="PlaceHolder 2"/>
          <p:cNvSpPr>
            <a:spLocks noGrp="1"/>
          </p:cNvSpPr>
          <p:nvPr>
            <p:ph type="body"/>
          </p:nvPr>
        </p:nvSpPr>
        <p:spPr>
          <a:xfrm>
            <a:off x="2194560" y="7702560"/>
            <a:ext cx="19276560" cy="910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7" name="PlaceHolder 3"/>
          <p:cNvSpPr>
            <a:spLocks noGrp="1"/>
          </p:cNvSpPr>
          <p:nvPr>
            <p:ph type="body"/>
          </p:nvPr>
        </p:nvSpPr>
        <p:spPr>
          <a:xfrm>
            <a:off x="22435200" y="7702560"/>
            <a:ext cx="19276560" cy="910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4"/>
          <p:cNvSpPr>
            <a:spLocks noGrp="1"/>
          </p:cNvSpPr>
          <p:nvPr>
            <p:ph type="body"/>
          </p:nvPr>
        </p:nvSpPr>
        <p:spPr>
          <a:xfrm>
            <a:off x="2194560" y="17674920"/>
            <a:ext cx="39501720" cy="910692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3159680" y="0"/>
            <a:ext cx="730800" cy="3291768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0" y="0"/>
            <a:ext cx="730800" cy="3291768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0" y="0"/>
            <a:ext cx="43890480" cy="411408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a:xfrm>
            <a:off x="0" y="28803600"/>
            <a:ext cx="43890480" cy="411408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10515600" y="0"/>
            <a:ext cx="9600480" cy="329176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171360" rIns="171360" tIns="171360" bIns="171360"/>
          <a:p>
            <a:pPr>
              <a:lnSpc>
                <a:spcPct val="100000"/>
              </a:lnSpc>
            </a:pPr>
            <a:r>
              <a:rPr b="0" lang="en-IN" sz="7200" spc="-1" strike="noStrike">
                <a:solidFill>
                  <a:srgbClr val="7f7f7f"/>
                </a:solidFill>
                <a:uFill>
                  <a:solidFill>
                    <a:srgbClr val="ffffff"/>
                  </a:solidFill>
                </a:uFill>
                <a:latin typeface="Calibri"/>
                <a:ea typeface="DejaVu Sans"/>
              </a:rPr>
              <a:t>Poster Print Size:</a:t>
            </a:r>
            <a:endParaRPr b="0" lang="en-IN" sz="1800" spc="-1" strike="noStrike">
              <a:solidFill>
                <a:srgbClr val="000000"/>
              </a:solidFill>
              <a:uFill>
                <a:solidFill>
                  <a:srgbClr val="ffffff"/>
                </a:solidFill>
              </a:uFill>
              <a:latin typeface="Arial"/>
            </a:endParaRPr>
          </a:p>
          <a:p>
            <a:pPr>
              <a:lnSpc>
                <a:spcPct val="100000"/>
              </a:lnSpc>
            </a:pPr>
            <a:r>
              <a:rPr b="0" lang="en-IN" sz="4900" spc="-1" strike="noStrike">
                <a:solidFill>
                  <a:srgbClr val="7f7f7f"/>
                </a:solidFill>
                <a:uFill>
                  <a:solidFill>
                    <a:srgbClr val="ffffff"/>
                  </a:solidFill>
                </a:uFill>
                <a:latin typeface="Calibri"/>
                <a:ea typeface="DejaVu Sans"/>
              </a:rPr>
              <a:t>This poster template is 36” high by 48” wide. It can be used to print a Tri-Fold poster with 12” wings.</a:t>
            </a:r>
            <a:endParaRPr b="0" lang="en-IN" sz="1800" spc="-1" strike="noStrike">
              <a:solidFill>
                <a:srgbClr val="000000"/>
              </a:solidFill>
              <a:uFill>
                <a:solidFill>
                  <a:srgbClr val="ffffff"/>
                </a:solidFill>
              </a:uFill>
              <a:latin typeface="Arial"/>
            </a:endParaRPr>
          </a:p>
          <a:p>
            <a:pPr>
              <a:lnSpc>
                <a:spcPct val="100000"/>
              </a:lnSpc>
            </a:pPr>
            <a:r>
              <a:rPr b="0" lang="en-IN" sz="7200" spc="-1" strike="noStrike">
                <a:solidFill>
                  <a:srgbClr val="7f7f7f"/>
                </a:solidFill>
                <a:uFill>
                  <a:solidFill>
                    <a:srgbClr val="ffffff"/>
                  </a:solidFill>
                </a:uFill>
                <a:latin typeface="Calibri"/>
                <a:ea typeface="DejaVu Sans"/>
              </a:rPr>
              <a:t>Placeholders:</a:t>
            </a:r>
            <a:endParaRPr b="0" lang="en-IN" sz="1800" spc="-1" strike="noStrike">
              <a:solidFill>
                <a:srgbClr val="000000"/>
              </a:solidFill>
              <a:uFill>
                <a:solidFill>
                  <a:srgbClr val="ffffff"/>
                </a:solidFill>
              </a:uFill>
              <a:latin typeface="Arial"/>
            </a:endParaRPr>
          </a:p>
          <a:p>
            <a:pPr>
              <a:lnSpc>
                <a:spcPct val="100000"/>
              </a:lnSpc>
            </a:pPr>
            <a:r>
              <a:rPr b="0" lang="en-IN" sz="4900" spc="-1" strike="noStrike">
                <a:solidFill>
                  <a:srgbClr val="7f7f7f"/>
                </a:solidFill>
                <a:uFill>
                  <a:solidFill>
                    <a:srgbClr val="ffffff"/>
                  </a:solidFill>
                </a:uFill>
                <a:latin typeface="Calibri"/>
                <a:ea typeface="DejaVu Sans"/>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b="0" lang="en-IN" sz="1800" spc="-1" strike="noStrike">
              <a:solidFill>
                <a:srgbClr val="000000"/>
              </a:solidFill>
              <a:uFill>
                <a:solidFill>
                  <a:srgbClr val="ffffff"/>
                </a:solidFill>
              </a:uFill>
              <a:latin typeface="Arial"/>
            </a:endParaRPr>
          </a:p>
          <a:p>
            <a:pPr>
              <a:lnSpc>
                <a:spcPct val="100000"/>
              </a:lnSpc>
            </a:pPr>
            <a:r>
              <a:rPr b="0" lang="en-IN" sz="7200" spc="-1" strike="noStrike">
                <a:solidFill>
                  <a:srgbClr val="7f7f7f"/>
                </a:solidFill>
                <a:uFill>
                  <a:solidFill>
                    <a:srgbClr val="ffffff"/>
                  </a:solidFill>
                </a:uFill>
                <a:latin typeface="Calibri"/>
                <a:ea typeface="DejaVu Sans"/>
              </a:rPr>
              <a:t>Image Quality:</a:t>
            </a:r>
            <a:endParaRPr b="0" lang="en-IN" sz="1800" spc="-1" strike="noStrike">
              <a:solidFill>
                <a:srgbClr val="000000"/>
              </a:solidFill>
              <a:uFill>
                <a:solidFill>
                  <a:srgbClr val="ffffff"/>
                </a:solidFill>
              </a:uFill>
              <a:latin typeface="Arial"/>
            </a:endParaRPr>
          </a:p>
          <a:p>
            <a:pPr>
              <a:lnSpc>
                <a:spcPct val="100000"/>
              </a:lnSpc>
            </a:pPr>
            <a:r>
              <a:rPr b="0" lang="en-IN" sz="4900" spc="-1" strike="noStrike">
                <a:solidFill>
                  <a:srgbClr val="7f7f7f"/>
                </a:solidFill>
                <a:uFill>
                  <a:solidFill>
                    <a:srgbClr val="ffffff"/>
                  </a:solidFill>
                </a:uFill>
                <a:latin typeface="Calibri"/>
                <a:ea typeface="DejaVu Sans"/>
              </a:rPr>
              <a:t>You can place digital photos or logo art in your poster file by selecting the </a:t>
            </a:r>
            <a:r>
              <a:rPr b="1" lang="en-IN" sz="4900" spc="-1" strike="noStrike">
                <a:solidFill>
                  <a:srgbClr val="7f7f7f"/>
                </a:solidFill>
                <a:uFill>
                  <a:solidFill>
                    <a:srgbClr val="ffffff"/>
                  </a:solidFill>
                </a:uFill>
                <a:latin typeface="Calibri"/>
                <a:ea typeface="DejaVu Sans"/>
              </a:rPr>
              <a:t>Insert, Picture</a:t>
            </a:r>
            <a:r>
              <a:rPr b="0" lang="en-IN" sz="4900" spc="-1" strike="noStrike">
                <a:solidFill>
                  <a:srgbClr val="7f7f7f"/>
                </a:solidFill>
                <a:uFill>
                  <a:solidFill>
                    <a:srgbClr val="ffffff"/>
                  </a:solidFill>
                </a:uFill>
                <a:latin typeface="Calibri"/>
                <a:ea typeface="DejaVu Sans"/>
              </a:rPr>
              <a:t> command, or by using standard copy &amp; paste. For best results, all graphic elements should be at least </a:t>
            </a:r>
            <a:r>
              <a:rPr b="1" lang="en-IN" sz="4900" spc="-1" strike="noStrike">
                <a:solidFill>
                  <a:srgbClr val="7f7f7f"/>
                </a:solidFill>
                <a:uFill>
                  <a:solidFill>
                    <a:srgbClr val="ffffff"/>
                  </a:solidFill>
                </a:uFill>
                <a:latin typeface="Calibri"/>
                <a:ea typeface="DejaVu Sans"/>
              </a:rPr>
              <a:t>150-200 pixels per inch in their final printed size</a:t>
            </a:r>
            <a:r>
              <a:rPr b="0" lang="en-IN" sz="4900" spc="-1" strike="noStrike">
                <a:solidFill>
                  <a:srgbClr val="7f7f7f"/>
                </a:solidFill>
                <a:uFill>
                  <a:solidFill>
                    <a:srgbClr val="ffffff"/>
                  </a:solidFill>
                </a:uFill>
                <a:latin typeface="Calibri"/>
                <a:ea typeface="DejaVu Sans"/>
              </a:rPr>
              <a:t>. For instance, a 1600 x 1200 pixel photo will usually look fine up to 8“-10” wide on your printed poster.</a:t>
            </a:r>
            <a:endParaRPr b="0" lang="en-IN" sz="1800" spc="-1" strike="noStrike">
              <a:solidFill>
                <a:srgbClr val="000000"/>
              </a:solidFill>
              <a:uFill>
                <a:solidFill>
                  <a:srgbClr val="ffffff"/>
                </a:solidFill>
              </a:uFill>
              <a:latin typeface="Arial"/>
            </a:endParaRPr>
          </a:p>
          <a:p>
            <a:pPr>
              <a:lnSpc>
                <a:spcPct val="100000"/>
              </a:lnSpc>
            </a:pPr>
            <a:r>
              <a:rPr b="0" lang="en-IN" sz="4900" spc="-1" strike="noStrike">
                <a:solidFill>
                  <a:srgbClr val="7f7f7f"/>
                </a:solidFill>
                <a:uFill>
                  <a:solidFill>
                    <a:srgbClr val="ffffff"/>
                  </a:solidFill>
                </a:uFill>
                <a:latin typeface="Calibri"/>
                <a:ea typeface="DejaVu Sans"/>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b="0" lang="en-IN" sz="1800" spc="-1" strike="noStrike">
              <a:solidFill>
                <a:srgbClr val="000000"/>
              </a:solidFill>
              <a:uFill>
                <a:solidFill>
                  <a:srgbClr val="ffffff"/>
                </a:solidFill>
              </a:uFill>
              <a:latin typeface="Arial"/>
            </a:endParaRPr>
          </a:p>
          <a:p>
            <a:pPr>
              <a:lnSpc>
                <a:spcPct val="100000"/>
              </a:lnSpc>
            </a:pPr>
            <a:r>
              <a:rPr b="0" lang="en-IN" sz="4900" spc="-1" strike="noStrike">
                <a:solidFill>
                  <a:srgbClr val="7f7f7f"/>
                </a:solidFill>
                <a:uFill>
                  <a:solidFill>
                    <a:srgbClr val="ffffff"/>
                  </a:solidFill>
                </a:uFill>
                <a:latin typeface="Calibri"/>
                <a:ea typeface="DejaVu Sans"/>
              </a:rPr>
              <a:t>Please note that graphics from websites (such as the logo on your hospital's or university's home page) will only be 72dpi and not suitable for printing.</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3600" spc="-1" strike="noStrike">
                <a:solidFill>
                  <a:srgbClr val="7f7f7f"/>
                </a:solidFill>
                <a:uFill>
                  <a:solidFill>
                    <a:srgbClr val="ffffff"/>
                  </a:solidFill>
                </a:uFill>
                <a:latin typeface="Calibri"/>
                <a:ea typeface="DejaVu Sans"/>
              </a:rPr>
              <a:t>[This sidebar area does not print.]</a:t>
            </a:r>
            <a:endParaRPr b="0" lang="en-IN" sz="1800" spc="-1" strike="noStrike">
              <a:solidFill>
                <a:srgbClr val="000000"/>
              </a:solidFill>
              <a:uFill>
                <a:solidFill>
                  <a:srgbClr val="ffffff"/>
                </a:solidFill>
              </a:uFill>
              <a:latin typeface="Arial"/>
            </a:endParaRPr>
          </a:p>
        </p:txBody>
      </p:sp>
      <p:sp>
        <p:nvSpPr>
          <p:cNvPr id="5" name="CustomShape 6"/>
          <p:cNvSpPr/>
          <p:nvPr/>
        </p:nvSpPr>
        <p:spPr>
          <a:xfrm>
            <a:off x="44805600" y="0"/>
            <a:ext cx="9600480" cy="3291768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228600" rIns="228600" tIns="228600" bIns="228600"/>
          <a:p>
            <a:pPr>
              <a:lnSpc>
                <a:spcPct val="100000"/>
              </a:lnSpc>
            </a:pPr>
            <a:r>
              <a:rPr b="0" lang="en-IN" sz="7200" spc="-1" strike="noStrike">
                <a:solidFill>
                  <a:srgbClr val="808080"/>
                </a:solidFill>
                <a:uFill>
                  <a:solidFill>
                    <a:srgbClr val="ffffff"/>
                  </a:solidFill>
                </a:uFill>
                <a:latin typeface="Calibri"/>
                <a:ea typeface="DejaVu Sans"/>
              </a:rPr>
              <a:t>Change Color Theme:</a:t>
            </a:r>
            <a:endParaRPr b="0" lang="en-IN" sz="1800" spc="-1" strike="noStrike">
              <a:solidFill>
                <a:srgbClr val="000000"/>
              </a:solidFill>
              <a:uFill>
                <a:solidFill>
                  <a:srgbClr val="ffffff"/>
                </a:solidFill>
              </a:uFill>
              <a:latin typeface="Arial"/>
            </a:endParaRPr>
          </a:p>
          <a:p>
            <a:pPr>
              <a:lnSpc>
                <a:spcPct val="100000"/>
              </a:lnSpc>
            </a:pPr>
            <a:r>
              <a:rPr b="0" lang="en-IN" sz="4900" spc="-1" strike="noStrike">
                <a:solidFill>
                  <a:srgbClr val="808080"/>
                </a:solidFill>
                <a:uFill>
                  <a:solidFill>
                    <a:srgbClr val="ffffff"/>
                  </a:solidFill>
                </a:uFill>
                <a:latin typeface="Calibri"/>
                <a:ea typeface="DejaVu Sans"/>
              </a:rPr>
              <a:t>This template is designed to use the built-in color themes in the newer versions of PowerPoint.</a:t>
            </a:r>
            <a:endParaRPr b="0" lang="en-IN" sz="1800" spc="-1" strike="noStrike">
              <a:solidFill>
                <a:srgbClr val="000000"/>
              </a:solidFill>
              <a:uFill>
                <a:solidFill>
                  <a:srgbClr val="ffffff"/>
                </a:solidFill>
              </a:uFill>
              <a:latin typeface="Arial"/>
            </a:endParaRPr>
          </a:p>
          <a:p>
            <a:pPr>
              <a:lnSpc>
                <a:spcPct val="100000"/>
              </a:lnSpc>
            </a:pPr>
            <a:r>
              <a:rPr b="0" lang="en-IN" sz="4900" spc="-1" strike="noStrike">
                <a:solidFill>
                  <a:srgbClr val="808080"/>
                </a:solidFill>
                <a:uFill>
                  <a:solidFill>
                    <a:srgbClr val="ffffff"/>
                  </a:solidFill>
                </a:uFill>
                <a:latin typeface="Calibri"/>
                <a:ea typeface="DejaVu Sans"/>
              </a:rPr>
              <a:t>To change the color theme, select the </a:t>
            </a:r>
            <a:r>
              <a:rPr b="1" lang="en-IN" sz="4900" spc="-1" strike="noStrike">
                <a:solidFill>
                  <a:srgbClr val="808080"/>
                </a:solidFill>
                <a:uFill>
                  <a:solidFill>
                    <a:srgbClr val="ffffff"/>
                  </a:solidFill>
                </a:uFill>
                <a:latin typeface="Calibri"/>
                <a:ea typeface="DejaVu Sans"/>
              </a:rPr>
              <a:t>Design</a:t>
            </a:r>
            <a:r>
              <a:rPr b="0" lang="en-IN" sz="4900" spc="-1" strike="noStrike">
                <a:solidFill>
                  <a:srgbClr val="808080"/>
                </a:solidFill>
                <a:uFill>
                  <a:solidFill>
                    <a:srgbClr val="ffffff"/>
                  </a:solidFill>
                </a:uFill>
                <a:latin typeface="Calibri"/>
                <a:ea typeface="DejaVu Sans"/>
              </a:rPr>
              <a:t> tab, then select the </a:t>
            </a:r>
            <a:r>
              <a:rPr b="1" lang="en-IN" sz="4900" spc="-1" strike="noStrike">
                <a:solidFill>
                  <a:srgbClr val="808080"/>
                </a:solidFill>
                <a:uFill>
                  <a:solidFill>
                    <a:srgbClr val="ffffff"/>
                  </a:solidFill>
                </a:uFill>
                <a:latin typeface="Calibri"/>
                <a:ea typeface="DejaVu Sans"/>
              </a:rPr>
              <a:t>Colors</a:t>
            </a:r>
            <a:r>
              <a:rPr b="0" lang="en-IN" sz="4900" spc="-1" strike="noStrike">
                <a:solidFill>
                  <a:srgbClr val="808080"/>
                </a:solidFill>
                <a:uFill>
                  <a:solidFill>
                    <a:srgbClr val="ffffff"/>
                  </a:solidFill>
                </a:uFill>
                <a:latin typeface="Calibri"/>
                <a:ea typeface="DejaVu Sans"/>
              </a:rPr>
              <a:t> drop-down list.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900" spc="-1" strike="noStrike">
                <a:solidFill>
                  <a:srgbClr val="808080"/>
                </a:solidFill>
                <a:uFill>
                  <a:solidFill>
                    <a:srgbClr val="ffffff"/>
                  </a:solidFill>
                </a:uFill>
                <a:latin typeface="Calibri"/>
                <a:ea typeface="DejaVu Sans"/>
              </a:rPr>
              <a:t>The default color theme for this template is “Office”, so you can always return to that after trying some of the alternatives.</a:t>
            </a:r>
            <a:endParaRPr b="0" lang="en-IN" sz="1800" spc="-1" strike="noStrike">
              <a:solidFill>
                <a:srgbClr val="000000"/>
              </a:solidFill>
              <a:uFill>
                <a:solidFill>
                  <a:srgbClr val="ffffff"/>
                </a:solidFill>
              </a:uFill>
              <a:latin typeface="Arial"/>
            </a:endParaRPr>
          </a:p>
          <a:p>
            <a:pPr>
              <a:lnSpc>
                <a:spcPct val="100000"/>
              </a:lnSpc>
            </a:pPr>
            <a:r>
              <a:rPr b="0" lang="en-IN" sz="7200" spc="-1" strike="noStrike">
                <a:solidFill>
                  <a:srgbClr val="808080"/>
                </a:solidFill>
                <a:uFill>
                  <a:solidFill>
                    <a:srgbClr val="ffffff"/>
                  </a:solidFill>
                </a:uFill>
                <a:latin typeface="Calibri"/>
                <a:ea typeface="DejaVu Sans"/>
              </a:rPr>
              <a:t>Printing Your Poster:</a:t>
            </a:r>
            <a:endParaRPr b="0" lang="en-IN" sz="1800" spc="-1" strike="noStrike">
              <a:solidFill>
                <a:srgbClr val="000000"/>
              </a:solidFill>
              <a:uFill>
                <a:solidFill>
                  <a:srgbClr val="ffffff"/>
                </a:solidFill>
              </a:uFill>
              <a:latin typeface="Arial"/>
            </a:endParaRPr>
          </a:p>
          <a:p>
            <a:pPr>
              <a:lnSpc>
                <a:spcPct val="100000"/>
              </a:lnSpc>
            </a:pPr>
            <a:r>
              <a:rPr b="0" lang="en-IN" sz="4900" spc="-1" strike="noStrike">
                <a:solidFill>
                  <a:srgbClr val="808080"/>
                </a:solidFill>
                <a:uFill>
                  <a:solidFill>
                    <a:srgbClr val="ffffff"/>
                  </a:solidFill>
                </a:uFill>
                <a:latin typeface="Calibri"/>
                <a:ea typeface="DejaVu Sans"/>
              </a:rPr>
              <a:t>Once your poster file is ready, visit </a:t>
            </a:r>
            <a:r>
              <a:rPr b="1" lang="en-IN" sz="4900" spc="-1" strike="noStrike">
                <a:solidFill>
                  <a:srgbClr val="808080"/>
                </a:solidFill>
                <a:uFill>
                  <a:solidFill>
                    <a:srgbClr val="ffffff"/>
                  </a:solidFill>
                </a:uFill>
                <a:latin typeface="Calibri"/>
                <a:ea typeface="DejaVu Sans"/>
              </a:rPr>
              <a:t>www.genigraphics.com</a:t>
            </a:r>
            <a:r>
              <a:rPr b="0" lang="en-IN" sz="4900" spc="-1" strike="noStrike">
                <a:solidFill>
                  <a:srgbClr val="808080"/>
                </a:solidFill>
                <a:uFill>
                  <a:solidFill>
                    <a:srgbClr val="ffffff"/>
                  </a:solidFill>
                </a:uFill>
                <a:latin typeface="Calibri"/>
                <a:ea typeface="DejaVu Sans"/>
              </a:rPr>
              <a:t> to order a high-quality, affordable poster print. Every order receives a free design review and we can deliver as fast as next business day within the US and Canada. </a:t>
            </a:r>
            <a:endParaRPr b="0" lang="en-IN" sz="1800" spc="-1" strike="noStrike">
              <a:solidFill>
                <a:srgbClr val="000000"/>
              </a:solidFill>
              <a:uFill>
                <a:solidFill>
                  <a:srgbClr val="ffffff"/>
                </a:solidFill>
              </a:uFill>
              <a:latin typeface="Arial"/>
            </a:endParaRPr>
          </a:p>
          <a:p>
            <a:pPr>
              <a:lnSpc>
                <a:spcPct val="100000"/>
              </a:lnSpc>
            </a:pPr>
            <a:r>
              <a:rPr b="0" lang="en-IN" sz="4900" spc="-1" strike="noStrike">
                <a:solidFill>
                  <a:srgbClr val="808080"/>
                </a:solidFill>
                <a:uFill>
                  <a:solidFill>
                    <a:srgbClr val="ffffff"/>
                  </a:solidFill>
                </a:uFill>
                <a:latin typeface="Calibri"/>
                <a:ea typeface="DejaVu Sans"/>
              </a:rPr>
              <a:t>Genigraphics® has been producing output from PowerPoint® longer than anyone in the industry; dating back to when we helped Microsoft® design the PowerPoint® software.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4900" spc="-1" strike="noStrike">
                <a:solidFill>
                  <a:srgbClr val="808080"/>
                </a:solidFill>
                <a:uFill>
                  <a:solidFill>
                    <a:srgbClr val="ffffff"/>
                  </a:solidFill>
                </a:uFill>
                <a:latin typeface="Calibri"/>
                <a:ea typeface="DejaVu Sans"/>
              </a:rPr>
              <a:t>US and Canada:  1-800-790-4001</a:t>
            </a:r>
            <a:endParaRPr b="0" lang="en-IN" sz="1800" spc="-1" strike="noStrike">
              <a:solidFill>
                <a:srgbClr val="000000"/>
              </a:solidFill>
              <a:uFill>
                <a:solidFill>
                  <a:srgbClr val="ffffff"/>
                </a:solidFill>
              </a:uFill>
              <a:latin typeface="Arial"/>
            </a:endParaRPr>
          </a:p>
          <a:p>
            <a:pPr algn="ctr">
              <a:lnSpc>
                <a:spcPct val="100000"/>
              </a:lnSpc>
            </a:pPr>
            <a:r>
              <a:rPr b="0" lang="en-IN" sz="4900" spc="-1" strike="noStrike">
                <a:solidFill>
                  <a:srgbClr val="808080"/>
                </a:solidFill>
                <a:uFill>
                  <a:solidFill>
                    <a:srgbClr val="ffffff"/>
                  </a:solidFill>
                </a:uFill>
                <a:latin typeface="Calibri"/>
                <a:ea typeface="DejaVu Sans"/>
              </a:rPr>
              <a:t>Email: info@genigraphics.com</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3600" spc="-1" strike="noStrike">
                <a:solidFill>
                  <a:srgbClr val="808080"/>
                </a:solidFill>
                <a:uFill>
                  <a:solidFill>
                    <a:srgbClr val="ffffff"/>
                  </a:solidFill>
                </a:uFill>
                <a:latin typeface="Calibri"/>
                <a:ea typeface="DejaVu Sans"/>
              </a:rPr>
              <a:t>[This sidebar area does not print.]</a:t>
            </a:r>
            <a:endParaRPr b="0" lang="en-IN" sz="1800" spc="-1" strike="noStrike">
              <a:solidFill>
                <a:srgbClr val="000000"/>
              </a:solidFill>
              <a:uFill>
                <a:solidFill>
                  <a:srgbClr val="ffffff"/>
                </a:solidFill>
              </a:uFill>
              <a:latin typeface="Arial"/>
            </a:endParaRPr>
          </a:p>
        </p:txBody>
      </p:sp>
      <p:pic>
        <p:nvPicPr>
          <p:cNvPr id="6" name="Picture 13" descr=""/>
          <p:cNvPicPr/>
          <p:nvPr/>
        </p:nvPicPr>
        <p:blipFill>
          <a:blip r:embed="rId2"/>
          <a:stretch/>
        </p:blipFill>
        <p:spPr>
          <a:xfrm>
            <a:off x="45141840" y="6945120"/>
            <a:ext cx="8927640" cy="7684560"/>
          </a:xfrm>
          <a:prstGeom prst="rect">
            <a:avLst/>
          </a:prstGeom>
          <a:ln>
            <a:noFill/>
          </a:ln>
        </p:spPr>
      </p:pic>
      <p:sp>
        <p:nvSpPr>
          <p:cNvPr id="7" name="CustomShape 7"/>
          <p:cNvSpPr/>
          <p:nvPr/>
        </p:nvSpPr>
        <p:spPr>
          <a:xfrm>
            <a:off x="7055280" y="-1247400"/>
            <a:ext cx="3589920" cy="106524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6400" spc="-1" strike="noStrike">
                <a:solidFill>
                  <a:srgbClr val="7f7f7f"/>
                </a:solidFill>
                <a:uFill>
                  <a:solidFill>
                    <a:srgbClr val="ffffff"/>
                  </a:solidFill>
                </a:uFill>
                <a:latin typeface="Calibri"/>
                <a:ea typeface="DejaVu Sans"/>
              </a:rPr>
              <a:t>Folds here</a:t>
            </a:r>
            <a:endParaRPr b="0" lang="en-IN" sz="1800" spc="-1" strike="noStrike">
              <a:solidFill>
                <a:srgbClr val="000000"/>
              </a:solidFill>
              <a:uFill>
                <a:solidFill>
                  <a:srgbClr val="ffffff"/>
                </a:solidFill>
              </a:uFill>
              <a:latin typeface="Arial"/>
            </a:endParaRPr>
          </a:p>
        </p:txBody>
      </p:sp>
      <p:sp>
        <p:nvSpPr>
          <p:cNvPr id="8" name="CustomShape 8"/>
          <p:cNvSpPr/>
          <p:nvPr/>
        </p:nvSpPr>
        <p:spPr>
          <a:xfrm>
            <a:off x="10972800" y="-1257480"/>
            <a:ext cx="360" cy="1096560"/>
          </a:xfrm>
          <a:custGeom>
            <a:avLst/>
            <a:gdLst/>
            <a:ahLst/>
            <a:rect l="l" t="t" r="r" b="b"/>
            <a:pathLst>
              <a:path w="21600" h="21600">
                <a:moveTo>
                  <a:pt x="0" y="0"/>
                </a:moveTo>
                <a:lnTo>
                  <a:pt x="21600" y="21600"/>
                </a:lnTo>
              </a:path>
            </a:pathLst>
          </a:custGeom>
          <a:noFill/>
          <a:ln w="63360">
            <a:solidFill>
              <a:srgbClr val="7f7f7f"/>
            </a:solidFill>
            <a:round/>
            <a:tailEnd len="med" type="arrow" w="med"/>
          </a:ln>
        </p:spPr>
        <p:style>
          <a:lnRef idx="1">
            <a:schemeClr val="accent1"/>
          </a:lnRef>
          <a:fillRef idx="0">
            <a:schemeClr val="accent1"/>
          </a:fillRef>
          <a:effectRef idx="0">
            <a:schemeClr val="accent1"/>
          </a:effectRef>
          <a:fontRef idx="minor"/>
        </p:style>
      </p:sp>
      <p:sp>
        <p:nvSpPr>
          <p:cNvPr id="9" name="CustomShape 9"/>
          <p:cNvSpPr/>
          <p:nvPr/>
        </p:nvSpPr>
        <p:spPr>
          <a:xfrm>
            <a:off x="33344280" y="-1247400"/>
            <a:ext cx="3589920" cy="106524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6400" spc="-1" strike="noStrike">
                <a:solidFill>
                  <a:srgbClr val="7f7f7f"/>
                </a:solidFill>
                <a:uFill>
                  <a:solidFill>
                    <a:srgbClr val="ffffff"/>
                  </a:solidFill>
                </a:uFill>
                <a:latin typeface="Calibri"/>
                <a:ea typeface="DejaVu Sans"/>
              </a:rPr>
              <a:t>Folds here</a:t>
            </a:r>
            <a:endParaRPr b="0" lang="en-IN" sz="1800" spc="-1" strike="noStrike">
              <a:solidFill>
                <a:srgbClr val="000000"/>
              </a:solidFill>
              <a:uFill>
                <a:solidFill>
                  <a:srgbClr val="ffffff"/>
                </a:solidFill>
              </a:uFill>
              <a:latin typeface="Arial"/>
            </a:endParaRPr>
          </a:p>
        </p:txBody>
      </p:sp>
      <p:sp>
        <p:nvSpPr>
          <p:cNvPr id="10" name="CustomShape 10"/>
          <p:cNvSpPr/>
          <p:nvPr/>
        </p:nvSpPr>
        <p:spPr>
          <a:xfrm>
            <a:off x="32918400" y="-1257480"/>
            <a:ext cx="360" cy="1096560"/>
          </a:xfrm>
          <a:custGeom>
            <a:avLst/>
            <a:gdLst/>
            <a:ahLst/>
            <a:rect l="l" t="t" r="r" b="b"/>
            <a:pathLst>
              <a:path w="21600" h="21600">
                <a:moveTo>
                  <a:pt x="0" y="0"/>
                </a:moveTo>
                <a:lnTo>
                  <a:pt x="21600" y="21600"/>
                </a:lnTo>
              </a:path>
            </a:pathLst>
          </a:custGeom>
          <a:noFill/>
          <a:ln w="63360">
            <a:solidFill>
              <a:srgbClr val="7f7f7f"/>
            </a:solidFill>
            <a:round/>
            <a:tailEnd len="med" type="arrow" w="med"/>
          </a:ln>
        </p:spPr>
        <p:style>
          <a:lnRef idx="1">
            <a:schemeClr val="accent1"/>
          </a:lnRef>
          <a:fillRef idx="0">
            <a:schemeClr val="accent1"/>
          </a:fillRef>
          <a:effectRef idx="0">
            <a:schemeClr val="accent1"/>
          </a:effectRef>
          <a:fontRef idx="minor"/>
        </p:style>
      </p:sp>
      <p:sp>
        <p:nvSpPr>
          <p:cNvPr id="11" name="CustomShape 11"/>
          <p:cNvSpPr/>
          <p:nvPr/>
        </p:nvSpPr>
        <p:spPr>
          <a:xfrm>
            <a:off x="7055280" y="33309360"/>
            <a:ext cx="3589920" cy="106524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6400" spc="-1" strike="noStrike">
                <a:solidFill>
                  <a:srgbClr val="7f7f7f"/>
                </a:solidFill>
                <a:uFill>
                  <a:solidFill>
                    <a:srgbClr val="ffffff"/>
                  </a:solidFill>
                </a:uFill>
                <a:latin typeface="Calibri"/>
                <a:ea typeface="DejaVu Sans"/>
              </a:rPr>
              <a:t>Folds here</a:t>
            </a:r>
            <a:endParaRPr b="0" lang="en-IN" sz="1800" spc="-1" strike="noStrike">
              <a:solidFill>
                <a:srgbClr val="000000"/>
              </a:solidFill>
              <a:uFill>
                <a:solidFill>
                  <a:srgbClr val="ffffff"/>
                </a:solidFill>
              </a:uFill>
              <a:latin typeface="Arial"/>
            </a:endParaRPr>
          </a:p>
        </p:txBody>
      </p:sp>
      <p:sp>
        <p:nvSpPr>
          <p:cNvPr id="12" name="CustomShape 12"/>
          <p:cNvSpPr/>
          <p:nvPr/>
        </p:nvSpPr>
        <p:spPr>
          <a:xfrm>
            <a:off x="10972800" y="33299280"/>
            <a:ext cx="360" cy="1096560"/>
          </a:xfrm>
          <a:custGeom>
            <a:avLst/>
            <a:gdLst/>
            <a:ahLst/>
            <a:rect l="l" t="t" r="r" b="b"/>
            <a:pathLst>
              <a:path w="21600" h="21600">
                <a:moveTo>
                  <a:pt x="0" y="0"/>
                </a:moveTo>
                <a:lnTo>
                  <a:pt x="21600" y="21600"/>
                </a:lnTo>
              </a:path>
            </a:pathLst>
          </a:custGeom>
          <a:noFill/>
          <a:ln w="63360">
            <a:solidFill>
              <a:srgbClr val="7f7f7f"/>
            </a:solidFill>
            <a:round/>
            <a:headEnd len="med" type="arrow" w="med"/>
          </a:ln>
        </p:spPr>
        <p:style>
          <a:lnRef idx="1">
            <a:schemeClr val="accent1"/>
          </a:lnRef>
          <a:fillRef idx="0">
            <a:schemeClr val="accent1"/>
          </a:fillRef>
          <a:effectRef idx="0">
            <a:schemeClr val="accent1"/>
          </a:effectRef>
          <a:fontRef idx="minor"/>
        </p:style>
      </p:sp>
      <p:sp>
        <p:nvSpPr>
          <p:cNvPr id="13" name="CustomShape 13"/>
          <p:cNvSpPr/>
          <p:nvPr/>
        </p:nvSpPr>
        <p:spPr>
          <a:xfrm>
            <a:off x="33344280" y="33309360"/>
            <a:ext cx="3589920" cy="106524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6400" spc="-1" strike="noStrike">
                <a:solidFill>
                  <a:srgbClr val="7f7f7f"/>
                </a:solidFill>
                <a:uFill>
                  <a:solidFill>
                    <a:srgbClr val="ffffff"/>
                  </a:solidFill>
                </a:uFill>
                <a:latin typeface="Calibri"/>
                <a:ea typeface="DejaVu Sans"/>
              </a:rPr>
              <a:t>Folds here</a:t>
            </a:r>
            <a:endParaRPr b="0" lang="en-IN" sz="1800" spc="-1" strike="noStrike">
              <a:solidFill>
                <a:srgbClr val="000000"/>
              </a:solidFill>
              <a:uFill>
                <a:solidFill>
                  <a:srgbClr val="ffffff"/>
                </a:solidFill>
              </a:uFill>
              <a:latin typeface="Arial"/>
            </a:endParaRPr>
          </a:p>
        </p:txBody>
      </p:sp>
      <p:sp>
        <p:nvSpPr>
          <p:cNvPr id="14" name="CustomShape 14"/>
          <p:cNvSpPr/>
          <p:nvPr/>
        </p:nvSpPr>
        <p:spPr>
          <a:xfrm>
            <a:off x="32918400" y="33299280"/>
            <a:ext cx="360" cy="1096560"/>
          </a:xfrm>
          <a:custGeom>
            <a:avLst/>
            <a:gdLst/>
            <a:ahLst/>
            <a:rect l="l" t="t" r="r" b="b"/>
            <a:pathLst>
              <a:path w="21600" h="21600">
                <a:moveTo>
                  <a:pt x="0" y="0"/>
                </a:moveTo>
                <a:lnTo>
                  <a:pt x="21600" y="21600"/>
                </a:lnTo>
              </a:path>
            </a:pathLst>
          </a:custGeom>
          <a:noFill/>
          <a:ln w="63360">
            <a:solidFill>
              <a:srgbClr val="7f7f7f"/>
            </a:solidFill>
            <a:round/>
            <a:headEnd len="med" type="arrow" w="med"/>
          </a:ln>
        </p:spPr>
        <p:style>
          <a:lnRef idx="1">
            <a:schemeClr val="accent1"/>
          </a:lnRef>
          <a:fillRef idx="0">
            <a:schemeClr val="accent1"/>
          </a:fillRef>
          <a:effectRef idx="0">
            <a:schemeClr val="accent1"/>
          </a:effectRef>
          <a:fontRef idx="minor"/>
        </p:style>
      </p:sp>
      <p:pic>
        <p:nvPicPr>
          <p:cNvPr id="15" name="Picture 2" descr=""/>
          <p:cNvPicPr/>
          <p:nvPr/>
        </p:nvPicPr>
        <p:blipFill>
          <a:blip r:embed="rId3"/>
          <a:stretch/>
        </p:blipFill>
        <p:spPr>
          <a:xfrm>
            <a:off x="38404800" y="32613480"/>
            <a:ext cx="5296680" cy="185040"/>
          </a:xfrm>
          <a:prstGeom prst="rect">
            <a:avLst/>
          </a:prstGeom>
          <a:ln>
            <a:noFill/>
          </a:ln>
        </p:spPr>
      </p:pic>
      <p:sp>
        <p:nvSpPr>
          <p:cNvPr id="16" name="PlaceHolder 15"/>
          <p:cNvSpPr>
            <a:spLocks noGrp="1"/>
          </p:cNvSpPr>
          <p:nvPr>
            <p:ph type="title"/>
          </p:nvPr>
        </p:nvSpPr>
        <p:spPr>
          <a:xfrm>
            <a:off x="2194560" y="1313280"/>
            <a:ext cx="39501720" cy="549684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7" name="PlaceHolder 16"/>
          <p:cNvSpPr>
            <a:spLocks noGrp="1"/>
          </p:cNvSpPr>
          <p:nvPr>
            <p:ph type="body"/>
          </p:nvPr>
        </p:nvSpPr>
        <p:spPr>
          <a:xfrm>
            <a:off x="2194560" y="7702560"/>
            <a:ext cx="39501720" cy="1909224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jpeg"/><Relationship Id="rId4" Type="http://schemas.openxmlformats.org/officeDocument/2006/relationships/image" Target="../media/image8.png"/><Relationship Id="rId5" Type="http://schemas.openxmlformats.org/officeDocument/2006/relationships/image" Target="../media/image9.jpeg"/><Relationship Id="rId6" Type="http://schemas.openxmlformats.org/officeDocument/2006/relationships/image" Target="../media/image10.jpeg"/><Relationship Id="rId7" Type="http://schemas.openxmlformats.org/officeDocument/2006/relationships/image" Target="../media/image11.jpeg"/><Relationship Id="rId8" Type="http://schemas.openxmlformats.org/officeDocument/2006/relationships/image" Target="../media/image12.jpeg"/><Relationship Id="rId9" Type="http://schemas.openxmlformats.org/officeDocument/2006/relationships/image" Target="../media/image13.jpeg"/><Relationship Id="rId10" Type="http://schemas.openxmlformats.org/officeDocument/2006/relationships/image" Target="../media/image14.jpeg"/><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7.png"/><Relationship Id="rId14" Type="http://schemas.openxmlformats.org/officeDocument/2006/relationships/image" Target="../media/image18.png"/><Relationship Id="rId15" Type="http://schemas.openxmlformats.org/officeDocument/2006/relationships/image" Target="../media/image19.png"/><Relationship Id="rId16" Type="http://schemas.openxmlformats.org/officeDocument/2006/relationships/hyperlink" Target="mailto:Torontohinton@cs.utoronto.ca" TargetMode="External"/><Relationship Id="rId17"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10972800" y="0"/>
            <a:ext cx="21944880" cy="2651040"/>
          </a:xfrm>
          <a:prstGeom prst="rect">
            <a:avLst/>
          </a:prstGeom>
          <a:noFill/>
          <a:ln>
            <a:noFill/>
          </a:ln>
        </p:spPr>
        <p:style>
          <a:lnRef idx="0"/>
          <a:fillRef idx="0"/>
          <a:effectRef idx="0"/>
          <a:fontRef idx="minor"/>
        </p:style>
        <p:txBody>
          <a:bodyPr lIns="137160" rIns="137160" tIns="91440" bIns="91440" anchor="ctr"/>
          <a:p>
            <a:pPr algn="ctr">
              <a:lnSpc>
                <a:spcPct val="100000"/>
              </a:lnSpc>
            </a:pPr>
            <a:r>
              <a:rPr b="1" lang="en-IN" sz="7200" spc="-1" strike="noStrike">
                <a:solidFill>
                  <a:srgbClr val="ebf1de"/>
                </a:solidFill>
                <a:uFill>
                  <a:solidFill>
                    <a:srgbClr val="ffffff"/>
                  </a:solidFill>
                </a:uFill>
                <a:latin typeface="Calibri"/>
                <a:ea typeface="DejaVu Sans"/>
              </a:rPr>
              <a:t>Hand Gesture Recognition</a:t>
            </a:r>
            <a:endParaRPr b="0" lang="en-IN" sz="1800" spc="-1" strike="noStrike">
              <a:solidFill>
                <a:srgbClr val="000000"/>
              </a:solidFill>
              <a:uFill>
                <a:solidFill>
                  <a:srgbClr val="ffffff"/>
                </a:solidFill>
              </a:uFill>
              <a:latin typeface="Arial"/>
            </a:endParaRPr>
          </a:p>
        </p:txBody>
      </p:sp>
      <p:sp>
        <p:nvSpPr>
          <p:cNvPr id="53" name="CustomShape 2"/>
          <p:cNvSpPr/>
          <p:nvPr/>
        </p:nvSpPr>
        <p:spPr>
          <a:xfrm>
            <a:off x="1463040" y="30038040"/>
            <a:ext cx="9143280" cy="2223000"/>
          </a:xfrm>
          <a:prstGeom prst="rect">
            <a:avLst/>
          </a:prstGeom>
          <a:noFill/>
          <a:ln>
            <a:noFill/>
          </a:ln>
        </p:spPr>
        <p:style>
          <a:lnRef idx="0"/>
          <a:fillRef idx="0"/>
          <a:effectRef idx="0"/>
          <a:fontRef idx="minor"/>
        </p:style>
      </p:sp>
      <p:sp>
        <p:nvSpPr>
          <p:cNvPr id="54" name="CustomShape 3"/>
          <p:cNvSpPr/>
          <p:nvPr/>
        </p:nvSpPr>
        <p:spPr>
          <a:xfrm>
            <a:off x="1463040" y="29146680"/>
            <a:ext cx="9143280" cy="745560"/>
          </a:xfrm>
          <a:prstGeom prst="rect">
            <a:avLst/>
          </a:prstGeom>
          <a:noFill/>
          <a:ln>
            <a:noFill/>
          </a:ln>
        </p:spPr>
        <p:style>
          <a:lnRef idx="0"/>
          <a:fillRef idx="0"/>
          <a:effectRef idx="0"/>
          <a:fontRef idx="minor"/>
        </p:style>
      </p:sp>
      <p:sp>
        <p:nvSpPr>
          <p:cNvPr id="55" name="CustomShape 4"/>
          <p:cNvSpPr/>
          <p:nvPr/>
        </p:nvSpPr>
        <p:spPr>
          <a:xfrm>
            <a:off x="12801600" y="30038040"/>
            <a:ext cx="18287280" cy="2338560"/>
          </a:xfrm>
          <a:prstGeom prst="rect">
            <a:avLst/>
          </a:prstGeom>
          <a:noFill/>
          <a:ln>
            <a:noFill/>
          </a:ln>
        </p:spPr>
        <p:style>
          <a:lnRef idx="0"/>
          <a:fillRef idx="0"/>
          <a:effectRef idx="0"/>
          <a:fontRef idx="minor"/>
        </p:style>
        <p:txBody>
          <a:bodyPr lIns="90000" rIns="90000" tIns="91440" bIns="91440"/>
          <a:p>
            <a:pPr marL="342720" indent="-342000">
              <a:lnSpc>
                <a:spcPct val="100000"/>
              </a:lnSpc>
              <a:buClr>
                <a:srgbClr val="000000"/>
              </a:buClr>
              <a:buFont typeface="Calibri"/>
              <a:buAutoNum type="arabicPeriod"/>
            </a:pPr>
            <a:r>
              <a:rPr b="0" lang="en-IN" sz="16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p:txBody>
      </p:sp>
      <p:sp>
        <p:nvSpPr>
          <p:cNvPr id="56" name="CustomShape 5"/>
          <p:cNvSpPr/>
          <p:nvPr/>
        </p:nvSpPr>
        <p:spPr>
          <a:xfrm>
            <a:off x="12801600" y="29146680"/>
            <a:ext cx="18287280" cy="685080"/>
          </a:xfrm>
          <a:prstGeom prst="rect">
            <a:avLst/>
          </a:prstGeom>
          <a:noFill/>
          <a:ln>
            <a:noFill/>
          </a:ln>
        </p:spPr>
        <p:style>
          <a:lnRef idx="0"/>
          <a:fillRef idx="0"/>
          <a:effectRef idx="0"/>
          <a:fontRef idx="minor"/>
        </p:style>
        <p:txBody>
          <a:bodyPr wrap="none" lIns="68400" rIns="68400" tIns="34200" bIns="34200" anchor="ctr"/>
          <a:p>
            <a:pPr algn="ctr">
              <a:lnSpc>
                <a:spcPct val="100000"/>
              </a:lnSpc>
            </a:pPr>
            <a:r>
              <a:rPr b="1" lang="en-IN" sz="4400" spc="-1" strike="noStrike">
                <a:solidFill>
                  <a:srgbClr val="000000"/>
                </a:solidFill>
                <a:uFill>
                  <a:solidFill>
                    <a:srgbClr val="ffffff"/>
                  </a:solidFill>
                </a:uFill>
                <a:latin typeface="Calibri"/>
                <a:ea typeface="DejaVu Sans"/>
              </a:rPr>
              <a:t>References</a:t>
            </a:r>
            <a:endParaRPr b="0" lang="en-IN" sz="1800" spc="-1" strike="noStrike">
              <a:solidFill>
                <a:srgbClr val="000000"/>
              </a:solidFill>
              <a:uFill>
                <a:solidFill>
                  <a:srgbClr val="ffffff"/>
                </a:solidFill>
              </a:uFill>
              <a:latin typeface="Arial"/>
            </a:endParaRPr>
          </a:p>
        </p:txBody>
      </p:sp>
      <p:sp>
        <p:nvSpPr>
          <p:cNvPr id="57" name="CustomShape 6"/>
          <p:cNvSpPr/>
          <p:nvPr/>
        </p:nvSpPr>
        <p:spPr>
          <a:xfrm>
            <a:off x="1280160" y="5486400"/>
            <a:ext cx="9143280" cy="4661280"/>
          </a:xfrm>
          <a:prstGeom prst="rect">
            <a:avLst/>
          </a:prstGeom>
          <a:solidFill>
            <a:schemeClr val="bg1"/>
          </a:solidFill>
          <a:ln w="12600">
            <a:solidFill>
              <a:schemeClr val="accent1">
                <a:lumMod val="75000"/>
              </a:schemeClr>
            </a:solidFill>
            <a:round/>
          </a:ln>
        </p:spPr>
        <p:style>
          <a:lnRef idx="0"/>
          <a:fillRef idx="0"/>
          <a:effectRef idx="0"/>
          <a:fontRef idx="minor"/>
        </p:style>
        <p:txBody>
          <a:bodyPr lIns="137160" rIns="137160" tIns="137160" bIns="137160"/>
          <a:p>
            <a:pPr>
              <a:lnSpc>
                <a:spcPct val="100000"/>
              </a:lnSpc>
            </a:pPr>
            <a:r>
              <a:rPr b="0" lang="en-IN" sz="3200" spc="-1" strike="noStrike">
                <a:solidFill>
                  <a:srgbClr val="000000"/>
                </a:solidFill>
                <a:uFill>
                  <a:solidFill>
                    <a:srgbClr val="ffffff"/>
                  </a:solidFill>
                </a:uFill>
                <a:latin typeface="Calibri"/>
                <a:ea typeface="DejaVu Sans"/>
              </a:rPr>
              <a:t>This project is consist of various Mathematical Algorihtms used for hand gesture detection system. Hand gesture detection is boon for those patients who can not move their body due to paralysis.So basically hand gesture detection system is a human language interpretor.</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Calibri"/>
                <a:ea typeface="DejaVu Sans"/>
              </a:rPr>
              <a:t>We implemented various Mathematical algorithms (Convolutional neural network, Fine tune, Bottleneck feature)to make hand gesture detection system. </a:t>
            </a:r>
            <a:endParaRPr b="0" lang="en-IN" sz="1800" spc="-1" strike="noStrike">
              <a:solidFill>
                <a:srgbClr val="000000"/>
              </a:solidFill>
              <a:uFill>
                <a:solidFill>
                  <a:srgbClr val="ffffff"/>
                </a:solidFill>
              </a:uFill>
              <a:latin typeface="Arial"/>
            </a:endParaRPr>
          </a:p>
        </p:txBody>
      </p:sp>
      <p:sp>
        <p:nvSpPr>
          <p:cNvPr id="58" name="CustomShape 7"/>
          <p:cNvSpPr/>
          <p:nvPr/>
        </p:nvSpPr>
        <p:spPr>
          <a:xfrm>
            <a:off x="1280160" y="4800600"/>
            <a:ext cx="9143280" cy="685080"/>
          </a:xfrm>
          <a:prstGeom prst="rect">
            <a:avLst/>
          </a:prstGeom>
          <a:solidFill>
            <a:schemeClr val="accent1">
              <a:lumMod val="75000"/>
            </a:schemeClr>
          </a:solidFill>
          <a:ln w="12600">
            <a:round/>
          </a:ln>
        </p:spPr>
        <p:style>
          <a:lnRef idx="2">
            <a:schemeClr val="accent1">
              <a:shade val="50000"/>
            </a:schemeClr>
          </a:lnRef>
          <a:fillRef idx="1">
            <a:schemeClr val="accent1"/>
          </a:fillRef>
          <a:effectRef idx="0">
            <a:schemeClr val="accent1"/>
          </a:effectRef>
          <a:fontRef idx="minor"/>
        </p:style>
        <p:txBody>
          <a:bodyPr lIns="68400" rIns="68400" tIns="34200" bIns="34200" anchor="ctr"/>
          <a:p>
            <a:pPr algn="ctr">
              <a:lnSpc>
                <a:spcPct val="100000"/>
              </a:lnSpc>
            </a:pPr>
            <a:r>
              <a:rPr b="1" lang="en-IN" sz="4400" spc="-1" strike="noStrike">
                <a:solidFill>
                  <a:srgbClr val="ebf1de"/>
                </a:solidFill>
                <a:uFill>
                  <a:solidFill>
                    <a:srgbClr val="ffffff"/>
                  </a:solidFill>
                </a:uFill>
                <a:latin typeface="Calibri"/>
                <a:ea typeface="DejaVu Sans"/>
              </a:rPr>
              <a:t>Abstract</a:t>
            </a:r>
            <a:endParaRPr b="0" lang="en-IN" sz="1800" spc="-1" strike="noStrike">
              <a:solidFill>
                <a:srgbClr val="000000"/>
              </a:solidFill>
              <a:uFill>
                <a:solidFill>
                  <a:srgbClr val="ffffff"/>
                </a:solidFill>
              </a:uFill>
              <a:latin typeface="Arial"/>
            </a:endParaRPr>
          </a:p>
        </p:txBody>
      </p:sp>
      <p:sp>
        <p:nvSpPr>
          <p:cNvPr id="59" name="CustomShape 8"/>
          <p:cNvSpPr/>
          <p:nvPr/>
        </p:nvSpPr>
        <p:spPr>
          <a:xfrm>
            <a:off x="11521440" y="14173200"/>
            <a:ext cx="20847600" cy="7466760"/>
          </a:xfrm>
          <a:prstGeom prst="rect">
            <a:avLst/>
          </a:prstGeom>
          <a:solidFill>
            <a:schemeClr val="bg1"/>
          </a:solidFill>
          <a:ln w="12600">
            <a:solidFill>
              <a:schemeClr val="accent1">
                <a:lumMod val="75000"/>
              </a:schemeClr>
            </a:solidFill>
            <a:round/>
          </a:ln>
        </p:spPr>
        <p:style>
          <a:lnRef idx="0"/>
          <a:fillRef idx="0"/>
          <a:effectRef idx="0"/>
          <a:fontRef idx="minor"/>
        </p:style>
        <p:txBody>
          <a:bodyPr lIns="137160" rIns="137160" tIns="137160" bIns="137160"/>
          <a:p>
            <a:pPr>
              <a:lnSpc>
                <a:spcPct val="100000"/>
              </a:lnSpc>
            </a:pPr>
            <a:r>
              <a:rPr b="0" lang="en-IN" sz="3200" spc="-1" strike="noStrike">
                <a:solidFill>
                  <a:srgbClr val="000000"/>
                </a:solidFill>
                <a:uFill>
                  <a:solidFill>
                    <a:srgbClr val="ffffff"/>
                  </a:solidFill>
                </a:uFill>
                <a:latin typeface="Calibri"/>
                <a:ea typeface="DejaVu Sans"/>
              </a:rPr>
              <a:t>This section discusses the accuracy of hand gesture detection system that has been produced on different mathematical algorithms for the dataset.</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Calibri"/>
                <a:ea typeface="DejaVu Sans"/>
              </a:rPr>
              <a:t>Accuracy Of Convnet:</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Calibri"/>
                <a:ea typeface="DejaVu Sans"/>
              </a:rPr>
              <a:t>After training convolutional neural network we found accuracy about 83 so we decided to implement more appropriate model that could achieve more accuracy than convnet.</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Calibri"/>
                <a:ea typeface="DejaVu Sans"/>
              </a:rPr>
              <a:t>Accuracy of Bottleneck feature:</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Calibri"/>
                <a:ea typeface="DejaVu Sans"/>
              </a:rPr>
              <a:t>When we trained this model's parameters with the hand gesture image dataset and tested it with the testing dataset we found a better accuracy than previous one.This model was much appropriate than previous one with accuracy 90.   </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Calibri"/>
                <a:ea typeface="DejaVu Sans"/>
              </a:rPr>
              <a:t>Accuracy of Fine tune :</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Calibri"/>
                <a:ea typeface="DejaVu Sans"/>
              </a:rPr>
              <a:t>After training this model's parameter when we tested our dataset with the trained parameter we found a much better accuracy than both of the previous case.</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Calibri"/>
                <a:ea typeface="DejaVu Sans"/>
              </a:rPr>
              <a:t>As this model was much accurate than previous trained model with accuracy 93.</a:t>
            </a:r>
            <a:endParaRPr b="0" lang="en-IN" sz="1800" spc="-1" strike="noStrike">
              <a:solidFill>
                <a:srgbClr val="000000"/>
              </a:solidFill>
              <a:uFill>
                <a:solidFill>
                  <a:srgbClr val="ffffff"/>
                </a:solidFill>
              </a:uFill>
              <a:latin typeface="Arial"/>
            </a:endParaRPr>
          </a:p>
        </p:txBody>
      </p:sp>
      <p:sp>
        <p:nvSpPr>
          <p:cNvPr id="60" name="CustomShape 9"/>
          <p:cNvSpPr/>
          <p:nvPr/>
        </p:nvSpPr>
        <p:spPr>
          <a:xfrm>
            <a:off x="1280160" y="13487400"/>
            <a:ext cx="9143280" cy="685080"/>
          </a:xfrm>
          <a:prstGeom prst="rect">
            <a:avLst/>
          </a:prstGeom>
          <a:solidFill>
            <a:schemeClr val="accent1">
              <a:lumMod val="75000"/>
            </a:schemeClr>
          </a:solidFill>
          <a:ln w="12600">
            <a:round/>
          </a:ln>
        </p:spPr>
        <p:style>
          <a:lnRef idx="2">
            <a:schemeClr val="accent1">
              <a:shade val="50000"/>
            </a:schemeClr>
          </a:lnRef>
          <a:fillRef idx="1">
            <a:schemeClr val="accent1"/>
          </a:fillRef>
          <a:effectRef idx="0">
            <a:schemeClr val="accent1"/>
          </a:effectRef>
          <a:fontRef idx="minor"/>
        </p:style>
        <p:txBody>
          <a:bodyPr lIns="68400" rIns="68400" tIns="34200" bIns="34200" anchor="ctr"/>
          <a:p>
            <a:pPr algn="ctr">
              <a:lnSpc>
                <a:spcPct val="100000"/>
              </a:lnSpc>
            </a:pPr>
            <a:r>
              <a:rPr b="1" lang="en-IN" sz="4400" spc="-1" strike="noStrike">
                <a:solidFill>
                  <a:srgbClr val="ebf1de"/>
                </a:solidFill>
                <a:uFill>
                  <a:solidFill>
                    <a:srgbClr val="ffffff"/>
                  </a:solidFill>
                </a:uFill>
                <a:latin typeface="Calibri"/>
                <a:ea typeface="DejaVu Sans"/>
              </a:rPr>
              <a:t>Introduction</a:t>
            </a:r>
            <a:endParaRPr b="0" lang="en-IN" sz="1800" spc="-1" strike="noStrike">
              <a:solidFill>
                <a:srgbClr val="000000"/>
              </a:solidFill>
              <a:uFill>
                <a:solidFill>
                  <a:srgbClr val="ffffff"/>
                </a:solidFill>
              </a:uFill>
              <a:latin typeface="Arial"/>
            </a:endParaRPr>
          </a:p>
        </p:txBody>
      </p:sp>
      <p:sp>
        <p:nvSpPr>
          <p:cNvPr id="61" name="CustomShape 10"/>
          <p:cNvSpPr/>
          <p:nvPr/>
        </p:nvSpPr>
        <p:spPr>
          <a:xfrm>
            <a:off x="11521440" y="4800600"/>
            <a:ext cx="20847600" cy="685080"/>
          </a:xfrm>
          <a:prstGeom prst="rect">
            <a:avLst/>
          </a:prstGeom>
          <a:solidFill>
            <a:schemeClr val="accent1">
              <a:lumMod val="75000"/>
            </a:schemeClr>
          </a:solidFill>
          <a:ln w="12600">
            <a:round/>
          </a:ln>
        </p:spPr>
        <p:style>
          <a:lnRef idx="2">
            <a:schemeClr val="accent1">
              <a:shade val="50000"/>
            </a:schemeClr>
          </a:lnRef>
          <a:fillRef idx="1">
            <a:schemeClr val="accent1"/>
          </a:fillRef>
          <a:effectRef idx="0">
            <a:schemeClr val="accent1"/>
          </a:effectRef>
          <a:fontRef idx="minor"/>
        </p:style>
        <p:txBody>
          <a:bodyPr lIns="68400" rIns="68400" tIns="34200" bIns="34200" anchor="ctr"/>
          <a:p>
            <a:pPr algn="ctr">
              <a:lnSpc>
                <a:spcPct val="100000"/>
              </a:lnSpc>
            </a:pPr>
            <a:r>
              <a:rPr b="1" lang="en-IN" sz="4400" spc="-1" strike="noStrike">
                <a:solidFill>
                  <a:srgbClr val="ebf1de"/>
                </a:solidFill>
                <a:uFill>
                  <a:solidFill>
                    <a:srgbClr val="ffffff"/>
                  </a:solidFill>
                </a:uFill>
                <a:latin typeface="Calibri"/>
                <a:ea typeface="DejaVu Sans"/>
              </a:rPr>
              <a:t>Methods and Materials</a:t>
            </a:r>
            <a:endParaRPr b="0" lang="en-IN" sz="1800" spc="-1" strike="noStrike">
              <a:solidFill>
                <a:srgbClr val="000000"/>
              </a:solidFill>
              <a:uFill>
                <a:solidFill>
                  <a:srgbClr val="ffffff"/>
                </a:solidFill>
              </a:uFill>
              <a:latin typeface="Arial"/>
            </a:endParaRPr>
          </a:p>
        </p:txBody>
      </p:sp>
      <p:sp>
        <p:nvSpPr>
          <p:cNvPr id="62" name="CustomShape 11"/>
          <p:cNvSpPr/>
          <p:nvPr/>
        </p:nvSpPr>
        <p:spPr>
          <a:xfrm>
            <a:off x="33480000" y="5945040"/>
            <a:ext cx="9143280" cy="3198960"/>
          </a:xfrm>
          <a:prstGeom prst="rect">
            <a:avLst/>
          </a:prstGeom>
          <a:solidFill>
            <a:schemeClr val="bg1"/>
          </a:solidFill>
          <a:ln w="12600">
            <a:solidFill>
              <a:schemeClr val="accent1">
                <a:lumMod val="75000"/>
              </a:schemeClr>
            </a:solidFill>
            <a:round/>
          </a:ln>
        </p:spPr>
        <p:style>
          <a:lnRef idx="0"/>
          <a:fillRef idx="0"/>
          <a:effectRef idx="0"/>
          <a:fontRef idx="minor"/>
        </p:style>
        <p:txBody>
          <a:bodyPr lIns="137160" rIns="137160" tIns="137160" bIns="137160"/>
          <a:p>
            <a:pPr>
              <a:lnSpc>
                <a:spcPct val="100000"/>
              </a:lnSpc>
            </a:pPr>
            <a:r>
              <a:rPr b="0" lang="en-IN" sz="3200" spc="-1" strike="noStrike">
                <a:solidFill>
                  <a:srgbClr val="000000"/>
                </a:solidFill>
                <a:uFill>
                  <a:solidFill>
                    <a:srgbClr val="ffffff"/>
                  </a:solidFill>
                </a:uFill>
                <a:latin typeface="Calibri"/>
                <a:ea typeface="DejaVu Sans"/>
              </a:rPr>
              <a:t>Hand Gesture Recognition is very broad and difficult problem , in this project we have implement a hand gesture recognition system that recognize hand gesture of pre-defined sign with the implementation of Convolutional  neural network model and computer vision.  </a:t>
            </a:r>
            <a:endParaRPr b="0" lang="en-IN" sz="1800" spc="-1" strike="noStrike">
              <a:solidFill>
                <a:srgbClr val="000000"/>
              </a:solidFill>
              <a:uFill>
                <a:solidFill>
                  <a:srgbClr val="ffffff"/>
                </a:solidFill>
              </a:uFill>
              <a:latin typeface="Arial"/>
            </a:endParaRPr>
          </a:p>
        </p:txBody>
      </p:sp>
      <p:sp>
        <p:nvSpPr>
          <p:cNvPr id="63" name="CustomShape 12"/>
          <p:cNvSpPr/>
          <p:nvPr/>
        </p:nvSpPr>
        <p:spPr>
          <a:xfrm>
            <a:off x="33336720" y="4858920"/>
            <a:ext cx="9143280" cy="685080"/>
          </a:xfrm>
          <a:prstGeom prst="rect">
            <a:avLst/>
          </a:prstGeom>
          <a:solidFill>
            <a:schemeClr val="accent1">
              <a:lumMod val="75000"/>
            </a:schemeClr>
          </a:solidFill>
          <a:ln w="12600">
            <a:round/>
          </a:ln>
        </p:spPr>
        <p:style>
          <a:lnRef idx="2">
            <a:schemeClr val="accent1">
              <a:shade val="50000"/>
            </a:schemeClr>
          </a:lnRef>
          <a:fillRef idx="1">
            <a:schemeClr val="accent1"/>
          </a:fillRef>
          <a:effectRef idx="0">
            <a:schemeClr val="accent1"/>
          </a:effectRef>
          <a:fontRef idx="minor"/>
        </p:style>
        <p:txBody>
          <a:bodyPr lIns="68400" rIns="68400" tIns="34200" bIns="34200" anchor="ctr"/>
          <a:p>
            <a:pPr algn="ctr">
              <a:lnSpc>
                <a:spcPct val="100000"/>
              </a:lnSpc>
            </a:pPr>
            <a:r>
              <a:rPr b="1" lang="en-IN" sz="4400" spc="-1" strike="noStrike">
                <a:solidFill>
                  <a:srgbClr val="ebf1de"/>
                </a:solidFill>
                <a:uFill>
                  <a:solidFill>
                    <a:srgbClr val="ffffff"/>
                  </a:solidFill>
                </a:uFill>
                <a:latin typeface="Calibri"/>
                <a:ea typeface="DejaVu Sans"/>
              </a:rPr>
              <a:t>Conclusions</a:t>
            </a:r>
            <a:endParaRPr b="0" lang="en-IN" sz="1800" spc="-1" strike="noStrike">
              <a:solidFill>
                <a:srgbClr val="000000"/>
              </a:solidFill>
              <a:uFill>
                <a:solidFill>
                  <a:srgbClr val="ffffff"/>
                </a:solidFill>
              </a:uFill>
              <a:latin typeface="Arial"/>
            </a:endParaRPr>
          </a:p>
        </p:txBody>
      </p:sp>
      <p:sp>
        <p:nvSpPr>
          <p:cNvPr id="64" name="CustomShape 13"/>
          <p:cNvSpPr/>
          <p:nvPr/>
        </p:nvSpPr>
        <p:spPr>
          <a:xfrm>
            <a:off x="1152360" y="10800000"/>
            <a:ext cx="9143280" cy="7200000"/>
          </a:xfrm>
          <a:prstGeom prst="rect">
            <a:avLst/>
          </a:prstGeom>
          <a:solidFill>
            <a:schemeClr val="bg1"/>
          </a:solidFill>
          <a:ln w="12600">
            <a:solidFill>
              <a:schemeClr val="accent1">
                <a:lumMod val="75000"/>
              </a:schemeClr>
            </a:solidFill>
            <a:round/>
          </a:ln>
        </p:spPr>
        <p:style>
          <a:lnRef idx="0"/>
          <a:fillRef idx="0"/>
          <a:effectRef idx="0"/>
          <a:fontRef idx="minor"/>
        </p:style>
        <p:txBody>
          <a:bodyPr lIns="137160" rIns="137160" tIns="137160" bIns="137160"/>
          <a:p>
            <a:pPr>
              <a:lnSpc>
                <a:spcPct val="100000"/>
              </a:lnSpc>
            </a:pPr>
            <a:r>
              <a:rPr b="0" lang="en-IN" sz="3200" spc="-1" strike="noStrike">
                <a:solidFill>
                  <a:srgbClr val="000000"/>
                </a:solidFill>
                <a:uFill>
                  <a:solidFill>
                    <a:srgbClr val="ffffff"/>
                  </a:solidFill>
                </a:uFill>
                <a:latin typeface="Calibri"/>
                <a:ea typeface="DejaVu Sans"/>
              </a:rPr>
              <a:t>Hand gesture detection can include combining hand shapes,orientation of hands to fluidly express speaker's thought.So it is basically language interpretor for person with disabilities.</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Calibri"/>
                <a:ea typeface="DejaVu Sans"/>
              </a:rPr>
              <a:t>This project focuses on gesture recognition and it uses computer vision and machine learning techniques to achieve this goal.</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Calibri"/>
                <a:ea typeface="DejaVu Sans"/>
              </a:rPr>
              <a:t>We used three mathematical algorithms to train the parameter for different gesture.</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Calibri"/>
                <a:ea typeface="DejaVu Sans"/>
              </a:rPr>
              <a:t>there are three step to accomplish hand gesture detection system.</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Calibri"/>
                <a:ea typeface="DejaVu Sans"/>
              </a:rPr>
              <a:t>1-Hand detection</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Calibri"/>
                <a:ea typeface="DejaVu Sans"/>
              </a:rPr>
              <a:t>2-Feature extraction</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Calibri"/>
                <a:ea typeface="DejaVu Sans"/>
              </a:rPr>
              <a:t>3-Recognition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65" name="CustomShape 14"/>
          <p:cNvSpPr/>
          <p:nvPr/>
        </p:nvSpPr>
        <p:spPr>
          <a:xfrm>
            <a:off x="11521440" y="13487400"/>
            <a:ext cx="20847600" cy="685080"/>
          </a:xfrm>
          <a:prstGeom prst="rect">
            <a:avLst/>
          </a:prstGeom>
          <a:solidFill>
            <a:schemeClr val="accent1">
              <a:lumMod val="75000"/>
            </a:schemeClr>
          </a:solidFill>
          <a:ln w="12600">
            <a:round/>
          </a:ln>
        </p:spPr>
        <p:style>
          <a:lnRef idx="2">
            <a:schemeClr val="accent1">
              <a:shade val="50000"/>
            </a:schemeClr>
          </a:lnRef>
          <a:fillRef idx="1">
            <a:schemeClr val="accent1"/>
          </a:fillRef>
          <a:effectRef idx="0">
            <a:schemeClr val="accent1"/>
          </a:effectRef>
          <a:fontRef idx="minor"/>
        </p:style>
        <p:txBody>
          <a:bodyPr lIns="68400" rIns="68400" tIns="34200" bIns="34200" anchor="ctr"/>
          <a:p>
            <a:pPr algn="ctr">
              <a:lnSpc>
                <a:spcPct val="100000"/>
              </a:lnSpc>
            </a:pPr>
            <a:r>
              <a:rPr b="1" lang="en-IN" sz="4400" spc="-1" strike="noStrike">
                <a:solidFill>
                  <a:srgbClr val="ebf1de"/>
                </a:solidFill>
                <a:uFill>
                  <a:solidFill>
                    <a:srgbClr val="ffffff"/>
                  </a:solidFill>
                </a:uFill>
                <a:latin typeface="Calibri"/>
                <a:ea typeface="DejaVu Sans"/>
              </a:rPr>
              <a:t>Results</a:t>
            </a:r>
            <a:endParaRPr b="0" lang="en-IN" sz="1800" spc="-1" strike="noStrike">
              <a:solidFill>
                <a:srgbClr val="000000"/>
              </a:solidFill>
              <a:uFill>
                <a:solidFill>
                  <a:srgbClr val="ffffff"/>
                </a:solidFill>
              </a:uFill>
              <a:latin typeface="Arial"/>
            </a:endParaRPr>
          </a:p>
        </p:txBody>
      </p:sp>
      <p:pic>
        <p:nvPicPr>
          <p:cNvPr id="66" name="Picture 178" descr=""/>
          <p:cNvPicPr/>
          <p:nvPr/>
        </p:nvPicPr>
        <p:blipFill>
          <a:blip r:embed="rId1"/>
          <a:stretch/>
        </p:blipFill>
        <p:spPr>
          <a:xfrm>
            <a:off x="11797560" y="9504000"/>
            <a:ext cx="4114080" cy="2847960"/>
          </a:xfrm>
          <a:prstGeom prst="rect">
            <a:avLst/>
          </a:prstGeom>
          <a:ln w="9360">
            <a:solidFill>
              <a:schemeClr val="tx2">
                <a:lumMod val="50000"/>
              </a:schemeClr>
            </a:solidFill>
            <a:miter/>
          </a:ln>
        </p:spPr>
      </p:pic>
      <p:sp>
        <p:nvSpPr>
          <p:cNvPr id="67" name="CustomShape 15"/>
          <p:cNvSpPr/>
          <p:nvPr/>
        </p:nvSpPr>
        <p:spPr>
          <a:xfrm>
            <a:off x="11597400" y="12669480"/>
            <a:ext cx="4962240" cy="434160"/>
          </a:xfrm>
          <a:prstGeom prst="rect">
            <a:avLst/>
          </a:prstGeom>
          <a:noFill/>
          <a:ln>
            <a:noFill/>
          </a:ln>
        </p:spPr>
        <p:style>
          <a:lnRef idx="0"/>
          <a:fillRef idx="0"/>
          <a:effectRef idx="0"/>
          <a:fontRef idx="minor"/>
        </p:style>
        <p:txBody>
          <a:bodyPr wrap="none" lIns="68400" rIns="68400" tIns="34200" bIns="34200"/>
          <a:p>
            <a:pPr>
              <a:lnSpc>
                <a:spcPct val="100000"/>
              </a:lnSpc>
            </a:pPr>
            <a:r>
              <a:rPr b="1" lang="en-IN" sz="2400" spc="-1" strike="noStrike">
                <a:solidFill>
                  <a:srgbClr val="000000"/>
                </a:solidFill>
                <a:uFill>
                  <a:solidFill>
                    <a:srgbClr val="ffffff"/>
                  </a:solidFill>
                </a:uFill>
                <a:latin typeface="Calibri"/>
                <a:ea typeface="DejaVu Sans"/>
              </a:rPr>
              <a:t>Figure 1.</a:t>
            </a:r>
            <a:r>
              <a:rPr b="0" lang="en-IN" sz="2400" spc="-1" strike="noStrike">
                <a:solidFill>
                  <a:srgbClr val="000000"/>
                </a:solidFill>
                <a:uFill>
                  <a:solidFill>
                    <a:srgbClr val="ffffff"/>
                  </a:solidFill>
                </a:uFill>
                <a:latin typeface="Calibri"/>
                <a:ea typeface="DejaVu Sans"/>
              </a:rPr>
              <a:t> Convnet trained from scratch.</a:t>
            </a:r>
            <a:endParaRPr b="0" lang="en-IN" sz="1800" spc="-1" strike="noStrike">
              <a:solidFill>
                <a:srgbClr val="000000"/>
              </a:solidFill>
              <a:uFill>
                <a:solidFill>
                  <a:srgbClr val="ffffff"/>
                </a:solidFill>
              </a:uFill>
              <a:latin typeface="Arial"/>
            </a:endParaRPr>
          </a:p>
        </p:txBody>
      </p:sp>
      <p:sp>
        <p:nvSpPr>
          <p:cNvPr id="68" name="CustomShape 16"/>
          <p:cNvSpPr/>
          <p:nvPr/>
        </p:nvSpPr>
        <p:spPr>
          <a:xfrm>
            <a:off x="26033040" y="12598200"/>
            <a:ext cx="2406600" cy="433440"/>
          </a:xfrm>
          <a:prstGeom prst="rect">
            <a:avLst/>
          </a:prstGeom>
          <a:noFill/>
          <a:ln>
            <a:noFill/>
          </a:ln>
        </p:spPr>
        <p:style>
          <a:lnRef idx="0"/>
          <a:fillRef idx="0"/>
          <a:effectRef idx="0"/>
          <a:fontRef idx="minor"/>
        </p:style>
        <p:txBody>
          <a:bodyPr wrap="none" lIns="68400" rIns="68400" tIns="34200" bIns="34200"/>
          <a:p>
            <a:pPr>
              <a:lnSpc>
                <a:spcPct val="100000"/>
              </a:lnSpc>
            </a:pPr>
            <a:r>
              <a:rPr b="1" lang="en-IN" sz="2400" spc="-1" strike="noStrike">
                <a:solidFill>
                  <a:srgbClr val="000000"/>
                </a:solidFill>
                <a:uFill>
                  <a:solidFill>
                    <a:srgbClr val="ffffff"/>
                  </a:solidFill>
                </a:uFill>
                <a:latin typeface="Calibri"/>
                <a:ea typeface="DejaVu Sans"/>
              </a:rPr>
              <a:t>Figure 2.Fine tune</a:t>
            </a:r>
            <a:endParaRPr b="0" lang="en-IN" sz="1800" spc="-1" strike="noStrike">
              <a:solidFill>
                <a:srgbClr val="000000"/>
              </a:solidFill>
              <a:uFill>
                <a:solidFill>
                  <a:srgbClr val="ffffff"/>
                </a:solidFill>
              </a:uFill>
              <a:latin typeface="Arial"/>
            </a:endParaRPr>
          </a:p>
        </p:txBody>
      </p:sp>
      <p:sp>
        <p:nvSpPr>
          <p:cNvPr id="69" name="CustomShape 17"/>
          <p:cNvSpPr/>
          <p:nvPr/>
        </p:nvSpPr>
        <p:spPr>
          <a:xfrm>
            <a:off x="33284160" y="30038040"/>
            <a:ext cx="9143280" cy="2223000"/>
          </a:xfrm>
          <a:prstGeom prst="rect">
            <a:avLst/>
          </a:prstGeom>
          <a:noFill/>
          <a:ln>
            <a:noFill/>
          </a:ln>
        </p:spPr>
        <p:style>
          <a:lnRef idx="0"/>
          <a:fillRef idx="0"/>
          <a:effectRef idx="0"/>
          <a:fontRef idx="minor"/>
        </p:style>
      </p:sp>
      <p:sp>
        <p:nvSpPr>
          <p:cNvPr id="70" name="CustomShape 18"/>
          <p:cNvSpPr/>
          <p:nvPr/>
        </p:nvSpPr>
        <p:spPr>
          <a:xfrm>
            <a:off x="33284160" y="29146680"/>
            <a:ext cx="9143280" cy="745560"/>
          </a:xfrm>
          <a:prstGeom prst="rect">
            <a:avLst/>
          </a:prstGeom>
          <a:noFill/>
          <a:ln>
            <a:noFill/>
          </a:ln>
        </p:spPr>
        <p:style>
          <a:lnRef idx="0"/>
          <a:fillRef idx="0"/>
          <a:effectRef idx="0"/>
          <a:fontRef idx="minor"/>
        </p:style>
      </p:sp>
      <p:sp>
        <p:nvSpPr>
          <p:cNvPr id="71" name="CustomShape 19"/>
          <p:cNvSpPr/>
          <p:nvPr/>
        </p:nvSpPr>
        <p:spPr>
          <a:xfrm>
            <a:off x="33696000" y="11201760"/>
            <a:ext cx="9143280" cy="3198240"/>
          </a:xfrm>
          <a:prstGeom prst="rect">
            <a:avLst/>
          </a:prstGeom>
          <a:solidFill>
            <a:schemeClr val="bg1"/>
          </a:solidFill>
          <a:ln w="12600">
            <a:solidFill>
              <a:schemeClr val="accent1">
                <a:lumMod val="75000"/>
              </a:schemeClr>
            </a:solidFill>
            <a:round/>
          </a:ln>
        </p:spPr>
        <p:style>
          <a:lnRef idx="0"/>
          <a:fillRef idx="0"/>
          <a:effectRef idx="0"/>
          <a:fontRef idx="minor"/>
        </p:style>
        <p:txBody>
          <a:bodyPr lIns="137160" rIns="137160" tIns="137160" bIns="137160"/>
          <a:p>
            <a:pPr>
              <a:lnSpc>
                <a:spcPct val="100000"/>
              </a:lnSpc>
            </a:pPr>
            <a:r>
              <a:rPr b="0" lang="en-IN" sz="3200" spc="-1" strike="noStrike">
                <a:solidFill>
                  <a:srgbClr val="000000"/>
                </a:solidFill>
                <a:uFill>
                  <a:solidFill>
                    <a:srgbClr val="ffffff"/>
                  </a:solidFill>
                </a:uFill>
                <a:latin typeface="Calibri"/>
                <a:ea typeface="DejaVu Sans"/>
              </a:rPr>
              <a:t> </a:t>
            </a:r>
            <a:r>
              <a:rPr b="0" lang="en-IN" sz="3200" spc="-1" strike="noStrike">
                <a:solidFill>
                  <a:srgbClr val="000000"/>
                </a:solidFill>
                <a:uFill>
                  <a:solidFill>
                    <a:srgbClr val="ffffff"/>
                  </a:solidFill>
                </a:uFill>
                <a:latin typeface="Calibri"/>
                <a:ea typeface="DejaVu Sans"/>
              </a:rPr>
              <a:t>we can expand on the system in the future to take image in real time and predict the instruction for that gesture in real time.</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000000"/>
                </a:solidFill>
                <a:uFill>
                  <a:solidFill>
                    <a:srgbClr val="ffffff"/>
                  </a:solidFill>
                </a:uFill>
                <a:latin typeface="Calibri"/>
                <a:ea typeface="DejaVu Sans"/>
              </a:rPr>
              <a:t>Basically we can work on making the recognition phase more autonomous and recognize the gestures in real time.</a:t>
            </a:r>
            <a:endParaRPr b="0" lang="en-IN" sz="1800" spc="-1" strike="noStrike">
              <a:solidFill>
                <a:srgbClr val="000000"/>
              </a:solidFill>
              <a:uFill>
                <a:solidFill>
                  <a:srgbClr val="ffffff"/>
                </a:solidFill>
              </a:uFill>
              <a:latin typeface="Arial"/>
            </a:endParaRPr>
          </a:p>
        </p:txBody>
      </p:sp>
      <p:sp>
        <p:nvSpPr>
          <p:cNvPr id="72" name="CustomShape 20"/>
          <p:cNvSpPr/>
          <p:nvPr/>
        </p:nvSpPr>
        <p:spPr>
          <a:xfrm>
            <a:off x="33624720" y="9864000"/>
            <a:ext cx="9143280" cy="685080"/>
          </a:xfrm>
          <a:prstGeom prst="rect">
            <a:avLst/>
          </a:prstGeom>
          <a:solidFill>
            <a:schemeClr val="accent1">
              <a:lumMod val="75000"/>
            </a:schemeClr>
          </a:solidFill>
          <a:ln w="12600">
            <a:round/>
          </a:ln>
        </p:spPr>
        <p:style>
          <a:lnRef idx="2">
            <a:schemeClr val="accent1">
              <a:shade val="50000"/>
            </a:schemeClr>
          </a:lnRef>
          <a:fillRef idx="1">
            <a:schemeClr val="accent1"/>
          </a:fillRef>
          <a:effectRef idx="0">
            <a:schemeClr val="accent1"/>
          </a:effectRef>
          <a:fontRef idx="minor"/>
        </p:style>
        <p:txBody>
          <a:bodyPr lIns="68400" rIns="68400" tIns="34200" bIns="34200" anchor="ctr"/>
          <a:p>
            <a:pPr algn="ctr">
              <a:lnSpc>
                <a:spcPct val="100000"/>
              </a:lnSpc>
            </a:pPr>
            <a:r>
              <a:rPr b="1" lang="en-IN" sz="4400" spc="-1" strike="noStrike">
                <a:solidFill>
                  <a:srgbClr val="ebf1de"/>
                </a:solidFill>
                <a:uFill>
                  <a:solidFill>
                    <a:srgbClr val="ffffff"/>
                  </a:solidFill>
                </a:uFill>
                <a:latin typeface="Calibri"/>
                <a:ea typeface="DejaVu Sans"/>
              </a:rPr>
              <a:t>Future Work</a:t>
            </a:r>
            <a:endParaRPr b="0" lang="en-IN" sz="1800" spc="-1" strike="noStrike">
              <a:solidFill>
                <a:srgbClr val="000000"/>
              </a:solidFill>
              <a:uFill>
                <a:solidFill>
                  <a:srgbClr val="ffffff"/>
                </a:solidFill>
              </a:uFill>
              <a:latin typeface="Arial"/>
            </a:endParaRPr>
          </a:p>
        </p:txBody>
      </p:sp>
      <p:pic>
        <p:nvPicPr>
          <p:cNvPr id="73" name="" descr=""/>
          <p:cNvPicPr/>
          <p:nvPr/>
        </p:nvPicPr>
        <p:blipFill>
          <a:blip r:embed="rId2"/>
          <a:stretch/>
        </p:blipFill>
        <p:spPr>
          <a:xfrm>
            <a:off x="2530080" y="874080"/>
            <a:ext cx="2437560" cy="2437560"/>
          </a:xfrm>
          <a:prstGeom prst="rect">
            <a:avLst/>
          </a:prstGeom>
          <a:ln>
            <a:noFill/>
          </a:ln>
        </p:spPr>
      </p:pic>
      <p:sp>
        <p:nvSpPr>
          <p:cNvPr id="74" name="CustomShape 21"/>
          <p:cNvSpPr/>
          <p:nvPr/>
        </p:nvSpPr>
        <p:spPr>
          <a:xfrm>
            <a:off x="10972800" y="2377440"/>
            <a:ext cx="21944880" cy="1713960"/>
          </a:xfrm>
          <a:prstGeom prst="rect">
            <a:avLst/>
          </a:prstGeom>
          <a:noFill/>
          <a:ln>
            <a:noFill/>
          </a:ln>
        </p:spPr>
        <p:style>
          <a:lnRef idx="0"/>
          <a:fillRef idx="0"/>
          <a:effectRef idx="0"/>
          <a:fontRef idx="minor"/>
        </p:style>
        <p:txBody>
          <a:bodyPr lIns="137160" rIns="137160" tIns="91440" bIns="91440" anchor="ctr"/>
          <a:p>
            <a:pPr algn="ctr">
              <a:lnSpc>
                <a:spcPct val="100000"/>
              </a:lnSpc>
            </a:pPr>
            <a:r>
              <a:rPr b="0" lang="en-IN" sz="4000" spc="-1" strike="noStrike">
                <a:solidFill>
                  <a:srgbClr val="ebf1de"/>
                </a:solidFill>
                <a:uFill>
                  <a:solidFill>
                    <a:srgbClr val="ffffff"/>
                  </a:solidFill>
                </a:uFill>
                <a:latin typeface="Calibri"/>
                <a:ea typeface="DejaVu Sans"/>
              </a:rPr>
              <a:t>Aditya Raj  -201451032</a:t>
            </a:r>
            <a:endParaRPr b="0" lang="en-IN" sz="1800" spc="-1" strike="noStrike">
              <a:solidFill>
                <a:srgbClr val="000000"/>
              </a:solidFill>
              <a:uFill>
                <a:solidFill>
                  <a:srgbClr val="ffffff"/>
                </a:solidFill>
              </a:uFill>
              <a:latin typeface="Arial"/>
            </a:endParaRPr>
          </a:p>
          <a:p>
            <a:pPr algn="ctr">
              <a:lnSpc>
                <a:spcPct val="100000"/>
              </a:lnSpc>
            </a:pPr>
            <a:r>
              <a:rPr b="0" lang="en-IN" sz="4000" spc="-1" strike="noStrike">
                <a:solidFill>
                  <a:srgbClr val="ebf1de"/>
                </a:solidFill>
                <a:uFill>
                  <a:solidFill>
                    <a:srgbClr val="ffffff"/>
                  </a:solidFill>
                </a:uFill>
                <a:latin typeface="Calibri"/>
                <a:ea typeface="DejaVu Sans"/>
              </a:rPr>
              <a:t>Vikas Singh-201452047</a:t>
            </a:r>
            <a:endParaRPr b="0" lang="en-IN" sz="1800" spc="-1" strike="noStrike">
              <a:solidFill>
                <a:srgbClr val="000000"/>
              </a:solidFill>
              <a:uFill>
                <a:solidFill>
                  <a:srgbClr val="ffffff"/>
                </a:solidFill>
              </a:uFill>
              <a:latin typeface="Arial"/>
            </a:endParaRPr>
          </a:p>
          <a:p>
            <a:pPr algn="ctr">
              <a:lnSpc>
                <a:spcPct val="100000"/>
              </a:lnSpc>
            </a:pPr>
            <a:r>
              <a:rPr b="0" lang="en-IN" sz="4000" spc="-1" strike="noStrike" baseline="30000">
                <a:solidFill>
                  <a:srgbClr val="ebf1de"/>
                </a:solidFill>
                <a:uFill>
                  <a:solidFill>
                    <a:srgbClr val="ffffff"/>
                  </a:solidFill>
                </a:uFill>
                <a:latin typeface="Calibri"/>
                <a:ea typeface="DejaVu Sans"/>
              </a:rPr>
              <a:t>IIIT Vadodara</a:t>
            </a:r>
            <a:endParaRPr b="0" lang="en-IN" sz="1800" spc="-1" strike="noStrike">
              <a:solidFill>
                <a:srgbClr val="000000"/>
              </a:solidFill>
              <a:uFill>
                <a:solidFill>
                  <a:srgbClr val="ffffff"/>
                </a:solidFill>
              </a:uFill>
              <a:latin typeface="Arial"/>
            </a:endParaRPr>
          </a:p>
        </p:txBody>
      </p:sp>
      <p:sp>
        <p:nvSpPr>
          <p:cNvPr id="75" name="CustomShape 22"/>
          <p:cNvSpPr/>
          <p:nvPr/>
        </p:nvSpPr>
        <p:spPr>
          <a:xfrm>
            <a:off x="22714920" y="8568000"/>
            <a:ext cx="828720" cy="6026040"/>
          </a:xfrm>
          <a:prstGeom prst="rect">
            <a:avLst/>
          </a:prstGeom>
          <a:noFill/>
          <a:ln>
            <a:noFill/>
          </a:ln>
        </p:spPr>
        <p:style>
          <a:lnRef idx="0"/>
          <a:fillRef idx="0"/>
          <a:effectRef idx="0"/>
          <a:fontRef idx="minor"/>
        </p:style>
      </p:sp>
      <p:pic>
        <p:nvPicPr>
          <p:cNvPr id="76" name="" descr=""/>
          <p:cNvPicPr/>
          <p:nvPr/>
        </p:nvPicPr>
        <p:blipFill>
          <a:blip r:embed="rId3"/>
          <a:stretch/>
        </p:blipFill>
        <p:spPr>
          <a:xfrm>
            <a:off x="24696000" y="8145360"/>
            <a:ext cx="7847640" cy="4415760"/>
          </a:xfrm>
          <a:prstGeom prst="rect">
            <a:avLst/>
          </a:prstGeom>
          <a:ln>
            <a:noFill/>
          </a:ln>
        </p:spPr>
      </p:pic>
      <p:pic>
        <p:nvPicPr>
          <p:cNvPr id="77" name="" descr=""/>
          <p:cNvPicPr/>
          <p:nvPr/>
        </p:nvPicPr>
        <p:blipFill>
          <a:blip r:embed="rId4"/>
          <a:stretch/>
        </p:blipFill>
        <p:spPr>
          <a:xfrm>
            <a:off x="16560000" y="8991360"/>
            <a:ext cx="8135640" cy="4040280"/>
          </a:xfrm>
          <a:prstGeom prst="rect">
            <a:avLst/>
          </a:prstGeom>
          <a:ln>
            <a:noFill/>
          </a:ln>
        </p:spPr>
      </p:pic>
      <p:sp>
        <p:nvSpPr>
          <p:cNvPr id="78" name="CustomShape 23"/>
          <p:cNvSpPr/>
          <p:nvPr/>
        </p:nvSpPr>
        <p:spPr>
          <a:xfrm>
            <a:off x="17712000" y="12526200"/>
            <a:ext cx="3683880" cy="433440"/>
          </a:xfrm>
          <a:prstGeom prst="rect">
            <a:avLst/>
          </a:prstGeom>
          <a:noFill/>
          <a:ln>
            <a:noFill/>
          </a:ln>
        </p:spPr>
        <p:style>
          <a:lnRef idx="0"/>
          <a:fillRef idx="0"/>
          <a:effectRef idx="0"/>
          <a:fontRef idx="minor"/>
        </p:style>
        <p:txBody>
          <a:bodyPr wrap="none" lIns="68400" rIns="68400" tIns="34200" bIns="34200"/>
          <a:p>
            <a:pPr>
              <a:lnSpc>
                <a:spcPct val="100000"/>
              </a:lnSpc>
            </a:pPr>
            <a:r>
              <a:rPr b="1" lang="en-IN" sz="2400" spc="-1" strike="noStrike">
                <a:solidFill>
                  <a:srgbClr val="000000"/>
                </a:solidFill>
                <a:uFill>
                  <a:solidFill>
                    <a:srgbClr val="ffffff"/>
                  </a:solidFill>
                </a:uFill>
                <a:latin typeface="Calibri"/>
                <a:ea typeface="DejaVu Sans"/>
              </a:rPr>
              <a:t>Figure 2.Bottleneck features</a:t>
            </a:r>
            <a:endParaRPr b="0" lang="en-IN" sz="1800" spc="-1" strike="noStrike">
              <a:solidFill>
                <a:srgbClr val="000000"/>
              </a:solidFill>
              <a:uFill>
                <a:solidFill>
                  <a:srgbClr val="ffffff"/>
                </a:solidFill>
              </a:uFill>
              <a:latin typeface="Arial"/>
            </a:endParaRPr>
          </a:p>
        </p:txBody>
      </p:sp>
      <p:sp>
        <p:nvSpPr>
          <p:cNvPr id="79" name="CustomShape 24"/>
          <p:cNvSpPr/>
          <p:nvPr/>
        </p:nvSpPr>
        <p:spPr>
          <a:xfrm>
            <a:off x="11520000" y="5832000"/>
            <a:ext cx="21167640" cy="3594960"/>
          </a:xfrm>
          <a:prstGeom prst="rect">
            <a:avLst/>
          </a:prstGeom>
          <a:noFill/>
          <a:ln>
            <a:noFill/>
          </a:ln>
        </p:spPr>
        <p:style>
          <a:lnRef idx="0"/>
          <a:fillRef idx="0"/>
          <a:effectRef idx="0"/>
          <a:fontRef idx="minor"/>
        </p:style>
        <p:txBody>
          <a:bodyPr lIns="90000" rIns="90000" tIns="45000" bIns="45000"/>
          <a:p>
            <a:pPr marL="216000" indent="-216000">
              <a:buClr>
                <a:srgbClr val="000000"/>
              </a:buClr>
              <a:buFont typeface="Wingdings" charset="2"/>
              <a:buChar char=""/>
            </a:pPr>
            <a:r>
              <a:rPr b="0" lang="en-IN" sz="3500" spc="-1" strike="noStrike">
                <a:solidFill>
                  <a:srgbClr val="000000"/>
                </a:solidFill>
                <a:uFill>
                  <a:solidFill>
                    <a:srgbClr val="ffffff"/>
                  </a:solidFill>
                </a:uFill>
                <a:latin typeface="Arial"/>
              </a:rPr>
              <a:t>We will go over the following options</a:t>
            </a:r>
            <a:r>
              <a:rPr b="0" lang="en-IN" sz="1000" spc="-1" strike="noStrike">
                <a:solidFill>
                  <a:srgbClr val="000000"/>
                </a:solidFill>
                <a:uFill>
                  <a:solidFill>
                    <a:srgbClr val="ffffff"/>
                  </a:solidFill>
                </a:uFill>
                <a:latin typeface="Arial"/>
              </a:rPr>
              <a:t>:</a:t>
            </a:r>
            <a:endParaRPr b="0" lang="en-IN" sz="1800" spc="-1" strike="noStrike">
              <a:solidFill>
                <a:srgbClr val="000000"/>
              </a:solidFill>
              <a:uFill>
                <a:solidFill>
                  <a:srgbClr val="ffffff"/>
                </a:solidFill>
              </a:uFill>
              <a:latin typeface="Arial"/>
            </a:endParaRPr>
          </a:p>
          <a:p>
            <a:pPr marL="216000" indent="-216000">
              <a:buClr>
                <a:srgbClr val="000000"/>
              </a:buClr>
              <a:buFont typeface="Wingdings" charset="2"/>
              <a:buChar char=""/>
            </a:pPr>
            <a:r>
              <a:rPr b="0" lang="en-IN" sz="3000" spc="-1" strike="noStrike">
                <a:solidFill>
                  <a:srgbClr val="000000"/>
                </a:solidFill>
                <a:uFill>
                  <a:solidFill>
                    <a:srgbClr val="ffffff"/>
                  </a:solidFill>
                </a:uFill>
                <a:latin typeface="Arial"/>
              </a:rPr>
              <a:t>   </a:t>
            </a:r>
            <a:r>
              <a:rPr b="0" lang="en-IN" sz="3000" spc="-1" strike="noStrike">
                <a:solidFill>
                  <a:srgbClr val="000000"/>
                </a:solidFill>
                <a:uFill>
                  <a:solidFill>
                    <a:srgbClr val="ffffff"/>
                  </a:solidFill>
                </a:uFill>
                <a:latin typeface="Arial"/>
              </a:rPr>
              <a:t>training a small network from scratch (as a baseline)</a:t>
            </a:r>
            <a:endParaRPr b="0" lang="en-IN" sz="1800" spc="-1" strike="noStrike">
              <a:solidFill>
                <a:srgbClr val="000000"/>
              </a:solidFill>
              <a:uFill>
                <a:solidFill>
                  <a:srgbClr val="ffffff"/>
                </a:solidFill>
              </a:uFill>
              <a:latin typeface="Arial"/>
            </a:endParaRPr>
          </a:p>
          <a:p>
            <a:pPr marL="216000" indent="-216000">
              <a:buClr>
                <a:srgbClr val="000000"/>
              </a:buClr>
              <a:buFont typeface="Wingdings" charset="2"/>
              <a:buChar char=""/>
            </a:pPr>
            <a:r>
              <a:rPr b="0" lang="en-IN" sz="3000" spc="-1" strike="noStrike">
                <a:solidFill>
                  <a:srgbClr val="000000"/>
                </a:solidFill>
                <a:uFill>
                  <a:solidFill>
                    <a:srgbClr val="ffffff"/>
                  </a:solidFill>
                </a:uFill>
                <a:latin typeface="Arial"/>
              </a:rPr>
              <a:t>    </a:t>
            </a:r>
            <a:r>
              <a:rPr b="0" lang="en-IN" sz="3000" spc="-1" strike="noStrike">
                <a:solidFill>
                  <a:srgbClr val="000000"/>
                </a:solidFill>
                <a:uFill>
                  <a:solidFill>
                    <a:srgbClr val="ffffff"/>
                  </a:solidFill>
                </a:uFill>
                <a:latin typeface="Arial"/>
              </a:rPr>
              <a:t>using the bottleneck features of a pre-trained network</a:t>
            </a:r>
            <a:endParaRPr b="0" lang="en-IN" sz="1800" spc="-1" strike="noStrike">
              <a:solidFill>
                <a:srgbClr val="000000"/>
              </a:solidFill>
              <a:uFill>
                <a:solidFill>
                  <a:srgbClr val="ffffff"/>
                </a:solidFill>
              </a:uFill>
              <a:latin typeface="Arial"/>
            </a:endParaRPr>
          </a:p>
          <a:p>
            <a:pPr marL="216000" indent="-216000">
              <a:buClr>
                <a:srgbClr val="000000"/>
              </a:buClr>
              <a:buFont typeface="Wingdings" charset="2"/>
              <a:buChar char=""/>
            </a:pPr>
            <a:r>
              <a:rPr b="0" lang="en-IN" sz="3000" spc="-1" strike="noStrike">
                <a:solidFill>
                  <a:srgbClr val="000000"/>
                </a:solidFill>
                <a:uFill>
                  <a:solidFill>
                    <a:srgbClr val="ffffff"/>
                  </a:solidFill>
                </a:uFill>
                <a:latin typeface="Arial"/>
              </a:rPr>
              <a:t>    </a:t>
            </a:r>
            <a:r>
              <a:rPr b="0" lang="en-IN" sz="3000" spc="-1" strike="noStrike">
                <a:solidFill>
                  <a:srgbClr val="000000"/>
                </a:solidFill>
                <a:uFill>
                  <a:solidFill>
                    <a:srgbClr val="ffffff"/>
                  </a:solidFill>
                </a:uFill>
                <a:latin typeface="Arial"/>
              </a:rPr>
              <a:t>fine-tuning the top layers of a pre-trained network</a:t>
            </a:r>
            <a:endParaRPr b="0" lang="en-IN" sz="1800" spc="-1" strike="noStrike">
              <a:solidFill>
                <a:srgbClr val="000000"/>
              </a:solidFill>
              <a:uFill>
                <a:solidFill>
                  <a:srgbClr val="ffffff"/>
                </a:solidFill>
              </a:uFill>
              <a:latin typeface="Arial"/>
            </a:endParaRPr>
          </a:p>
          <a:p>
            <a:pPr marL="216000" indent="-216000">
              <a:buClr>
                <a:srgbClr val="000000"/>
              </a:buClr>
              <a:buFont typeface="Wingdings" charset="2"/>
              <a:buChar char=""/>
            </a:pPr>
            <a:r>
              <a:rPr b="0" lang="en-IN" sz="1000" spc="-1" strike="noStrike">
                <a:solidFill>
                  <a:srgbClr val="000000"/>
                </a:solidFill>
                <a:uFill>
                  <a:solidFill>
                    <a:srgbClr val="ffffff"/>
                  </a:solidFill>
                </a:uFill>
                <a:latin typeface="Arial"/>
              </a:rPr>
              <a:t>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80" name="CustomShape 25"/>
          <p:cNvSpPr/>
          <p:nvPr/>
        </p:nvSpPr>
        <p:spPr>
          <a:xfrm>
            <a:off x="1280160" y="4800600"/>
            <a:ext cx="9143280" cy="685080"/>
          </a:xfrm>
          <a:prstGeom prst="rect">
            <a:avLst/>
          </a:prstGeom>
          <a:solidFill>
            <a:schemeClr val="accent1">
              <a:lumMod val="75000"/>
            </a:schemeClr>
          </a:solidFill>
          <a:ln w="12600">
            <a:round/>
          </a:ln>
        </p:spPr>
        <p:style>
          <a:lnRef idx="2">
            <a:schemeClr val="accent1">
              <a:shade val="50000"/>
            </a:schemeClr>
          </a:lnRef>
          <a:fillRef idx="1">
            <a:schemeClr val="accent1"/>
          </a:fillRef>
          <a:effectRef idx="0">
            <a:schemeClr val="accent1"/>
          </a:effectRef>
          <a:fontRef idx="minor"/>
        </p:style>
        <p:txBody>
          <a:bodyPr lIns="68400" rIns="68400" tIns="34200" bIns="34200" anchor="ctr"/>
          <a:p>
            <a:pPr algn="ctr">
              <a:lnSpc>
                <a:spcPct val="100000"/>
              </a:lnSpc>
            </a:pPr>
            <a:r>
              <a:rPr b="1" lang="en-IN" sz="4400" spc="-1" strike="noStrike">
                <a:solidFill>
                  <a:srgbClr val="ebf1de"/>
                </a:solidFill>
                <a:uFill>
                  <a:solidFill>
                    <a:srgbClr val="ffffff"/>
                  </a:solidFill>
                </a:uFill>
                <a:latin typeface="Calibri"/>
                <a:ea typeface="DejaVu Sans"/>
              </a:rPr>
              <a:t>Abstract</a:t>
            </a:r>
            <a:endParaRPr b="0" lang="en-IN" sz="1800" spc="-1" strike="noStrike">
              <a:solidFill>
                <a:srgbClr val="000000"/>
              </a:solidFill>
              <a:uFill>
                <a:solidFill>
                  <a:srgbClr val="ffffff"/>
                </a:solidFill>
              </a:uFill>
              <a:latin typeface="Arial"/>
            </a:endParaRPr>
          </a:p>
        </p:txBody>
      </p:sp>
      <p:pic>
        <p:nvPicPr>
          <p:cNvPr id="81" name="" descr=""/>
          <p:cNvPicPr/>
          <p:nvPr/>
        </p:nvPicPr>
        <p:blipFill>
          <a:blip r:embed="rId5"/>
          <a:stretch/>
        </p:blipFill>
        <p:spPr>
          <a:xfrm>
            <a:off x="601560" y="19540080"/>
            <a:ext cx="3476880" cy="4003920"/>
          </a:xfrm>
          <a:prstGeom prst="rect">
            <a:avLst/>
          </a:prstGeom>
          <a:ln>
            <a:noFill/>
          </a:ln>
        </p:spPr>
      </p:pic>
      <p:sp>
        <p:nvSpPr>
          <p:cNvPr id="82" name="CustomShape 26"/>
          <p:cNvSpPr/>
          <p:nvPr/>
        </p:nvSpPr>
        <p:spPr>
          <a:xfrm>
            <a:off x="1152360" y="10147680"/>
            <a:ext cx="9143280" cy="685080"/>
          </a:xfrm>
          <a:prstGeom prst="rect">
            <a:avLst/>
          </a:prstGeom>
          <a:solidFill>
            <a:schemeClr val="accent1">
              <a:lumMod val="75000"/>
            </a:schemeClr>
          </a:solidFill>
          <a:ln w="12600">
            <a:round/>
          </a:ln>
        </p:spPr>
        <p:style>
          <a:lnRef idx="2">
            <a:schemeClr val="accent1">
              <a:shade val="50000"/>
            </a:schemeClr>
          </a:lnRef>
          <a:fillRef idx="1">
            <a:schemeClr val="accent1"/>
          </a:fillRef>
          <a:effectRef idx="0">
            <a:schemeClr val="accent1"/>
          </a:effectRef>
          <a:fontRef idx="minor"/>
        </p:style>
        <p:txBody>
          <a:bodyPr lIns="68400" rIns="68400" tIns="34200" bIns="34200" anchor="ctr"/>
          <a:p>
            <a:pPr algn="ctr">
              <a:lnSpc>
                <a:spcPct val="100000"/>
              </a:lnSpc>
            </a:pPr>
            <a:r>
              <a:rPr b="1" lang="en-IN" sz="4400" spc="-1" strike="noStrike">
                <a:solidFill>
                  <a:srgbClr val="ebf1de"/>
                </a:solidFill>
                <a:uFill>
                  <a:solidFill>
                    <a:srgbClr val="ffffff"/>
                  </a:solidFill>
                </a:uFill>
                <a:latin typeface="Calibri"/>
                <a:ea typeface="DejaVu Sans"/>
              </a:rPr>
              <a:t>Introduction</a:t>
            </a:r>
            <a:endParaRPr b="0" lang="en-IN" sz="1800" spc="-1" strike="noStrike">
              <a:solidFill>
                <a:srgbClr val="000000"/>
              </a:solidFill>
              <a:uFill>
                <a:solidFill>
                  <a:srgbClr val="ffffff"/>
                </a:solidFill>
              </a:uFill>
              <a:latin typeface="Arial"/>
            </a:endParaRPr>
          </a:p>
        </p:txBody>
      </p:sp>
      <p:sp>
        <p:nvSpPr>
          <p:cNvPr id="83" name="CustomShape 27"/>
          <p:cNvSpPr/>
          <p:nvPr/>
        </p:nvSpPr>
        <p:spPr>
          <a:xfrm>
            <a:off x="1008000" y="18360000"/>
            <a:ext cx="9143280" cy="864000"/>
          </a:xfrm>
          <a:prstGeom prst="rect">
            <a:avLst/>
          </a:prstGeom>
          <a:solidFill>
            <a:schemeClr val="accent1">
              <a:lumMod val="75000"/>
            </a:schemeClr>
          </a:solidFill>
          <a:ln w="12600">
            <a:round/>
          </a:ln>
        </p:spPr>
        <p:style>
          <a:lnRef idx="2">
            <a:schemeClr val="accent1">
              <a:shade val="50000"/>
            </a:schemeClr>
          </a:lnRef>
          <a:fillRef idx="1">
            <a:schemeClr val="accent1"/>
          </a:fillRef>
          <a:effectRef idx="0">
            <a:schemeClr val="accent1"/>
          </a:effectRef>
          <a:fontRef idx="minor"/>
        </p:style>
        <p:txBody>
          <a:bodyPr lIns="68400" rIns="68400" tIns="34200" bIns="34200" anchor="ctr"/>
          <a:p>
            <a:pPr algn="ctr">
              <a:lnSpc>
                <a:spcPct val="100000"/>
              </a:lnSpc>
            </a:pPr>
            <a:r>
              <a:rPr b="1" lang="en-IN" sz="4400" spc="-1" strike="noStrike">
                <a:solidFill>
                  <a:srgbClr val="ebf1de"/>
                </a:solidFill>
                <a:uFill>
                  <a:solidFill>
                    <a:srgbClr val="ffffff"/>
                  </a:solidFill>
                </a:uFill>
                <a:latin typeface="Calibri"/>
                <a:ea typeface="DejaVu Sans"/>
              </a:rPr>
              <a:t>Gesture</a:t>
            </a:r>
            <a:endParaRPr b="0" lang="en-IN" sz="1800" spc="-1" strike="noStrike">
              <a:solidFill>
                <a:srgbClr val="000000"/>
              </a:solidFill>
              <a:uFill>
                <a:solidFill>
                  <a:srgbClr val="ffffff"/>
                </a:solidFill>
              </a:uFill>
              <a:latin typeface="Arial"/>
            </a:endParaRPr>
          </a:p>
        </p:txBody>
      </p:sp>
      <p:pic>
        <p:nvPicPr>
          <p:cNvPr id="84" name="" descr=""/>
          <p:cNvPicPr/>
          <p:nvPr/>
        </p:nvPicPr>
        <p:blipFill>
          <a:blip r:embed="rId6"/>
          <a:stretch/>
        </p:blipFill>
        <p:spPr>
          <a:xfrm>
            <a:off x="4307040" y="19609560"/>
            <a:ext cx="3125520" cy="3600000"/>
          </a:xfrm>
          <a:prstGeom prst="rect">
            <a:avLst/>
          </a:prstGeom>
          <a:ln>
            <a:noFill/>
          </a:ln>
        </p:spPr>
      </p:pic>
      <p:pic>
        <p:nvPicPr>
          <p:cNvPr id="85" name="" descr=""/>
          <p:cNvPicPr/>
          <p:nvPr/>
        </p:nvPicPr>
        <p:blipFill>
          <a:blip r:embed="rId7"/>
          <a:stretch/>
        </p:blipFill>
        <p:spPr>
          <a:xfrm>
            <a:off x="7815240" y="19368000"/>
            <a:ext cx="3001680" cy="3456000"/>
          </a:xfrm>
          <a:prstGeom prst="rect">
            <a:avLst/>
          </a:prstGeom>
          <a:ln>
            <a:noFill/>
          </a:ln>
        </p:spPr>
      </p:pic>
      <p:pic>
        <p:nvPicPr>
          <p:cNvPr id="86" name="" descr=""/>
          <p:cNvPicPr/>
          <p:nvPr/>
        </p:nvPicPr>
        <p:blipFill>
          <a:blip r:embed="rId8"/>
          <a:stretch/>
        </p:blipFill>
        <p:spPr>
          <a:xfrm>
            <a:off x="1016280" y="24069600"/>
            <a:ext cx="2953440" cy="3938400"/>
          </a:xfrm>
          <a:prstGeom prst="rect">
            <a:avLst/>
          </a:prstGeom>
          <a:ln>
            <a:noFill/>
          </a:ln>
        </p:spPr>
      </p:pic>
      <p:pic>
        <p:nvPicPr>
          <p:cNvPr id="87" name="" descr=""/>
          <p:cNvPicPr/>
          <p:nvPr/>
        </p:nvPicPr>
        <p:blipFill>
          <a:blip r:embed="rId9"/>
          <a:stretch/>
        </p:blipFill>
        <p:spPr>
          <a:xfrm>
            <a:off x="4273920" y="23834880"/>
            <a:ext cx="3646080" cy="3165120"/>
          </a:xfrm>
          <a:prstGeom prst="rect">
            <a:avLst/>
          </a:prstGeom>
          <a:ln>
            <a:noFill/>
          </a:ln>
        </p:spPr>
      </p:pic>
      <p:pic>
        <p:nvPicPr>
          <p:cNvPr id="88" name="" descr=""/>
          <p:cNvPicPr/>
          <p:nvPr/>
        </p:nvPicPr>
        <p:blipFill>
          <a:blip r:embed="rId10"/>
          <a:stretch/>
        </p:blipFill>
        <p:spPr>
          <a:xfrm>
            <a:off x="8307720" y="23544000"/>
            <a:ext cx="3284280" cy="3165840"/>
          </a:xfrm>
          <a:prstGeom prst="rect">
            <a:avLst/>
          </a:prstGeom>
          <a:ln>
            <a:noFill/>
          </a:ln>
        </p:spPr>
      </p:pic>
      <p:pic>
        <p:nvPicPr>
          <p:cNvPr id="89" name="" descr=""/>
          <p:cNvPicPr/>
          <p:nvPr/>
        </p:nvPicPr>
        <p:blipFill>
          <a:blip r:embed="rId11"/>
          <a:stretch/>
        </p:blipFill>
        <p:spPr>
          <a:xfrm>
            <a:off x="11152440" y="21960000"/>
            <a:ext cx="7776000" cy="5184000"/>
          </a:xfrm>
          <a:prstGeom prst="rect">
            <a:avLst/>
          </a:prstGeom>
          <a:ln>
            <a:noFill/>
          </a:ln>
        </p:spPr>
      </p:pic>
      <p:pic>
        <p:nvPicPr>
          <p:cNvPr id="90" name="" descr=""/>
          <p:cNvPicPr/>
          <p:nvPr/>
        </p:nvPicPr>
        <p:blipFill>
          <a:blip r:embed="rId12"/>
          <a:stretch/>
        </p:blipFill>
        <p:spPr>
          <a:xfrm>
            <a:off x="17586000" y="22032000"/>
            <a:ext cx="7668000" cy="5112000"/>
          </a:xfrm>
          <a:prstGeom prst="rect">
            <a:avLst/>
          </a:prstGeom>
          <a:ln>
            <a:noFill/>
          </a:ln>
        </p:spPr>
      </p:pic>
      <p:pic>
        <p:nvPicPr>
          <p:cNvPr id="91" name="" descr=""/>
          <p:cNvPicPr/>
          <p:nvPr/>
        </p:nvPicPr>
        <p:blipFill>
          <a:blip r:embed="rId13"/>
          <a:stretch/>
        </p:blipFill>
        <p:spPr>
          <a:xfrm>
            <a:off x="31816440" y="21744000"/>
            <a:ext cx="8316000" cy="5544000"/>
          </a:xfrm>
          <a:prstGeom prst="rect">
            <a:avLst/>
          </a:prstGeom>
          <a:ln>
            <a:noFill/>
          </a:ln>
        </p:spPr>
      </p:pic>
      <p:pic>
        <p:nvPicPr>
          <p:cNvPr id="92" name="" descr=""/>
          <p:cNvPicPr/>
          <p:nvPr/>
        </p:nvPicPr>
        <p:blipFill>
          <a:blip r:embed="rId14"/>
          <a:stretch/>
        </p:blipFill>
        <p:spPr>
          <a:xfrm>
            <a:off x="23998320" y="21744000"/>
            <a:ext cx="8580240" cy="5720040"/>
          </a:xfrm>
          <a:prstGeom prst="rect">
            <a:avLst/>
          </a:prstGeom>
          <a:ln>
            <a:noFill/>
          </a:ln>
        </p:spPr>
      </p:pic>
      <p:sp>
        <p:nvSpPr>
          <p:cNvPr id="93" name="TextShape 28"/>
          <p:cNvSpPr txBox="1"/>
          <p:nvPr/>
        </p:nvSpPr>
        <p:spPr>
          <a:xfrm>
            <a:off x="12778200" y="27324360"/>
            <a:ext cx="5005800" cy="395640"/>
          </a:xfrm>
          <a:prstGeom prst="rect">
            <a:avLst/>
          </a:prstGeom>
          <a:noFill/>
          <a:ln>
            <a:noFill/>
          </a:ln>
        </p:spPr>
        <p:txBody>
          <a:bodyPr lIns="90000" rIns="90000" tIns="45000" bIns="45000"/>
          <a:p>
            <a:pPr>
              <a:lnSpc>
                <a:spcPct val="100000"/>
              </a:lnSpc>
            </a:pPr>
            <a:r>
              <a:rPr b="1" lang="en-IN" sz="2400" spc="-1" strike="noStrike">
                <a:solidFill>
                  <a:srgbClr val="000000"/>
                </a:solidFill>
                <a:uFill>
                  <a:solidFill>
                    <a:srgbClr val="ffffff"/>
                  </a:solidFill>
                </a:uFill>
                <a:latin typeface="Calibri"/>
                <a:ea typeface="DejaVu Sans"/>
              </a:rPr>
              <a:t>Figure 1.</a:t>
            </a:r>
            <a:r>
              <a:rPr b="0" lang="en-IN" sz="2400" spc="-1" strike="noStrike">
                <a:solidFill>
                  <a:srgbClr val="000000"/>
                </a:solidFill>
                <a:uFill>
                  <a:solidFill>
                    <a:srgbClr val="ffffff"/>
                  </a:solidFill>
                </a:uFill>
                <a:latin typeface="Calibri"/>
                <a:ea typeface="DejaVu Sans"/>
              </a:rPr>
              <a:t> Convnet loss function</a:t>
            </a:r>
            <a:endParaRPr b="0" lang="en-IN" sz="1800" spc="-1" strike="noStrike">
              <a:solidFill>
                <a:srgbClr val="000000"/>
              </a:solidFill>
              <a:uFill>
                <a:solidFill>
                  <a:srgbClr val="ffffff"/>
                </a:solidFill>
              </a:uFill>
              <a:latin typeface="Arial"/>
            </a:endParaRPr>
          </a:p>
        </p:txBody>
      </p:sp>
      <p:sp>
        <p:nvSpPr>
          <p:cNvPr id="94" name="TextShape 29"/>
          <p:cNvSpPr txBox="1"/>
          <p:nvPr/>
        </p:nvSpPr>
        <p:spPr>
          <a:xfrm>
            <a:off x="18648000" y="27324360"/>
            <a:ext cx="5005800" cy="395640"/>
          </a:xfrm>
          <a:prstGeom prst="rect">
            <a:avLst/>
          </a:prstGeom>
          <a:noFill/>
          <a:ln>
            <a:noFill/>
          </a:ln>
        </p:spPr>
        <p:txBody>
          <a:bodyPr lIns="90000" rIns="90000" tIns="45000" bIns="45000"/>
          <a:p>
            <a:pPr>
              <a:lnSpc>
                <a:spcPct val="100000"/>
              </a:lnSpc>
            </a:pPr>
            <a:r>
              <a:rPr b="1" lang="en-IN" sz="2400" spc="-1" strike="noStrike">
                <a:solidFill>
                  <a:srgbClr val="000000"/>
                </a:solidFill>
                <a:uFill>
                  <a:solidFill>
                    <a:srgbClr val="ffffff"/>
                  </a:solidFill>
                </a:uFill>
                <a:latin typeface="Calibri"/>
                <a:ea typeface="DejaVu Sans"/>
              </a:rPr>
              <a:t>Figure 2.</a:t>
            </a:r>
            <a:r>
              <a:rPr b="0" lang="en-IN" sz="2400" spc="-1" strike="noStrike">
                <a:solidFill>
                  <a:srgbClr val="000000"/>
                </a:solidFill>
                <a:uFill>
                  <a:solidFill>
                    <a:srgbClr val="ffffff"/>
                  </a:solidFill>
                </a:uFill>
                <a:latin typeface="Calibri"/>
                <a:ea typeface="DejaVu Sans"/>
              </a:rPr>
              <a:t> Convnet accuracy graph</a:t>
            </a:r>
            <a:endParaRPr b="0" lang="en-IN" sz="1800" spc="-1" strike="noStrike">
              <a:solidFill>
                <a:srgbClr val="000000"/>
              </a:solidFill>
              <a:uFill>
                <a:solidFill>
                  <a:srgbClr val="ffffff"/>
                </a:solidFill>
              </a:uFill>
              <a:latin typeface="Arial"/>
            </a:endParaRPr>
          </a:p>
        </p:txBody>
      </p:sp>
      <p:sp>
        <p:nvSpPr>
          <p:cNvPr id="95" name="TextShape 30"/>
          <p:cNvSpPr txBox="1"/>
          <p:nvPr/>
        </p:nvSpPr>
        <p:spPr>
          <a:xfrm>
            <a:off x="25560000" y="27540360"/>
            <a:ext cx="5005800" cy="395640"/>
          </a:xfrm>
          <a:prstGeom prst="rect">
            <a:avLst/>
          </a:prstGeom>
          <a:noFill/>
          <a:ln>
            <a:noFill/>
          </a:ln>
        </p:spPr>
        <p:txBody>
          <a:bodyPr lIns="90000" rIns="90000" tIns="45000" bIns="45000"/>
          <a:p>
            <a:pPr>
              <a:lnSpc>
                <a:spcPct val="100000"/>
              </a:lnSpc>
            </a:pPr>
            <a:r>
              <a:rPr b="1" lang="en-IN" sz="2400" spc="-1" strike="noStrike">
                <a:solidFill>
                  <a:srgbClr val="000000"/>
                </a:solidFill>
                <a:uFill>
                  <a:solidFill>
                    <a:srgbClr val="ffffff"/>
                  </a:solidFill>
                </a:uFill>
                <a:latin typeface="Calibri"/>
                <a:ea typeface="DejaVu Sans"/>
              </a:rPr>
              <a:t>Figure 3.</a:t>
            </a:r>
            <a:r>
              <a:rPr b="0" lang="en-IN" sz="2400" spc="-1" strike="noStrike">
                <a:solidFill>
                  <a:srgbClr val="000000"/>
                </a:solidFill>
                <a:uFill>
                  <a:solidFill>
                    <a:srgbClr val="ffffff"/>
                  </a:solidFill>
                </a:uFill>
                <a:latin typeface="Calibri"/>
                <a:ea typeface="DejaVu Sans"/>
              </a:rPr>
              <a:t>Bottleneck Loss graph</a:t>
            </a:r>
            <a:endParaRPr b="0" lang="en-IN" sz="1800" spc="-1" strike="noStrike">
              <a:solidFill>
                <a:srgbClr val="000000"/>
              </a:solidFill>
              <a:uFill>
                <a:solidFill>
                  <a:srgbClr val="ffffff"/>
                </a:solidFill>
              </a:uFill>
              <a:latin typeface="Arial"/>
            </a:endParaRPr>
          </a:p>
        </p:txBody>
      </p:sp>
      <p:sp>
        <p:nvSpPr>
          <p:cNvPr id="96" name="TextShape 31"/>
          <p:cNvSpPr txBox="1"/>
          <p:nvPr/>
        </p:nvSpPr>
        <p:spPr>
          <a:xfrm>
            <a:off x="33912000" y="27324360"/>
            <a:ext cx="5005800" cy="395640"/>
          </a:xfrm>
          <a:prstGeom prst="rect">
            <a:avLst/>
          </a:prstGeom>
          <a:noFill/>
          <a:ln>
            <a:noFill/>
          </a:ln>
        </p:spPr>
        <p:txBody>
          <a:bodyPr lIns="90000" rIns="90000" tIns="45000" bIns="45000"/>
          <a:p>
            <a:pPr>
              <a:lnSpc>
                <a:spcPct val="100000"/>
              </a:lnSpc>
            </a:pPr>
            <a:r>
              <a:rPr b="1" lang="en-IN" sz="2400" spc="-1" strike="noStrike">
                <a:solidFill>
                  <a:srgbClr val="000000"/>
                </a:solidFill>
                <a:uFill>
                  <a:solidFill>
                    <a:srgbClr val="ffffff"/>
                  </a:solidFill>
                </a:uFill>
                <a:latin typeface="Calibri"/>
                <a:ea typeface="DejaVu Sans"/>
              </a:rPr>
              <a:t>Figure 4Bottleneck Accuracy Graph.</a:t>
            </a:r>
            <a:endParaRPr b="0" lang="en-IN" sz="1800" spc="-1" strike="noStrike">
              <a:solidFill>
                <a:srgbClr val="000000"/>
              </a:solidFill>
              <a:uFill>
                <a:solidFill>
                  <a:srgbClr val="ffffff"/>
                </a:solidFill>
              </a:uFill>
              <a:latin typeface="Arial"/>
            </a:endParaRPr>
          </a:p>
        </p:txBody>
      </p:sp>
      <p:pic>
        <p:nvPicPr>
          <p:cNvPr id="97" name="" descr=""/>
          <p:cNvPicPr/>
          <p:nvPr/>
        </p:nvPicPr>
        <p:blipFill>
          <a:blip r:embed="rId15"/>
          <a:stretch/>
        </p:blipFill>
        <p:spPr>
          <a:xfrm>
            <a:off x="33156000" y="14976000"/>
            <a:ext cx="8316000" cy="5544000"/>
          </a:xfrm>
          <a:prstGeom prst="rect">
            <a:avLst/>
          </a:prstGeom>
          <a:ln>
            <a:noFill/>
          </a:ln>
        </p:spPr>
      </p:pic>
      <p:sp>
        <p:nvSpPr>
          <p:cNvPr id="98" name="TextShape 32"/>
          <p:cNvSpPr txBox="1"/>
          <p:nvPr/>
        </p:nvSpPr>
        <p:spPr>
          <a:xfrm>
            <a:off x="13344840" y="29831760"/>
            <a:ext cx="21575160" cy="4197600"/>
          </a:xfrm>
          <a:prstGeom prst="rect">
            <a:avLst/>
          </a:prstGeom>
          <a:noFill/>
          <a:ln>
            <a:noFill/>
          </a:ln>
        </p:spPr>
        <p:txBody>
          <a:bodyPr lIns="90000" rIns="90000" tIns="45000" bIns="45000"/>
          <a:p>
            <a:r>
              <a:rPr b="0" lang="en-IN" sz="2500" spc="-1" strike="noStrike">
                <a:solidFill>
                  <a:srgbClr val="000000"/>
                </a:solidFill>
                <a:uFill>
                  <a:solidFill>
                    <a:srgbClr val="ffffff"/>
                  </a:solidFill>
                </a:uFill>
                <a:latin typeface="Arial"/>
              </a:rPr>
              <a:t>1:ImageNet Classification with Deep ConvolutionalNeural NetworksAlex KrizhevskyUniversity of Torontokriz@cs.utoronto.caIlya SutskeverUniversity of Torontoilya@cs.utoronto.caGeoffrey E. HintonUniversity of </a:t>
            </a:r>
            <a:r>
              <a:rPr b="0" lang="en-IN" sz="2500" spc="-1" strike="noStrike">
                <a:solidFill>
                  <a:srgbClr val="000000"/>
                </a:solidFill>
                <a:uFill>
                  <a:solidFill>
                    <a:srgbClr val="ffffff"/>
                  </a:solidFill>
                </a:uFill>
                <a:latin typeface="Arial"/>
                <a:hlinkClick r:id="rId16"/>
              </a:rPr>
              <a:t>Torontohinton@cs.utoronto.ca</a:t>
            </a:r>
            <a:endParaRPr b="0" lang="en-IN" sz="2500" spc="-1" strike="noStrike">
              <a:solidFill>
                <a:srgbClr val="000000"/>
              </a:solidFill>
              <a:uFill>
                <a:solidFill>
                  <a:srgbClr val="ffffff"/>
                </a:solidFill>
              </a:uFill>
              <a:latin typeface="Arial"/>
            </a:endParaRPr>
          </a:p>
          <a:p>
            <a:r>
              <a:rPr b="0" lang="en-IN" sz="2500" spc="-1" strike="noStrike">
                <a:solidFill>
                  <a:srgbClr val="000000"/>
                </a:solidFill>
                <a:uFill>
                  <a:solidFill>
                    <a:srgbClr val="ffffff"/>
                  </a:solidFill>
                </a:uFill>
                <a:latin typeface="Arial"/>
              </a:rPr>
              <a:t>2:Hand Gestures Detection and Recognition Building System for Stroke Patients usingSupervised Neural Networks</a:t>
            </a:r>
            <a:endParaRPr b="0" lang="en-IN" sz="2500" spc="-1" strike="noStrike">
              <a:solidFill>
                <a:srgbClr val="000000"/>
              </a:solidFill>
              <a:uFill>
                <a:solidFill>
                  <a:srgbClr val="ffffff"/>
                </a:solidFill>
              </a:uFill>
              <a:latin typeface="Arial"/>
            </a:endParaRPr>
          </a:p>
          <a:p>
            <a:r>
              <a:rPr b="0" lang="en-IN" sz="2500" spc="-1" strike="noStrike">
                <a:solidFill>
                  <a:srgbClr val="000000"/>
                </a:solidFill>
                <a:uFill>
                  <a:solidFill>
                    <a:srgbClr val="ffffff"/>
                  </a:solidFill>
                </a:uFill>
                <a:latin typeface="Arial"/>
              </a:rPr>
              <a:t>Azmi Shawkat Abdulbaki</a:t>
            </a:r>
            <a:endParaRPr b="0" lang="en-IN" sz="2500" spc="-1" strike="noStrike">
              <a:solidFill>
                <a:srgbClr val="000000"/>
              </a:solidFill>
              <a:uFill>
                <a:solidFill>
                  <a:srgbClr val="ffffff"/>
                </a:solidFill>
              </a:uFill>
              <a:latin typeface="Arial"/>
            </a:endParaRPr>
          </a:p>
          <a:p>
            <a:r>
              <a:rPr b="0" lang="en-IN" sz="2500" spc="-1" strike="noStrike">
                <a:solidFill>
                  <a:srgbClr val="000000"/>
                </a:solidFill>
                <a:uFill>
                  <a:solidFill>
                    <a:srgbClr val="ffffff"/>
                  </a:solidFill>
                </a:uFill>
                <a:latin typeface="Arial"/>
              </a:rPr>
              <a:t>Computer College , University of Anbar/Iraq</a:t>
            </a:r>
            <a:endParaRPr b="0" lang="en-IN" sz="2500" spc="-1" strike="noStrike">
              <a:solidFill>
                <a:srgbClr val="000000"/>
              </a:solidFill>
              <a:uFill>
                <a:solidFill>
                  <a:srgbClr val="ffffff"/>
                </a:solidFill>
              </a:uFill>
              <a:latin typeface="Arial"/>
            </a:endParaRPr>
          </a:p>
          <a:p>
            <a:endParaRPr b="0" lang="en-IN" sz="25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2828</TotalTime>
  <Application>LibreOffice/5.1.6.2$Linux_X86_64 LibreOffice_project/10m0$Build-2</Application>
  <Words>998</Words>
  <Paragraphs>109</Paragraphs>
  <Company>Genigraphics LLC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2013-02-10T21:14:48Z</dcterms:created>
  <dc:creator>Jay Larson</dc:creator>
  <dc:description>Quality poster printing
www.genigraphics.com
1-800-790-4001</dc:description>
  <dc:language>en-IN</dc:language>
  <cp:lastModifiedBy/>
  <cp:lastPrinted>2013-02-12T02:21:55Z</cp:lastPrinted>
  <dcterms:modified xsi:type="dcterms:W3CDTF">2017-08-08T01:31:04Z</dcterms:modified>
  <cp:revision>102</cp:revision>
  <dc:subject/>
  <dc:title>Genigraphics Research Poster Template 36x48 Tri-Fold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Genigraphics LLC</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