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6"/>
  </p:notesMasterIdLst>
  <p:sldIdLst>
    <p:sldId id="259" r:id="rId5"/>
    <p:sldId id="274" r:id="rId6"/>
    <p:sldId id="261" r:id="rId7"/>
    <p:sldId id="258" r:id="rId8"/>
    <p:sldId id="268" r:id="rId9"/>
    <p:sldId id="271" r:id="rId10"/>
    <p:sldId id="264" r:id="rId11"/>
    <p:sldId id="273" r:id="rId12"/>
    <p:sldId id="272" r:id="rId13"/>
    <p:sldId id="257"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normAutofit/>
          </a:bodyPr>
          <a:lstStyle>
            <a:lvl1pPr marL="0" indent="0">
              <a:buNone/>
              <a:defRPr/>
            </a:lvl1pPr>
          </a:lstStyle>
          <a:p>
            <a:pPr algn="l">
              <a:lnSpc>
                <a:spcPct val="110000"/>
              </a:lnSpc>
            </a:pPr>
            <a:endParaRPr lang="en-US" sz="220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841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normAutofit/>
          </a:bodyPr>
          <a:lstStyle>
            <a:lvl1pPr marL="0" indent="0">
              <a:buNone/>
              <a:defRPr/>
            </a:lvl1pPr>
          </a:lstStyle>
          <a:p>
            <a:pPr algn="l">
              <a:lnSpc>
                <a:spcPct val="110000"/>
              </a:lnSpc>
            </a:pPr>
            <a:endParaRPr lang="en-US" sz="220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8165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288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normAutofit/>
          </a:bodyPr>
          <a:lstStyle>
            <a:lvl1pPr marL="0" indent="0" algn="ctr">
              <a:buNone/>
              <a:defRPr/>
            </a:lvl1pPr>
          </a:lstStyle>
          <a:p>
            <a:pPr>
              <a:lnSpc>
                <a:spcPct val="110000"/>
              </a:lnSpc>
            </a:pPr>
            <a:endParaRPr lang="en-US" sz="220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normAutofit/>
          </a:bodyPr>
          <a:lstStyle>
            <a:lvl1pPr marL="0" indent="0">
              <a:buNone/>
              <a:defRPr/>
            </a:lvl1pPr>
          </a:lstStyle>
          <a:p>
            <a:pPr algn="l">
              <a:lnSpc>
                <a:spcPct val="110000"/>
              </a:lnSpc>
            </a:pPr>
            <a:endParaRPr lang="en-US" sz="220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201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047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1528483" y="1615887"/>
            <a:ext cx="9583270" cy="1074205"/>
          </a:xfrm>
        </p:spPr>
        <p:txBody>
          <a:bodyPr>
            <a:normAutofit/>
          </a:bodyPr>
          <a:lstStyle/>
          <a:p>
            <a:r>
              <a:rPr lang="en-US" sz="3200" b="1">
                <a:latin typeface="Times New Roman"/>
                <a:cs typeface="Sabon Next LT"/>
              </a:rPr>
              <a:t>   </a:t>
            </a:r>
            <a:r>
              <a:rPr lang="en-US" sz="3200" b="1">
                <a:solidFill>
                  <a:srgbClr val="000000"/>
                </a:solidFill>
                <a:latin typeface="Times New Roman"/>
                <a:cs typeface="Sabon Next LT"/>
              </a:rPr>
              <a:t>    </a:t>
            </a:r>
            <a:r>
              <a:rPr lang="en-US" sz="3200" b="1">
                <a:solidFill>
                  <a:srgbClr val="FF0000"/>
                </a:solidFill>
                <a:latin typeface="Times New Roman"/>
                <a:cs typeface="Sabon Next LT"/>
              </a:rPr>
              <a:t>IMAGE CLASSIFICATION USING CNN</a:t>
            </a:r>
            <a:endParaRPr lang="en-US" sz="3200" b="1">
              <a:solidFill>
                <a:srgbClr val="FF0000"/>
              </a:solidFill>
              <a:latin typeface="Times New Roman"/>
              <a:cs typeface="Times New Roman"/>
            </a:endParaRP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4150657" y="925931"/>
            <a:ext cx="3348901" cy="698923"/>
          </a:xfrm>
        </p:spPr>
        <p:txBody>
          <a:bodyPr>
            <a:noAutofit/>
          </a:bodyPr>
          <a:lstStyle/>
          <a:p>
            <a:r>
              <a:rPr lang="en-US" sz="4000" b="1">
                <a:latin typeface="Times New Roman"/>
                <a:cs typeface="Times New Roman"/>
              </a:rPr>
              <a:t>PROJECT - 1</a:t>
            </a:r>
          </a:p>
        </p:txBody>
      </p:sp>
      <p:sp>
        <p:nvSpPr>
          <p:cNvPr id="8" name="Subtitle 2">
            <a:extLst>
              <a:ext uri="{FF2B5EF4-FFF2-40B4-BE49-F238E27FC236}">
                <a16:creationId xmlns:a16="http://schemas.microsoft.com/office/drawing/2014/main" id="{2DD18338-D1FB-487E-2F9B-1C03089F8933}"/>
              </a:ext>
            </a:extLst>
          </p:cNvPr>
          <p:cNvSpPr txBox="1">
            <a:spLocks/>
          </p:cNvSpPr>
          <p:nvPr/>
        </p:nvSpPr>
        <p:spPr>
          <a:xfrm>
            <a:off x="1523999" y="3050566"/>
            <a:ext cx="7409325" cy="380295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latin typeface="Times New Roman"/>
                <a:cs typeface="Times New Roman"/>
              </a:rPr>
              <a:t>Team members : 1. Kislay Srivastava       </a:t>
            </a:r>
          </a:p>
          <a:p>
            <a:r>
              <a:rPr lang="en-US" sz="2000" b="1">
                <a:latin typeface="Times New Roman"/>
                <a:cs typeface="Times New Roman"/>
              </a:rPr>
              <a:t>                              2. Deepika</a:t>
            </a:r>
          </a:p>
          <a:p>
            <a:r>
              <a:rPr lang="en-US" sz="2000" b="1">
                <a:latin typeface="Times New Roman"/>
                <a:cs typeface="Times New Roman"/>
              </a:rPr>
              <a:t>                              3. Guddan Kumari</a:t>
            </a:r>
          </a:p>
          <a:p>
            <a:r>
              <a:rPr lang="en-US" sz="2000" b="1">
                <a:latin typeface="Times New Roman"/>
                <a:cs typeface="Times New Roman"/>
              </a:rPr>
              <a:t>                              4. Kesava</a:t>
            </a:r>
          </a:p>
          <a:p>
            <a:r>
              <a:rPr lang="en-US" sz="2000" b="1">
                <a:latin typeface="Times New Roman"/>
                <a:cs typeface="Times New Roman"/>
              </a:rPr>
              <a:t>            5. Venkat Mohan Sai</a:t>
            </a:r>
          </a:p>
          <a:p>
            <a:r>
              <a:rPr lang="en-US" sz="2000" b="1">
                <a:latin typeface="Times New Roman"/>
                <a:cs typeface="Times New Roman"/>
              </a:rPr>
              <a:t>                              6. Revanth Kumar</a:t>
            </a:r>
          </a:p>
          <a:p>
            <a:endParaRPr lang="en-US" sz="2400">
              <a:latin typeface="Times New Roman"/>
              <a:cs typeface="Times New Roman"/>
            </a:endParaRPr>
          </a:p>
          <a:p>
            <a:r>
              <a:rPr lang="en-US" sz="2400">
                <a:latin typeface="Times New Roman"/>
                <a:cs typeface="Times New Roman"/>
              </a:rPr>
              <a:t> </a:t>
            </a:r>
            <a:endParaRPr lang="en-US" sz="2400" err="1">
              <a:latin typeface="Times New Roman"/>
              <a:cs typeface="Times New Roman"/>
            </a:endParaRPr>
          </a:p>
          <a:p>
            <a:endParaRPr lang="en-US" sz="2400">
              <a:latin typeface="Times New Roman"/>
              <a:cs typeface="Times New Roman"/>
            </a:endParaRPr>
          </a:p>
        </p:txBody>
      </p:sp>
    </p:spTree>
    <p:extLst>
      <p:ext uri="{BB962C8B-B14F-4D97-AF65-F5344CB8AC3E}">
        <p14:creationId xmlns:p14="http://schemas.microsoft.com/office/powerpoint/2010/main" val="73229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2"/>
            <a:ext cx="4524956" cy="2130552"/>
          </a:xfrm>
        </p:spPr>
        <p:txBody>
          <a:bodyPr/>
          <a:lstStyle/>
          <a:p>
            <a:r>
              <a:rPr lang="en-US">
                <a:cs typeface="Sabon Next LT"/>
              </a:rPr>
              <a:t>Conclusion</a:t>
            </a:r>
          </a:p>
        </p:txBody>
      </p:sp>
      <p:sp>
        <p:nvSpPr>
          <p:cNvPr id="25" name="Content Placeholder 2">
            <a:extLst>
              <a:ext uri="{FF2B5EF4-FFF2-40B4-BE49-F238E27FC236}">
                <a16:creationId xmlns:a16="http://schemas.microsoft.com/office/drawing/2014/main" id="{B1D0CE80-526E-48B1-B2DA-C85E67C0F85C}"/>
              </a:ext>
            </a:extLst>
          </p:cNvPr>
          <p:cNvSpPr>
            <a:spLocks noGrp="1"/>
          </p:cNvSpPr>
          <p:nvPr/>
        </p:nvSpPr>
        <p:spPr>
          <a:xfrm>
            <a:off x="838200" y="2727297"/>
            <a:ext cx="9597099" cy="3412969"/>
          </a:xfrm>
          <a:prstGeom prst="rect">
            <a:avLst/>
          </a:prstGeom>
        </p:spPr>
        <p:txBody>
          <a:bodyPr vert="horz" lIns="91440" tIns="45720" rIns="91440" bIns="45720" rtlCol="0" anchor="t" anchorCtr="0">
            <a:noAutofit/>
          </a:bodyPr>
          <a:lstStyle>
            <a:lvl1pPr marL="0" indent="0" algn="l" defTabSz="914400" rtl="0" eaLnBrk="1" latinLnBrk="0" hangingPunct="1">
              <a:lnSpc>
                <a:spcPct val="100000"/>
              </a:lnSpc>
              <a:spcBef>
                <a:spcPts val="1000"/>
              </a:spcBef>
              <a:buClr>
                <a:schemeClr val="accent1"/>
              </a:buClr>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Times New Roman"/>
                <a:ea typeface="+mn-lt"/>
                <a:cs typeface="+mn-lt"/>
              </a:rPr>
              <a:t>The project effectively utilizes Convolutional Neural Networks (CNNs) to achieve real-time image classification, providing immediate and accurate categorization of visual inputs. By integrating text-to-speech functionality, the system offers interactive feedback, converting classification results into spoken words to enhance user experience and accessibility. This approach demonstrates the potential of combining deep learning with natural language processing (NLP) to create more engaging and intuitive applications.</a:t>
            </a:r>
          </a:p>
          <a:p>
            <a:r>
              <a:rPr lang="en-US">
                <a:latin typeface="Times New Roman"/>
                <a:ea typeface="+mn-lt"/>
                <a:cs typeface="+mn-lt"/>
              </a:rPr>
              <a:t>Future enhancements could focus on expanding the system’s capabilities to handle multi-class classification, enabling it to categorize a broader range of categories beyond binary outcomes. Improved data augmentation techniques could be employed to enrich the training dataset, making the model more robust and capable of handling varied inputs.</a:t>
            </a:r>
            <a:endParaRPr lang="en-US">
              <a:latin typeface="Times New Roman"/>
            </a:endParaRPr>
          </a:p>
        </p:txBody>
      </p:sp>
    </p:spTree>
    <p:extLst>
      <p:ext uri="{BB962C8B-B14F-4D97-AF65-F5344CB8AC3E}">
        <p14:creationId xmlns:p14="http://schemas.microsoft.com/office/powerpoint/2010/main" val="13498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2604393" y="215835"/>
            <a:ext cx="7312799" cy="4186123"/>
          </a:xfrm>
        </p:spPr>
        <p:txBody>
          <a:bodyPr/>
          <a:lstStyle/>
          <a:p>
            <a:r>
              <a:rPr lang="en-US"/>
              <a:t>   </a:t>
            </a:r>
            <a:br>
              <a:rPr lang="en-US">
                <a:cs typeface="Sabon Next LT"/>
              </a:rPr>
            </a:br>
            <a:br>
              <a:rPr lang="en-US">
                <a:cs typeface="Sabon Next LT"/>
              </a:rPr>
            </a:br>
            <a:br>
              <a:rPr lang="en-US"/>
            </a:br>
            <a:r>
              <a:rPr lang="en-US"/>
              <a:t>            Thank you</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a:p>
        </p:txBody>
      </p:sp>
      <p:pic>
        <p:nvPicPr>
          <p:cNvPr id="4" name="Picture 3" descr="Lost Nation Thanks You for an Outstanding LNT-AID! Benefit - Lost ...">
            <a:extLst>
              <a:ext uri="{FF2B5EF4-FFF2-40B4-BE49-F238E27FC236}">
                <a16:creationId xmlns:a16="http://schemas.microsoft.com/office/drawing/2014/main" id="{DD1C58BD-D437-8994-9964-034A6F02E67B}"/>
              </a:ext>
            </a:extLst>
          </p:cNvPr>
          <p:cNvPicPr>
            <a:picLocks noChangeAspect="1"/>
          </p:cNvPicPr>
          <p:nvPr/>
        </p:nvPicPr>
        <p:blipFill>
          <a:blip r:embed="rId2"/>
          <a:stretch>
            <a:fillRect/>
          </a:stretch>
        </p:blipFill>
        <p:spPr>
          <a:xfrm>
            <a:off x="912091" y="615263"/>
            <a:ext cx="10206181" cy="5615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45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8B1D-FF65-782A-43A7-0ABE7507C5E1}"/>
              </a:ext>
            </a:extLst>
          </p:cNvPr>
          <p:cNvSpPr>
            <a:spLocks noGrp="1"/>
          </p:cNvSpPr>
          <p:nvPr>
            <p:ph type="title"/>
          </p:nvPr>
        </p:nvSpPr>
        <p:spPr>
          <a:xfrm>
            <a:off x="1143000" y="990599"/>
            <a:ext cx="9223075" cy="822213"/>
          </a:xfrm>
        </p:spPr>
        <p:txBody>
          <a:bodyPr/>
          <a:lstStyle/>
          <a:p>
            <a:r>
              <a:rPr lang="en-US">
                <a:cs typeface="Sabon Next LT"/>
              </a:rPr>
              <a:t>What is Image Classification ?</a:t>
            </a:r>
            <a:endParaRPr lang="en-US"/>
          </a:p>
        </p:txBody>
      </p:sp>
      <p:sp>
        <p:nvSpPr>
          <p:cNvPr id="3" name="Content Placeholder 2">
            <a:extLst>
              <a:ext uri="{FF2B5EF4-FFF2-40B4-BE49-F238E27FC236}">
                <a16:creationId xmlns:a16="http://schemas.microsoft.com/office/drawing/2014/main" id="{EEF996C9-12AD-DADC-6D69-E82B203D64FE}"/>
              </a:ext>
            </a:extLst>
          </p:cNvPr>
          <p:cNvSpPr>
            <a:spLocks noGrp="1"/>
          </p:cNvSpPr>
          <p:nvPr>
            <p:ph idx="1"/>
          </p:nvPr>
        </p:nvSpPr>
        <p:spPr>
          <a:xfrm>
            <a:off x="1143000" y="2260121"/>
            <a:ext cx="10056962" cy="3607279"/>
          </a:xfrm>
        </p:spPr>
        <p:txBody>
          <a:bodyPr vert="horz" lIns="91440" tIns="45720" rIns="91440" bIns="45720" rtlCol="0" anchor="t">
            <a:normAutofit/>
          </a:bodyPr>
          <a:lstStyle/>
          <a:p>
            <a:r>
              <a:rPr lang="en-US" sz="2000">
                <a:latin typeface="Times New Roman"/>
                <a:ea typeface="+mn-lt"/>
                <a:cs typeface="+mn-lt"/>
              </a:rPr>
              <a:t>Image classification is a computer vision task where a model is trained to categorize images into predefined classes or categories. The goal is for the model to analyze the content of an image and assign it to one of the classes based on learned patterns and features.</a:t>
            </a:r>
          </a:p>
          <a:p>
            <a:endParaRPr lang="en-US" sz="2000">
              <a:latin typeface="Times New Roman"/>
              <a:cs typeface="Times New Roman"/>
            </a:endParaRPr>
          </a:p>
          <a:p>
            <a:r>
              <a:rPr lang="en-US" sz="2000" b="1">
                <a:latin typeface="Times New Roman"/>
                <a:cs typeface="Times New Roman"/>
              </a:rPr>
              <a:t>Some real life examples include :-</a:t>
            </a:r>
          </a:p>
          <a:p>
            <a:r>
              <a:rPr lang="en-US" sz="2000">
                <a:latin typeface="Times New Roman"/>
                <a:ea typeface="+mn-lt"/>
                <a:cs typeface="+mn-lt"/>
              </a:rPr>
              <a:t>Facial Recognition Systems</a:t>
            </a:r>
            <a:endParaRPr lang="en-US" sz="2000">
              <a:latin typeface="Times New Roman"/>
              <a:cs typeface="Times New Roman"/>
            </a:endParaRPr>
          </a:p>
          <a:p>
            <a:r>
              <a:rPr lang="en-US" sz="2000">
                <a:latin typeface="Times New Roman"/>
                <a:ea typeface="+mn-lt"/>
                <a:cs typeface="+mn-lt"/>
              </a:rPr>
              <a:t>Autonomous Vehicles</a:t>
            </a:r>
            <a:endParaRPr lang="en-US" sz="2000">
              <a:latin typeface="Times New Roman"/>
              <a:cs typeface="Times New Roman"/>
            </a:endParaRPr>
          </a:p>
          <a:p>
            <a:r>
              <a:rPr lang="en-US" sz="2000">
                <a:latin typeface="Times New Roman"/>
                <a:ea typeface="+mn-lt"/>
                <a:cs typeface="+mn-lt"/>
              </a:rPr>
              <a:t>Wildlife Conservation</a:t>
            </a:r>
            <a:endParaRPr lang="en-US" sz="2000">
              <a:latin typeface="Times New Roman"/>
              <a:cs typeface="Times New Roman"/>
            </a:endParaRPr>
          </a:p>
          <a:p>
            <a:endParaRPr lang="en-US"/>
          </a:p>
        </p:txBody>
      </p:sp>
      <p:sp>
        <p:nvSpPr>
          <p:cNvPr id="6" name="Footer Placeholder 5">
            <a:extLst>
              <a:ext uri="{FF2B5EF4-FFF2-40B4-BE49-F238E27FC236}">
                <a16:creationId xmlns:a16="http://schemas.microsoft.com/office/drawing/2014/main" id="{01B76447-7B60-EAA3-B3B7-B2CA9327839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4A7C4C9-EAFE-BE81-D648-22F6808D5145}"/>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87898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93192"/>
            <a:ext cx="4953000" cy="2130552"/>
          </a:xfrm>
        </p:spPr>
        <p:txBody>
          <a:bodyPr/>
          <a:lstStyle/>
          <a:p>
            <a:r>
              <a:rPr lang="en-US">
                <a:cs typeface="Sabon Next LT"/>
              </a:rPr>
              <a:t>Overview</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2131001"/>
            <a:ext cx="10802151" cy="4071858"/>
          </a:xfrm>
        </p:spPr>
        <p:txBody>
          <a:bodyPr vert="horz" lIns="91440" tIns="45720" rIns="91440" bIns="45720" rtlCol="0" anchor="t" anchorCtr="0">
            <a:noAutofit/>
          </a:bodyPr>
          <a:lstStyle/>
          <a:p>
            <a:pPr marL="342900" indent="-342900">
              <a:buChar char="•"/>
            </a:pPr>
            <a:r>
              <a:rPr lang="en-US" sz="2000">
                <a:latin typeface="Times New Roman"/>
                <a:ea typeface="+mn-lt"/>
                <a:cs typeface="+mn-lt"/>
              </a:rPr>
              <a:t>In this project, we have developed an image classification model using Convolutional Neural   Networks (CNNs) with TensorFlow ,Computer Vision and implementing NLP.</a:t>
            </a:r>
            <a:endParaRPr lang="en-US" sz="2000">
              <a:latin typeface="Times New Roman"/>
              <a:ea typeface="+mn-lt"/>
              <a:cs typeface="Times New Roman"/>
            </a:endParaRPr>
          </a:p>
          <a:p>
            <a:pPr marL="342900" indent="-342900">
              <a:buChar char="•"/>
            </a:pPr>
            <a:r>
              <a:rPr lang="en-US" sz="2000">
                <a:latin typeface="Times New Roman"/>
                <a:ea typeface="+mn-lt"/>
                <a:cs typeface="+mn-lt"/>
              </a:rPr>
              <a:t>The goal of the model is to classify images into two categories, such as "Happy" and "Sad," based on facial expressions or other visual features. The dataset consists of images that were preprocessed to ensure consistency in size and format.</a:t>
            </a:r>
            <a:endParaRPr lang="en-US" sz="2000">
              <a:latin typeface="Times New Roman"/>
              <a:ea typeface="+mn-lt"/>
              <a:cs typeface="Times New Roman"/>
            </a:endParaRPr>
          </a:p>
          <a:p>
            <a:pPr marL="342900" indent="-342900">
              <a:buChar char="•"/>
            </a:pPr>
            <a:r>
              <a:rPr lang="en-US" sz="2000">
                <a:latin typeface="Times New Roman"/>
                <a:ea typeface="+mn-lt"/>
                <a:cs typeface="+mn-lt"/>
              </a:rPr>
              <a:t>We utilized OpenCV for image handling, and the model was trained to achieve high accuracy in distinguishing between the two classes. </a:t>
            </a:r>
            <a:endParaRPr lang="en-US" sz="2000">
              <a:latin typeface="Times New Roman"/>
              <a:ea typeface="+mn-lt"/>
              <a:cs typeface="Times New Roman"/>
            </a:endParaRPr>
          </a:p>
          <a:p>
            <a:pPr marL="342900" indent="-342900">
              <a:buChar char="•"/>
            </a:pPr>
            <a:r>
              <a:rPr lang="en-US" sz="2000">
                <a:latin typeface="Times New Roman"/>
                <a:ea typeface="+mn-lt"/>
                <a:cs typeface="+mn-lt"/>
              </a:rPr>
              <a:t>This project demonstrates the effectiveness of CNNs for binary classification and the practical integration of machine learning with real-time user interaction.</a:t>
            </a:r>
            <a:endParaRPr lang="en-US" sz="2000">
              <a:latin typeface="Times New Roman"/>
              <a:cs typeface="Times New Roman"/>
            </a:endParaRPr>
          </a:p>
          <a:p>
            <a:endParaRPr lang="en-US"/>
          </a:p>
          <a:p>
            <a:endParaRPr lang="en-US"/>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a:p>
        </p:txBody>
      </p:sp>
    </p:spTree>
    <p:extLst>
      <p:ext uri="{BB962C8B-B14F-4D97-AF65-F5344CB8AC3E}">
        <p14:creationId xmlns:p14="http://schemas.microsoft.com/office/powerpoint/2010/main" val="17039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9">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9">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424-35BF-4DF1-BD71-2A332E958E2A}"/>
              </a:ext>
            </a:extLst>
          </p:cNvPr>
          <p:cNvSpPr>
            <a:spLocks noGrp="1"/>
          </p:cNvSpPr>
          <p:nvPr>
            <p:ph type="ctrTitle"/>
          </p:nvPr>
        </p:nvSpPr>
        <p:spPr>
          <a:xfrm>
            <a:off x="562081" y="596154"/>
            <a:ext cx="2930616" cy="705444"/>
          </a:xfrm>
        </p:spPr>
        <p:txBody>
          <a:bodyPr>
            <a:noAutofit/>
          </a:bodyPr>
          <a:lstStyle/>
          <a:p>
            <a:r>
              <a:rPr lang="en-US">
                <a:cs typeface="Sabon Next LT"/>
              </a:rPr>
              <a:t>Objective</a:t>
            </a:r>
          </a:p>
        </p:txBody>
      </p:sp>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144076" y="1820259"/>
            <a:ext cx="9544813" cy="4703936"/>
          </a:xfrm>
        </p:spPr>
        <p:txBody>
          <a:bodyPr vert="horz" lIns="91440" tIns="45720" rIns="91440" bIns="45720" rtlCol="0" anchor="t">
            <a:noAutofit/>
          </a:bodyPr>
          <a:lstStyle/>
          <a:p>
            <a:pPr algn="l"/>
            <a:r>
              <a:rPr lang="en-US" sz="2000">
                <a:latin typeface="Times New Roman"/>
                <a:ea typeface="+mn-lt"/>
                <a:cs typeface="+mn-lt"/>
              </a:rPr>
              <a:t>The primary objective of this project is to develop a robust and accurate image classification model using Convolutional Neural Networks (CNN) to predict binary outcomes, such as "Happy" versus "Sad," from images, with a focus on real-time prediction capabilities and practical application in scenarios requiring emotion detection.</a:t>
            </a:r>
            <a:endParaRPr lang="en-US" sz="2000">
              <a:latin typeface="Times New Roman"/>
              <a:cs typeface="Times New Roman"/>
            </a:endParaRPr>
          </a:p>
          <a:p>
            <a:pPr algn="l"/>
            <a:r>
              <a:rPr lang="en-US" sz="2000" b="1">
                <a:latin typeface="Times New Roman"/>
                <a:cs typeface="Times New Roman"/>
              </a:rPr>
              <a:t>Some key objectives include</a:t>
            </a:r>
            <a:r>
              <a:rPr lang="en-US" sz="2000">
                <a:latin typeface="Times New Roman"/>
                <a:cs typeface="Times New Roman"/>
              </a:rPr>
              <a:t> : -</a:t>
            </a:r>
          </a:p>
          <a:p>
            <a:pPr algn="l"/>
            <a:r>
              <a:rPr lang="en-US" sz="2000">
                <a:latin typeface="Times New Roman"/>
                <a:ea typeface="+mn-lt"/>
                <a:cs typeface="+mn-lt"/>
              </a:rPr>
              <a:t>Leveraging Deep Learning Techniques</a:t>
            </a:r>
            <a:endParaRPr lang="en-US" sz="2000">
              <a:latin typeface="Times New Roman"/>
            </a:endParaRPr>
          </a:p>
          <a:p>
            <a:pPr algn="l"/>
            <a:r>
              <a:rPr lang="en-US" sz="2000">
                <a:latin typeface="Times New Roman"/>
                <a:ea typeface="+mn-lt"/>
                <a:cs typeface="+mn-lt"/>
              </a:rPr>
              <a:t>Ensuring Robustness and Reliability</a:t>
            </a:r>
            <a:endParaRPr lang="en-US" sz="2000">
              <a:latin typeface="Times New Roman"/>
            </a:endParaRPr>
          </a:p>
          <a:p>
            <a:pPr algn="l"/>
            <a:r>
              <a:rPr lang="en-US" sz="2000">
                <a:latin typeface="Times New Roman"/>
                <a:ea typeface="+mn-lt"/>
                <a:cs typeface="+mn-lt"/>
              </a:rPr>
              <a:t>Enhancing User Interaction with NLP Integration</a:t>
            </a:r>
            <a:endParaRPr lang="en-US" sz="2000">
              <a:latin typeface="Times New Roman"/>
            </a:endParaRPr>
          </a:p>
          <a:p>
            <a:pPr algn="l"/>
            <a:r>
              <a:rPr lang="en-US" sz="2000">
                <a:latin typeface="Times New Roman"/>
                <a:ea typeface="+mn-lt"/>
                <a:cs typeface="+mn-lt"/>
              </a:rPr>
              <a:t>Scalability and Adaptability</a:t>
            </a:r>
            <a:endParaRPr lang="en-US">
              <a:latin typeface="Times New Roman"/>
              <a:cs typeface="Times New Roman"/>
            </a:endParaRPr>
          </a:p>
          <a:p>
            <a:pPr algn="l"/>
            <a:endParaRPr lang="en-US">
              <a:latin typeface="Times New Roman"/>
              <a:cs typeface="Times New Roman"/>
            </a:endParaRPr>
          </a:p>
        </p:txBody>
      </p:sp>
    </p:spTree>
    <p:extLst>
      <p:ext uri="{BB962C8B-B14F-4D97-AF65-F5344CB8AC3E}">
        <p14:creationId xmlns:p14="http://schemas.microsoft.com/office/powerpoint/2010/main" val="39667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5114-0355-4D19-9113-93130B3EC822}"/>
              </a:ext>
            </a:extLst>
          </p:cNvPr>
          <p:cNvSpPr>
            <a:spLocks noGrp="1"/>
          </p:cNvSpPr>
          <p:nvPr>
            <p:ph type="ctrTitle"/>
          </p:nvPr>
        </p:nvSpPr>
        <p:spPr>
          <a:xfrm>
            <a:off x="1071223" y="691019"/>
            <a:ext cx="9678568" cy="1037072"/>
          </a:xfrm>
        </p:spPr>
        <p:txBody>
          <a:bodyPr/>
          <a:lstStyle/>
          <a:p>
            <a:r>
              <a:rPr lang="en-US">
                <a:cs typeface="Sabon Next LT"/>
              </a:rPr>
              <a:t>Technologies Used:</a:t>
            </a:r>
          </a:p>
        </p:txBody>
      </p:sp>
      <p:sp>
        <p:nvSpPr>
          <p:cNvPr id="3" name="Subtitle 2">
            <a:extLst>
              <a:ext uri="{FF2B5EF4-FFF2-40B4-BE49-F238E27FC236}">
                <a16:creationId xmlns:a16="http://schemas.microsoft.com/office/drawing/2014/main" id="{1512BB8A-9200-4610-BA7C-A6095EE22836}"/>
              </a:ext>
            </a:extLst>
          </p:cNvPr>
          <p:cNvSpPr>
            <a:spLocks noGrp="1"/>
          </p:cNvSpPr>
          <p:nvPr>
            <p:ph type="subTitle" idx="1"/>
          </p:nvPr>
        </p:nvSpPr>
        <p:spPr>
          <a:xfrm>
            <a:off x="1071223" y="2063662"/>
            <a:ext cx="10049960" cy="3905337"/>
          </a:xfrm>
        </p:spPr>
        <p:txBody>
          <a:bodyPr>
            <a:normAutofit/>
          </a:bodyPr>
          <a:lstStyle/>
          <a:p>
            <a:pPr marL="457200" indent="-457200">
              <a:buChar char="•"/>
            </a:pPr>
            <a:r>
              <a:rPr lang="en-US" sz="2000" b="1" err="1">
                <a:latin typeface="Times New Roman"/>
                <a:cs typeface="Times New Roman"/>
              </a:rPr>
              <a:t>Tensorflow</a:t>
            </a:r>
            <a:r>
              <a:rPr lang="en-US" sz="2000" b="1">
                <a:latin typeface="Times New Roman"/>
                <a:cs typeface="Times New Roman"/>
              </a:rPr>
              <a:t> &amp; </a:t>
            </a:r>
            <a:r>
              <a:rPr lang="en-US" sz="2000" b="1" err="1">
                <a:latin typeface="Times New Roman"/>
                <a:cs typeface="Times New Roman"/>
              </a:rPr>
              <a:t>Keras</a:t>
            </a:r>
            <a:r>
              <a:rPr lang="en-US" sz="2000" b="1">
                <a:latin typeface="Times New Roman"/>
                <a:cs typeface="Times New Roman"/>
              </a:rPr>
              <a:t> :</a:t>
            </a:r>
            <a:r>
              <a:rPr lang="en-US" sz="2000">
                <a:latin typeface="Times New Roman"/>
                <a:cs typeface="Times New Roman"/>
              </a:rPr>
              <a:t> - </a:t>
            </a:r>
            <a:r>
              <a:rPr lang="en-US" sz="2000">
                <a:latin typeface="Times New Roman"/>
                <a:ea typeface="+mn-lt"/>
                <a:cs typeface="+mn-lt"/>
              </a:rPr>
              <a:t>TensorFlow is an open-source machine learning framework developed by Google. It provides a comprehensive ecosystem for building and deploying machine learning models, particularly deep learning models.</a:t>
            </a:r>
            <a:endParaRPr lang="en-US" sz="2000">
              <a:latin typeface="Times New Roman"/>
              <a:cs typeface="Times New Roman"/>
            </a:endParaRPr>
          </a:p>
          <a:p>
            <a:pPr marL="457200" indent="-457200">
              <a:buChar char="•"/>
            </a:pPr>
            <a:r>
              <a:rPr lang="en-US" sz="2000" b="1">
                <a:latin typeface="Times New Roman"/>
                <a:cs typeface="Times New Roman"/>
              </a:rPr>
              <a:t>NLP : -</a:t>
            </a:r>
            <a:r>
              <a:rPr lang="en-US" sz="2000">
                <a:latin typeface="Times New Roman"/>
                <a:cs typeface="Times New Roman"/>
              </a:rPr>
              <a:t> </a:t>
            </a:r>
            <a:r>
              <a:rPr lang="en-US" sz="2000">
                <a:latin typeface="Times New Roman"/>
                <a:ea typeface="+mn-lt"/>
                <a:cs typeface="+mn-lt"/>
              </a:rPr>
              <a:t>Natural Language Processing  is a subfield of artificial intelligence (AI) that focuses on the interaction between computers and human language.</a:t>
            </a:r>
          </a:p>
          <a:p>
            <a:pPr marL="457200" indent="-457200">
              <a:buChar char="•"/>
            </a:pPr>
            <a:r>
              <a:rPr lang="en-US" sz="2000" b="1">
                <a:latin typeface="Times New Roman"/>
                <a:cs typeface="Times New Roman"/>
              </a:rPr>
              <a:t>Computer Vision :</a:t>
            </a:r>
            <a:r>
              <a:rPr lang="en-US" sz="2400">
                <a:latin typeface="Times New Roman"/>
                <a:cs typeface="Times New Roman"/>
              </a:rPr>
              <a:t> - </a:t>
            </a:r>
            <a:r>
              <a:rPr lang="en-US" sz="2000">
                <a:latin typeface="Times New Roman"/>
                <a:ea typeface="+mn-lt"/>
                <a:cs typeface="+mn-lt"/>
              </a:rPr>
              <a:t>Computer Vision is a field of artificial intelligence (AI) that enables computers to interpret and understand the visual world through images and videos.</a:t>
            </a:r>
            <a:endParaRPr lang="en-US" sz="2000">
              <a:latin typeface="Times New Roman"/>
              <a:cs typeface="Times New Roman"/>
            </a:endParaRPr>
          </a:p>
          <a:p>
            <a:pPr marL="457200" indent="-457200">
              <a:buChar char="•"/>
            </a:pPr>
            <a:r>
              <a:rPr lang="en-US" sz="2000" b="1">
                <a:latin typeface="Times New Roman"/>
                <a:cs typeface="Times New Roman"/>
              </a:rPr>
              <a:t>Neural Networks :</a:t>
            </a:r>
            <a:r>
              <a:rPr lang="en-US" sz="2400">
                <a:latin typeface="Times New Roman"/>
                <a:cs typeface="Times New Roman"/>
              </a:rPr>
              <a:t> - </a:t>
            </a:r>
            <a:r>
              <a:rPr lang="en-US" sz="2000">
                <a:latin typeface="Times New Roman"/>
                <a:ea typeface="+mn-lt"/>
                <a:cs typeface="+mn-lt"/>
              </a:rPr>
              <a:t>Neural Networks are a class of machine learning algorithms inspired by the structure and function of the human brain.</a:t>
            </a:r>
            <a:endParaRPr lang="en-US" sz="2000">
              <a:latin typeface="Times New Roman"/>
              <a:cs typeface="Times New Roman"/>
            </a:endParaRPr>
          </a:p>
          <a:p>
            <a:pPr marL="457200" indent="-457200">
              <a:buChar char="•"/>
            </a:pPr>
            <a:endParaRPr lang="en-US"/>
          </a:p>
          <a:p>
            <a:endParaRPr lang="en-US"/>
          </a:p>
        </p:txBody>
      </p:sp>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5</a:t>
            </a:fld>
            <a:endParaRPr lang="en-US"/>
          </a:p>
        </p:txBody>
      </p:sp>
    </p:spTree>
    <p:extLst>
      <p:ext uri="{BB962C8B-B14F-4D97-AF65-F5344CB8AC3E}">
        <p14:creationId xmlns:p14="http://schemas.microsoft.com/office/powerpoint/2010/main" val="206676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a:cs typeface="Sabon Next LT"/>
              </a:rPr>
              <a:t>Input Images</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6</a:t>
            </a:fld>
            <a:endParaRPr lang="en-US"/>
          </a:p>
        </p:txBody>
      </p:sp>
      <p:pic>
        <p:nvPicPr>
          <p:cNvPr id="71" name="Content Placeholder 70" descr="A comparison of images of people jumping&#10;&#10;Description automatically generated">
            <a:extLst>
              <a:ext uri="{FF2B5EF4-FFF2-40B4-BE49-F238E27FC236}">
                <a16:creationId xmlns:a16="http://schemas.microsoft.com/office/drawing/2014/main" id="{F6DF8A13-3E93-67BA-810B-F3C72B987850}"/>
              </a:ext>
            </a:extLst>
          </p:cNvPr>
          <p:cNvPicPr>
            <a:picLocks noGrp="1" noChangeAspect="1"/>
          </p:cNvPicPr>
          <p:nvPr>
            <p:ph idx="1"/>
          </p:nvPr>
        </p:nvPicPr>
        <p:blipFill>
          <a:blip r:embed="rId2"/>
          <a:stretch>
            <a:fillRect/>
          </a:stretch>
        </p:blipFill>
        <p:spPr>
          <a:xfrm>
            <a:off x="459442" y="1861712"/>
            <a:ext cx="11474822" cy="4236769"/>
          </a:xfrm>
        </p:spPr>
      </p:pic>
    </p:spTree>
    <p:extLst>
      <p:ext uri="{BB962C8B-B14F-4D97-AF65-F5344CB8AC3E}">
        <p14:creationId xmlns:p14="http://schemas.microsoft.com/office/powerpoint/2010/main" val="18174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365125"/>
            <a:ext cx="11274612" cy="1325563"/>
          </a:xfrm>
        </p:spPr>
        <p:txBody>
          <a:bodyPr/>
          <a:lstStyle/>
          <a:p>
            <a:r>
              <a:rPr lang="en-US">
                <a:cs typeface="Sabon Next LT"/>
              </a:rPr>
              <a:t>Workflow</a:t>
            </a:r>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7</a:t>
            </a:fld>
            <a:endParaRPr lang="en-US"/>
          </a:p>
        </p:txBody>
      </p:sp>
      <p:sp>
        <p:nvSpPr>
          <p:cNvPr id="10" name="Text Placeholder 9">
            <a:extLst>
              <a:ext uri="{FF2B5EF4-FFF2-40B4-BE49-F238E27FC236}">
                <a16:creationId xmlns:a16="http://schemas.microsoft.com/office/drawing/2014/main" id="{0B704E4B-24A7-6306-3A80-3CB9F66E0D90}"/>
              </a:ext>
            </a:extLst>
          </p:cNvPr>
          <p:cNvSpPr>
            <a:spLocks noGrp="1"/>
          </p:cNvSpPr>
          <p:nvPr>
            <p:ph type="body" idx="1"/>
          </p:nvPr>
        </p:nvSpPr>
        <p:spPr>
          <a:xfrm>
            <a:off x="353197" y="1718983"/>
            <a:ext cx="10530142" cy="3894322"/>
          </a:xfrm>
        </p:spPr>
        <p:txBody>
          <a:bodyPr vert="horz" lIns="91440" tIns="45720" rIns="91440" bIns="45720" rtlCol="0" anchor="b">
            <a:noAutofit/>
          </a:bodyPr>
          <a:lstStyle/>
          <a:p>
            <a:endParaRPr lang="en-US"/>
          </a:p>
          <a:p>
            <a:pPr marL="342900" indent="-342900">
              <a:buChar char="•"/>
            </a:pPr>
            <a:r>
              <a:rPr lang="en-US" sz="2000">
                <a:latin typeface="Times New Roman"/>
                <a:ea typeface="+mn-lt"/>
                <a:cs typeface="+mn-lt"/>
              </a:rPr>
              <a:t>Tensorflow: Manages the architecture of the CNN, optimizes the model during training, and evaluates performance through various metrics.</a:t>
            </a:r>
          </a:p>
          <a:p>
            <a:pPr marL="342900" indent="-342900">
              <a:buChar char="•"/>
            </a:pPr>
            <a:r>
              <a:rPr lang="en-US" sz="2000">
                <a:latin typeface="Times New Roman"/>
                <a:ea typeface="+mn-lt"/>
                <a:cs typeface="+mn-lt"/>
              </a:rPr>
              <a:t>Computer Vision: OpenCV reads the input images and processes them to a fixed size, suitable for the model.</a:t>
            </a:r>
            <a:endParaRPr lang="en-US" sz="2000">
              <a:latin typeface="Times New Roman"/>
              <a:cs typeface="Times New Roman"/>
            </a:endParaRPr>
          </a:p>
          <a:p>
            <a:pPr marL="342900" indent="-342900">
              <a:buChar char="•"/>
            </a:pPr>
            <a:r>
              <a:rPr lang="en-US" sz="2000">
                <a:latin typeface="Times New Roman"/>
                <a:ea typeface="+mn-lt"/>
                <a:cs typeface="+mn-lt"/>
              </a:rPr>
              <a:t>Neural Networks (CNN): TensorFlow builds the CNN, which takes in the processed images, extracts important features, and classifies them into two categories.</a:t>
            </a:r>
          </a:p>
          <a:p>
            <a:pPr marL="342900" indent="-342900">
              <a:buChar char="•"/>
            </a:pPr>
            <a:r>
              <a:rPr lang="en-US" sz="2000">
                <a:latin typeface="Times New Roman"/>
                <a:ea typeface="+mn-lt"/>
                <a:cs typeface="+mn-lt"/>
              </a:rPr>
              <a:t>NLP: After classification, pyttsx3 is used to generate speech based on the prediction, creating a real-time, interactive user experience.</a:t>
            </a:r>
            <a:endParaRPr lang="en-US" sz="2000">
              <a:latin typeface="Times New Roman"/>
            </a:endParaRPr>
          </a:p>
          <a:p>
            <a:endParaRPr lang="en-US"/>
          </a:p>
        </p:txBody>
      </p:sp>
    </p:spTree>
    <p:extLst>
      <p:ext uri="{BB962C8B-B14F-4D97-AF65-F5344CB8AC3E}">
        <p14:creationId xmlns:p14="http://schemas.microsoft.com/office/powerpoint/2010/main" val="8006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p:cTn id="7"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p:cTn id="15" dur="1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10">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10">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1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p:cTn id="23" dur="10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p:cTn id="31" dur="10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10">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10">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9911-7E38-EA16-AD7D-B6A727A81616}"/>
              </a:ext>
            </a:extLst>
          </p:cNvPr>
          <p:cNvSpPr>
            <a:spLocks noGrp="1"/>
          </p:cNvSpPr>
          <p:nvPr>
            <p:ph type="title"/>
          </p:nvPr>
        </p:nvSpPr>
        <p:spPr>
          <a:xfrm>
            <a:off x="458694" y="365125"/>
            <a:ext cx="11274612" cy="626194"/>
          </a:xfrm>
        </p:spPr>
        <p:txBody>
          <a:bodyPr>
            <a:normAutofit fontScale="90000"/>
          </a:bodyPr>
          <a:lstStyle/>
          <a:p>
            <a:br>
              <a:rPr lang="en-US" sz="2800" b="1">
                <a:latin typeface="Times New Roman"/>
                <a:cs typeface="Times New Roman"/>
              </a:rPr>
            </a:br>
            <a:r>
              <a:rPr lang="en-US" sz="2800" b="1">
                <a:latin typeface="Times New Roman"/>
                <a:cs typeface="Times New Roman"/>
              </a:rPr>
              <a:t>Advantages :</a:t>
            </a:r>
            <a:br>
              <a:rPr lang="en-US" sz="3200">
                <a:latin typeface="Times New Roman"/>
                <a:cs typeface="Times New Roman"/>
              </a:rPr>
            </a:br>
            <a:endParaRPr lang="en-US" sz="2400">
              <a:latin typeface="Times New Roman"/>
              <a:cs typeface="Times New Roman"/>
            </a:endParaRPr>
          </a:p>
        </p:txBody>
      </p:sp>
      <p:sp>
        <p:nvSpPr>
          <p:cNvPr id="3" name="Text Placeholder 2">
            <a:extLst>
              <a:ext uri="{FF2B5EF4-FFF2-40B4-BE49-F238E27FC236}">
                <a16:creationId xmlns:a16="http://schemas.microsoft.com/office/drawing/2014/main" id="{8A52DC7E-890C-7E87-6C78-DCFF8C21EF01}"/>
              </a:ext>
            </a:extLst>
          </p:cNvPr>
          <p:cNvSpPr>
            <a:spLocks noGrp="1"/>
          </p:cNvSpPr>
          <p:nvPr>
            <p:ph type="body" idx="1"/>
          </p:nvPr>
        </p:nvSpPr>
        <p:spPr>
          <a:xfrm>
            <a:off x="757530" y="1376517"/>
            <a:ext cx="10500976" cy="2161383"/>
          </a:xfrm>
        </p:spPr>
        <p:txBody>
          <a:bodyPr>
            <a:normAutofit/>
          </a:bodyPr>
          <a:lstStyle/>
          <a:p>
            <a:pPr marL="342900" indent="-342900">
              <a:buChar char="•"/>
            </a:pPr>
            <a:r>
              <a:rPr lang="en-US">
                <a:latin typeface="Times New Roman"/>
                <a:ea typeface="+mn-lt"/>
                <a:cs typeface="+mn-lt"/>
              </a:rPr>
              <a:t>Real-time image classification with quick responses.</a:t>
            </a:r>
            <a:endParaRPr lang="en-US">
              <a:latin typeface="Times New Roman"/>
              <a:cs typeface="Times New Roman"/>
            </a:endParaRPr>
          </a:p>
          <a:p>
            <a:pPr marL="342900" indent="-342900">
              <a:buChar char="•"/>
            </a:pPr>
            <a:r>
              <a:rPr lang="en-US">
                <a:latin typeface="Times New Roman"/>
                <a:ea typeface="+mn-lt"/>
                <a:cs typeface="+mn-lt"/>
              </a:rPr>
              <a:t>Interactive verbal feedback using pyttsx3 (text-to-speech).</a:t>
            </a:r>
            <a:endParaRPr lang="en-US">
              <a:latin typeface="Times New Roman"/>
              <a:cs typeface="Times New Roman"/>
            </a:endParaRPr>
          </a:p>
          <a:p>
            <a:pPr marL="342900" indent="-342900">
              <a:buChar char="•"/>
            </a:pPr>
            <a:r>
              <a:rPr lang="en-US">
                <a:latin typeface="Times New Roman"/>
                <a:ea typeface="+mn-lt"/>
                <a:cs typeface="+mn-lt"/>
              </a:rPr>
              <a:t>High accuracy using CNN for feature extraction.</a:t>
            </a:r>
            <a:endParaRPr lang="en-US">
              <a:latin typeface="Times New Roman"/>
            </a:endParaRPr>
          </a:p>
          <a:p>
            <a:endParaRPr lang="en-US"/>
          </a:p>
        </p:txBody>
      </p:sp>
      <p:sp>
        <p:nvSpPr>
          <p:cNvPr id="8" name="Slide Number Placeholder 7">
            <a:extLst>
              <a:ext uri="{FF2B5EF4-FFF2-40B4-BE49-F238E27FC236}">
                <a16:creationId xmlns:a16="http://schemas.microsoft.com/office/drawing/2014/main" id="{C6CC1652-E32C-6F6D-9CC5-BBEE36A89616}"/>
              </a:ext>
            </a:extLst>
          </p:cNvPr>
          <p:cNvSpPr>
            <a:spLocks noGrp="1"/>
          </p:cNvSpPr>
          <p:nvPr>
            <p:ph type="sldNum" sz="quarter" idx="12"/>
          </p:nvPr>
        </p:nvSpPr>
        <p:spPr/>
        <p:txBody>
          <a:bodyPr/>
          <a:lstStyle/>
          <a:p>
            <a:fld id="{73B850FF-6169-4056-8077-06FFA93A5366}" type="slidenum">
              <a:rPr lang="en-US" smtClean="0"/>
              <a:t>8</a:t>
            </a:fld>
            <a:endParaRPr lang="en-US"/>
          </a:p>
        </p:txBody>
      </p:sp>
      <p:sp>
        <p:nvSpPr>
          <p:cNvPr id="10" name="Title 1">
            <a:extLst>
              <a:ext uri="{FF2B5EF4-FFF2-40B4-BE49-F238E27FC236}">
                <a16:creationId xmlns:a16="http://schemas.microsoft.com/office/drawing/2014/main" id="{F6A25D18-284C-6DFD-D565-4A70C1074F24}"/>
              </a:ext>
            </a:extLst>
          </p:cNvPr>
          <p:cNvSpPr txBox="1">
            <a:spLocks/>
          </p:cNvSpPr>
          <p:nvPr/>
        </p:nvSpPr>
        <p:spPr>
          <a:xfrm>
            <a:off x="454519" y="3441928"/>
            <a:ext cx="11274612" cy="847064"/>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2800" b="1">
                <a:latin typeface="Times New Roman"/>
                <a:cs typeface="Times New Roman"/>
              </a:rPr>
              <a:t> </a:t>
            </a:r>
            <a:endParaRPr lang="en-US" sz="2400">
              <a:latin typeface="Times New Roman"/>
              <a:cs typeface="Times New Roman"/>
            </a:endParaRPr>
          </a:p>
          <a:p>
            <a:r>
              <a:rPr lang="en-US" sz="3400" b="1">
                <a:latin typeface="Times New Roman"/>
                <a:cs typeface="Times New Roman"/>
              </a:rPr>
              <a:t>Disadvantages :</a:t>
            </a:r>
            <a:br>
              <a:rPr lang="en-US" sz="3400">
                <a:latin typeface="Times New Roman"/>
                <a:cs typeface="Times New Roman"/>
              </a:rPr>
            </a:br>
            <a:endParaRPr lang="en-US" sz="2400">
              <a:latin typeface="Times New Roman"/>
              <a:cs typeface="Times New Roman"/>
            </a:endParaRPr>
          </a:p>
        </p:txBody>
      </p:sp>
      <p:sp>
        <p:nvSpPr>
          <p:cNvPr id="12" name="Text Placeholder 2">
            <a:extLst>
              <a:ext uri="{FF2B5EF4-FFF2-40B4-BE49-F238E27FC236}">
                <a16:creationId xmlns:a16="http://schemas.microsoft.com/office/drawing/2014/main" id="{CA9CB460-5283-E7A0-78EB-BAF70F78037D}"/>
              </a:ext>
            </a:extLst>
          </p:cNvPr>
          <p:cNvSpPr txBox="1">
            <a:spLocks/>
          </p:cNvSpPr>
          <p:nvPr/>
        </p:nvSpPr>
        <p:spPr>
          <a:xfrm>
            <a:off x="753355" y="4277230"/>
            <a:ext cx="10500976" cy="2023718"/>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400" b="0" i="0" kern="1200">
                <a:solidFill>
                  <a:schemeClr val="tx1"/>
                </a:solidFill>
                <a:latin typeface="+mn-lt"/>
                <a:ea typeface="+mn-ea"/>
                <a:cs typeface="+mn-cs"/>
              </a:defRPr>
            </a:lvl1pPr>
            <a:lvl2pPr marL="457200" indent="0" algn="l" defTabSz="914400" rtl="0" eaLnBrk="1" latinLnBrk="0" hangingPunct="1">
              <a:lnSpc>
                <a:spcPct val="11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buFont typeface="Arial" panose="020B0604020202020204" pitchFamily="34" charset="0"/>
              <a:buChar char="•"/>
            </a:pPr>
            <a:endParaRPr lang="en-US">
              <a:latin typeface="Times New Roman"/>
              <a:ea typeface="+mn-lt"/>
              <a:cs typeface="+mn-lt"/>
            </a:endParaRPr>
          </a:p>
          <a:p>
            <a:pPr>
              <a:buFont typeface="Arial" panose="020B0604020202020204" pitchFamily="34" charset="0"/>
              <a:buChar char="•"/>
            </a:pPr>
            <a:endParaRPr lang="en-US">
              <a:latin typeface="Times New Roman"/>
              <a:ea typeface="+mn-lt"/>
              <a:cs typeface="+mn-lt"/>
            </a:endParaRPr>
          </a:p>
          <a:p>
            <a:pPr>
              <a:buFont typeface="Arial" panose="020B0604020202020204" pitchFamily="34" charset="0"/>
              <a:buChar char="•"/>
            </a:pPr>
            <a:r>
              <a:rPr lang="en-US">
                <a:latin typeface="Times New Roman"/>
                <a:ea typeface="+mn-lt"/>
                <a:cs typeface="+mn-lt"/>
              </a:rPr>
              <a:t>  Limited to binary classification; needs improvement for multi-class.</a:t>
            </a:r>
            <a:endParaRPr lang="en-US">
              <a:latin typeface="Times New Roman"/>
              <a:cs typeface="Times New Roman"/>
            </a:endParaRPr>
          </a:p>
          <a:p>
            <a:pPr>
              <a:buFont typeface="Arial" panose="020B0604020202020204" pitchFamily="34" charset="0"/>
              <a:buChar char="•"/>
            </a:pPr>
            <a:r>
              <a:rPr lang="en-US">
                <a:latin typeface="Times New Roman"/>
                <a:ea typeface="+mn-lt"/>
                <a:cs typeface="+mn-lt"/>
              </a:rPr>
              <a:t>  Dependent on the quality and size of the dataset.</a:t>
            </a:r>
            <a:endParaRPr lang="en-US">
              <a:latin typeface="Times New Roman"/>
            </a:endParaRPr>
          </a:p>
          <a:p>
            <a:endParaRPr lang="en-US" sz="1300"/>
          </a:p>
          <a:p>
            <a:endParaRPr lang="en-US"/>
          </a:p>
        </p:txBody>
      </p:sp>
    </p:spTree>
    <p:extLst>
      <p:ext uri="{BB962C8B-B14F-4D97-AF65-F5344CB8AC3E}">
        <p14:creationId xmlns:p14="http://schemas.microsoft.com/office/powerpoint/2010/main" val="35776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a:xfrm>
            <a:off x="458694" y="365760"/>
            <a:ext cx="10895106" cy="1079034"/>
          </a:xfrm>
        </p:spPr>
        <p:txBody>
          <a:bodyPr>
            <a:normAutofit fontScale="90000"/>
          </a:bodyPr>
          <a:lstStyle/>
          <a:p>
            <a:br>
              <a:rPr lang="en-US">
                <a:cs typeface="Sabon Next LT"/>
              </a:rPr>
            </a:br>
            <a:r>
              <a:rPr lang="en-US" sz="4900">
                <a:cs typeface="Sabon Next LT"/>
              </a:rPr>
              <a:t> Future Scope</a:t>
            </a:r>
            <a:r>
              <a:rPr lang="en-US">
                <a:cs typeface="Sabon Next LT"/>
              </a:rPr>
              <a:t> </a:t>
            </a:r>
            <a:br>
              <a:rPr lang="en-US">
                <a:cs typeface="Sabon Next LT"/>
              </a:rPr>
            </a:br>
            <a:endParaRPr lang="en-US">
              <a:cs typeface="Sabon Next LT"/>
            </a:endParaRP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p:txBody>
          <a:bodyPr/>
          <a:lstStyle/>
          <a:p>
            <a:fld id="{73B850FF-6169-4056-8077-06FFA93A5366}" type="slidenum">
              <a:rPr lang="en-US" smtClean="0"/>
              <a:pPr/>
              <a:t>9</a:t>
            </a:fld>
            <a:endParaRPr lang="en-US"/>
          </a:p>
        </p:txBody>
      </p:sp>
      <p:sp>
        <p:nvSpPr>
          <p:cNvPr id="45" name="Title 2">
            <a:extLst>
              <a:ext uri="{FF2B5EF4-FFF2-40B4-BE49-F238E27FC236}">
                <a16:creationId xmlns:a16="http://schemas.microsoft.com/office/drawing/2014/main" id="{FF52D39A-9D80-3A2E-3A99-785E36DF8C6D}"/>
              </a:ext>
            </a:extLst>
          </p:cNvPr>
          <p:cNvSpPr txBox="1">
            <a:spLocks/>
          </p:cNvSpPr>
          <p:nvPr/>
        </p:nvSpPr>
        <p:spPr>
          <a:xfrm>
            <a:off x="640229" y="1432560"/>
            <a:ext cx="10895106" cy="1325563"/>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Sabon Next LT"/>
            </a:endParaRPr>
          </a:p>
        </p:txBody>
      </p:sp>
      <p:sp>
        <p:nvSpPr>
          <p:cNvPr id="47" name="Title 2">
            <a:extLst>
              <a:ext uri="{FF2B5EF4-FFF2-40B4-BE49-F238E27FC236}">
                <a16:creationId xmlns:a16="http://schemas.microsoft.com/office/drawing/2014/main" id="{FF52D39A-9D80-3A2E-3A99-785E36DF8C6D}"/>
              </a:ext>
            </a:extLst>
          </p:cNvPr>
          <p:cNvSpPr txBox="1">
            <a:spLocks/>
          </p:cNvSpPr>
          <p:nvPr/>
        </p:nvSpPr>
        <p:spPr>
          <a:xfrm>
            <a:off x="460935" y="1961801"/>
            <a:ext cx="10895106" cy="4167958"/>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a:ea typeface="+mn-lt"/>
                <a:cs typeface="+mn-lt"/>
              </a:rPr>
              <a:t>The future use of image classification using Convolutional Neural Networks (CNNs) is likely to evolve significantly, driven by advances in technology and increasing demands for intelligent systems. Here are some potential future applications and trends:</a:t>
            </a:r>
          </a:p>
          <a:p>
            <a:endParaRPr lang="en-US" sz="2400">
              <a:latin typeface="Times New Roman"/>
              <a:ea typeface="+mn-lt"/>
              <a:cs typeface="Times New Roman"/>
            </a:endParaRPr>
          </a:p>
          <a:p>
            <a:pPr marL="342900" indent="-342900">
              <a:buAutoNum type="arabicPeriod"/>
            </a:pPr>
            <a:r>
              <a:rPr lang="en-US" sz="2000">
                <a:latin typeface="Times New Roman"/>
                <a:ea typeface="+mn-lt"/>
                <a:cs typeface="+mn-lt"/>
              </a:rPr>
              <a:t>Enhanced Healthcare Solutions</a:t>
            </a:r>
          </a:p>
          <a:p>
            <a:pPr marL="342900" indent="-342900">
              <a:buAutoNum type="arabicPeriod"/>
            </a:pPr>
            <a:r>
              <a:rPr lang="en-US" sz="2000">
                <a:latin typeface="Times New Roman"/>
                <a:ea typeface="+mn-lt"/>
                <a:cs typeface="+mn-lt"/>
              </a:rPr>
              <a:t>Autonomous Vehicles</a:t>
            </a:r>
          </a:p>
          <a:p>
            <a:pPr marL="342900" indent="-342900">
              <a:buAutoNum type="arabicPeriod"/>
            </a:pPr>
            <a:r>
              <a:rPr lang="en-US" sz="2000">
                <a:latin typeface="Times New Roman"/>
                <a:ea typeface="+mn-lt"/>
                <a:cs typeface="+mn-lt"/>
              </a:rPr>
              <a:t>Personalized User Experiences</a:t>
            </a:r>
          </a:p>
          <a:p>
            <a:pPr marL="342900" indent="-342900">
              <a:buAutoNum type="arabicPeriod"/>
            </a:pPr>
            <a:r>
              <a:rPr lang="en-US" sz="2000">
                <a:latin typeface="Times New Roman"/>
                <a:ea typeface="+mn-lt"/>
                <a:cs typeface="+mn-lt"/>
              </a:rPr>
              <a:t>Improved Security and Surveillance</a:t>
            </a:r>
            <a:endParaRPr lang="en-US">
              <a:latin typeface="Times New Roman"/>
              <a:cs typeface="Times New Roman"/>
            </a:endParaRPr>
          </a:p>
          <a:p>
            <a:pPr marL="342900" indent="-342900">
              <a:buAutoNum type="arabicPeriod"/>
            </a:pPr>
            <a:r>
              <a:rPr lang="en-US" sz="2000">
                <a:latin typeface="Times New Roman"/>
                <a:ea typeface="+mn-lt"/>
                <a:cs typeface="+mn-lt"/>
              </a:rPr>
              <a:t>Enhanced Retail and E-Commerce</a:t>
            </a:r>
            <a:endParaRPr lang="en-US">
              <a:latin typeface="Times New Roman"/>
              <a:cs typeface="Times New Roman"/>
            </a:endParaRPr>
          </a:p>
          <a:p>
            <a:pPr marL="342900" indent="-342900">
              <a:buAutoNum type="arabicPeriod"/>
            </a:pPr>
            <a:r>
              <a:rPr lang="en-US" sz="2000">
                <a:latin typeface="Times New Roman"/>
                <a:ea typeface="+mn-lt"/>
                <a:cs typeface="+mn-lt"/>
              </a:rPr>
              <a:t>Advanced Robotics</a:t>
            </a:r>
            <a:endParaRPr lang="en-US" sz="2000">
              <a:latin typeface="Times New Roman"/>
              <a:cs typeface="Times New Roman"/>
            </a:endParaRPr>
          </a:p>
        </p:txBody>
      </p:sp>
    </p:spTree>
    <p:extLst>
      <p:ext uri="{BB962C8B-B14F-4D97-AF65-F5344CB8AC3E}">
        <p14:creationId xmlns:p14="http://schemas.microsoft.com/office/powerpoint/2010/main" val="39813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A6A2B0-0AA5-4A3C-A463-A9815E212A8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E9A1E4C-8388-4821-B0C4-BDD29A5F03A7}">
  <ds:schemaRefs>
    <ds:schemaRef ds:uri="http://schemas.microsoft.com/sharepoint/v3/contenttype/forms"/>
  </ds:schemaRefs>
</ds:datastoreItem>
</file>

<file path=customXml/itemProps3.xml><?xml version="1.0" encoding="utf-8"?>
<ds:datastoreItem xmlns:ds="http://schemas.openxmlformats.org/officeDocument/2006/customXml" ds:itemID="{0BEFF82A-2FA9-4126-8B42-749013CDACB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_DappledVTI</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DappledVTI</vt:lpstr>
      <vt:lpstr>       IMAGE CLASSIFICATION USING CNN</vt:lpstr>
      <vt:lpstr>What is Image Classification ?</vt:lpstr>
      <vt:lpstr>Overview</vt:lpstr>
      <vt:lpstr>Objective</vt:lpstr>
      <vt:lpstr>Technologies Used:</vt:lpstr>
      <vt:lpstr>Input Images</vt:lpstr>
      <vt:lpstr>Workflow</vt:lpstr>
      <vt:lpstr> Advantages : </vt:lpstr>
      <vt:lpstr>  Future Scope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4</cp:revision>
  <dcterms:created xsi:type="dcterms:W3CDTF">2024-09-02T13:55:06Z</dcterms:created>
  <dcterms:modified xsi:type="dcterms:W3CDTF">2024-09-19T06:30:45Z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