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66" r:id="rId3"/>
    <p:sldId id="273" r:id="rId4"/>
    <p:sldId id="268" r:id="rId5"/>
    <p:sldId id="267" r:id="rId6"/>
    <p:sldId id="269" r:id="rId7"/>
    <p:sldId id="258" r:id="rId8"/>
    <p:sldId id="259" r:id="rId9"/>
    <p:sldId id="271" r:id="rId10"/>
    <p:sldId id="261" r:id="rId11"/>
    <p:sldId id="262" r:id="rId12"/>
    <p:sldId id="264" r:id="rId13"/>
    <p:sldId id="265" r:id="rId14"/>
    <p:sldId id="280" r:id="rId15"/>
    <p:sldId id="281" r:id="rId16"/>
    <p:sldId id="279" r:id="rId17"/>
    <p:sldId id="272" r:id="rId18"/>
    <p:sldId id="275" r:id="rId19"/>
    <p:sldId id="274" r:id="rId2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15" autoAdjust="0"/>
    <p:restoredTop sz="94610" autoAdjust="0"/>
  </p:normalViewPr>
  <p:slideViewPr>
    <p:cSldViewPr snapToGrid="0" snapToObjects="1">
      <p:cViewPr varScale="1">
        <p:scale>
          <a:sx n="60" d="100"/>
          <a:sy n="60" d="100"/>
        </p:scale>
        <p:origin x="-714" y="-96"/>
      </p:cViewPr>
      <p:guideLst>
        <p:guide orient="horz" pos="2592"/>
        <p:guide pos="4608"/>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 PRASAD" userId="58c6942769b1160c" providerId="LiveId" clId="{EEE4DBE0-CC58-4CC8-8256-D3AEEF5C69BB}"/>
    <pc:docChg chg="undo custSel addSld delSld modSld sldOrd">
      <pc:chgData name="SHIV PRASAD" userId="58c6942769b1160c" providerId="LiveId" clId="{EEE4DBE0-CC58-4CC8-8256-D3AEEF5C69BB}" dt="2024-08-12T12:59:08.125" v="53" actId="1076"/>
      <pc:docMkLst>
        <pc:docMk/>
      </pc:docMkLst>
      <pc:sldChg chg="addSp modSp mod">
        <pc:chgData name="SHIV PRASAD" userId="58c6942769b1160c" providerId="LiveId" clId="{EEE4DBE0-CC58-4CC8-8256-D3AEEF5C69BB}" dt="2024-08-12T12:57:55.340" v="50" actId="1076"/>
        <pc:sldMkLst>
          <pc:docMk/>
          <pc:sldMk cId="2778777031" sldId="272"/>
        </pc:sldMkLst>
        <pc:spChg chg="mod">
          <ac:chgData name="SHIV PRASAD" userId="58c6942769b1160c" providerId="LiveId" clId="{EEE4DBE0-CC58-4CC8-8256-D3AEEF5C69BB}" dt="2024-08-12T12:57:17.971" v="48" actId="1076"/>
          <ac:spMkLst>
            <pc:docMk/>
            <pc:sldMk cId="2778777031" sldId="272"/>
            <ac:spMk id="3" creationId="{00000000-0000-0000-0000-000000000000}"/>
          </ac:spMkLst>
        </pc:spChg>
        <pc:spChg chg="mod">
          <ac:chgData name="SHIV PRASAD" userId="58c6942769b1160c" providerId="LiveId" clId="{EEE4DBE0-CC58-4CC8-8256-D3AEEF5C69BB}" dt="2024-08-12T12:49:52.836" v="44" actId="404"/>
          <ac:spMkLst>
            <pc:docMk/>
            <pc:sldMk cId="2778777031" sldId="272"/>
            <ac:spMk id="6" creationId="{00000000-0000-0000-0000-000000000000}"/>
          </ac:spMkLst>
        </pc:spChg>
        <pc:picChg chg="add mod">
          <ac:chgData name="SHIV PRASAD" userId="58c6942769b1160c" providerId="LiveId" clId="{EEE4DBE0-CC58-4CC8-8256-D3AEEF5C69BB}" dt="2024-08-12T12:57:55.340" v="50" actId="1076"/>
          <ac:picMkLst>
            <pc:docMk/>
            <pc:sldMk cId="2778777031" sldId="272"/>
            <ac:picMk id="5" creationId="{D44EFC8B-3A36-BDF9-1164-55196B3CD4E5}"/>
          </ac:picMkLst>
        </pc:picChg>
      </pc:sldChg>
      <pc:sldChg chg="add">
        <pc:chgData name="SHIV PRASAD" userId="58c6942769b1160c" providerId="LiveId" clId="{EEE4DBE0-CC58-4CC8-8256-D3AEEF5C69BB}" dt="2024-08-12T12:48:23.360" v="4" actId="2890"/>
        <pc:sldMkLst>
          <pc:docMk/>
          <pc:sldMk cId="14181452" sldId="274"/>
        </pc:sldMkLst>
      </pc:sldChg>
      <pc:sldChg chg="add del ord">
        <pc:chgData name="SHIV PRASAD" userId="58c6942769b1160c" providerId="LiveId" clId="{EEE4DBE0-CC58-4CC8-8256-D3AEEF5C69BB}" dt="2024-08-12T12:48:18.795" v="3" actId="47"/>
        <pc:sldMkLst>
          <pc:docMk/>
          <pc:sldMk cId="628570586" sldId="274"/>
        </pc:sldMkLst>
      </pc:sldChg>
      <pc:sldChg chg="addSp modSp add mod">
        <pc:chgData name="SHIV PRASAD" userId="58c6942769b1160c" providerId="LiveId" clId="{EEE4DBE0-CC58-4CC8-8256-D3AEEF5C69BB}" dt="2024-08-12T12:59:08.125" v="53" actId="1076"/>
        <pc:sldMkLst>
          <pc:docMk/>
          <pc:sldMk cId="3643352169" sldId="275"/>
        </pc:sldMkLst>
        <pc:picChg chg="add mod">
          <ac:chgData name="SHIV PRASAD" userId="58c6942769b1160c" providerId="LiveId" clId="{EEE4DBE0-CC58-4CC8-8256-D3AEEF5C69BB}" dt="2024-08-12T12:59:08.125" v="53" actId="1076"/>
          <ac:picMkLst>
            <pc:docMk/>
            <pc:sldMk cId="3643352169" sldId="275"/>
            <ac:picMk id="5" creationId="{A43CE932-8B78-3C85-ED74-486B2C187C0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1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1838"/>
          </a:xfrm>
          <a:prstGeom prst="rect">
            <a:avLst/>
          </a:prstGeom>
        </p:spPr>
        <p:txBody>
          <a:bodyPr vert="horz" lIns="91440" tIns="45720" rIns="91440" bIns="45720" rtlCol="0"/>
          <a:lstStyle>
            <a:lvl1pPr algn="r">
              <a:defRPr sz="1200"/>
            </a:lvl1pPr>
          </a:lstStyle>
          <a:p>
            <a:fld id="{964EEE82-E1AF-44AB-85F5-87A308B937EE}" type="datetimeFigureOut">
              <a:rPr lang="en-US" smtClean="0"/>
              <a:t>8/14/2024</a:t>
            </a:fld>
            <a:endParaRPr lang="en-US"/>
          </a:p>
        </p:txBody>
      </p:sp>
      <p:sp>
        <p:nvSpPr>
          <p:cNvPr id="4" name="Slide Image Placeholder 3"/>
          <p:cNvSpPr>
            <a:spLocks noGrp="1" noRot="1" noChangeAspect="1"/>
          </p:cNvSpPr>
          <p:nvPr>
            <p:ph type="sldImg" idx="2"/>
          </p:nvPr>
        </p:nvSpPr>
        <p:spPr>
          <a:xfrm>
            <a:off x="-762000" y="1096963"/>
            <a:ext cx="9753600" cy="5486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6950075"/>
            <a:ext cx="6584950" cy="65833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02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0250"/>
          </a:xfrm>
          <a:prstGeom prst="rect">
            <a:avLst/>
          </a:prstGeom>
        </p:spPr>
        <p:txBody>
          <a:bodyPr vert="horz" lIns="91440" tIns="45720" rIns="91440" bIns="45720" rtlCol="0" anchor="b"/>
          <a:lstStyle>
            <a:lvl1pPr algn="r">
              <a:defRPr sz="1200"/>
            </a:lvl1pPr>
          </a:lstStyle>
          <a:p>
            <a:fld id="{5E6CCFD1-758E-4BAD-B039-4C4AADDA069D}" type="slidenum">
              <a:rPr lang="en-US" smtClean="0"/>
              <a:t>‹#›</a:t>
            </a:fld>
            <a:endParaRPr lang="en-US"/>
          </a:p>
        </p:txBody>
      </p:sp>
    </p:spTree>
    <p:extLst>
      <p:ext uri="{BB962C8B-B14F-4D97-AF65-F5344CB8AC3E}">
        <p14:creationId xmlns:p14="http://schemas.microsoft.com/office/powerpoint/2010/main" val="2625422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37664717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845158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txBody>
          <a:bodyPr/>
          <a:lstStyle/>
          <a:p>
            <a:endParaRPr lang="en-US" dirty="0"/>
          </a:p>
        </p:txBody>
      </p:sp>
      <p:sp>
        <p:nvSpPr>
          <p:cNvPr id="6" name="Text 2"/>
          <p:cNvSpPr/>
          <p:nvPr/>
        </p:nvSpPr>
        <p:spPr>
          <a:xfrm>
            <a:off x="583324" y="2709463"/>
            <a:ext cx="13148442" cy="4566624"/>
          </a:xfrm>
          <a:prstGeom prst="rect">
            <a:avLst/>
          </a:prstGeom>
          <a:noFill/>
          <a:ln/>
        </p:spPr>
        <p:txBody>
          <a:bodyPr wrap="square" rtlCol="0" anchor="t"/>
          <a:lstStyle/>
          <a:p>
            <a:pPr marL="0" indent="0" algn="ctr">
              <a:lnSpc>
                <a:spcPts val="7702"/>
              </a:lnSpc>
              <a:buNone/>
            </a:pPr>
            <a:r>
              <a:rPr lang="en-US" sz="5400" b="1" kern="0" spc="-185" dirty="0">
                <a:solidFill>
                  <a:schemeClr val="accent2">
                    <a:lumMod val="75000"/>
                  </a:schemeClr>
                </a:solidFill>
                <a:latin typeface="Times New Roman" pitchFamily="18" charset="0"/>
                <a:ea typeface="Inter" pitchFamily="34" charset="-122"/>
                <a:cs typeface="Times New Roman" pitchFamily="18" charset="0"/>
              </a:rPr>
              <a:t>Medical Insurance Price Prediction </a:t>
            </a:r>
          </a:p>
          <a:p>
            <a:pPr marL="0" indent="0" algn="ctr">
              <a:lnSpc>
                <a:spcPts val="7702"/>
              </a:lnSpc>
              <a:buNone/>
            </a:pPr>
            <a:r>
              <a:rPr lang="en-US" sz="5400" b="1" kern="0" spc="-185" dirty="0">
                <a:solidFill>
                  <a:schemeClr val="accent2">
                    <a:lumMod val="75000"/>
                  </a:schemeClr>
                </a:solidFill>
                <a:latin typeface="Times New Roman" pitchFamily="18" charset="0"/>
                <a:ea typeface="Inter" pitchFamily="34" charset="-122"/>
                <a:cs typeface="Times New Roman" pitchFamily="18" charset="0"/>
              </a:rPr>
              <a:t>using Machine Learning</a:t>
            </a:r>
          </a:p>
          <a:p>
            <a:pPr marL="0" indent="0" algn="ctr">
              <a:lnSpc>
                <a:spcPts val="7702"/>
              </a:lnSpc>
              <a:buNone/>
            </a:pPr>
            <a:endParaRPr lang="en-US" sz="5400" b="1" kern="0" spc="-185" dirty="0">
              <a:solidFill>
                <a:schemeClr val="accent2">
                  <a:lumMod val="75000"/>
                </a:schemeClr>
              </a:solidFill>
              <a:latin typeface="Times New Roman" pitchFamily="18" charset="0"/>
              <a:ea typeface="Inter" pitchFamily="34" charset="-122"/>
              <a:cs typeface="Times New Roman" pitchFamily="18" charset="0"/>
            </a:endParaRPr>
          </a:p>
          <a:p>
            <a:pPr marL="0" indent="0" algn="ctr">
              <a:lnSpc>
                <a:spcPts val="7702"/>
              </a:lnSpc>
              <a:buNone/>
            </a:pPr>
            <a:endParaRPr lang="en-US" sz="5400" b="1" kern="0" spc="-185" dirty="0">
              <a:solidFill>
                <a:schemeClr val="accent2">
                  <a:lumMod val="75000"/>
                </a:schemeClr>
              </a:solidFill>
              <a:latin typeface="Times New Roman" pitchFamily="18" charset="0"/>
              <a:ea typeface="Inter" pitchFamily="34" charset="-122"/>
              <a:cs typeface="Times New Roman" pitchFamily="18" charset="0"/>
            </a:endParaRPr>
          </a:p>
        </p:txBody>
      </p:sp>
      <p:sp>
        <p:nvSpPr>
          <p:cNvPr id="7" name="Text 3"/>
          <p:cNvSpPr/>
          <p:nvPr/>
        </p:nvSpPr>
        <p:spPr>
          <a:xfrm>
            <a:off x="801410" y="3568187"/>
            <a:ext cx="7556421" cy="2179082"/>
          </a:xfrm>
          <a:prstGeom prst="rect">
            <a:avLst/>
          </a:prstGeom>
          <a:noFill/>
          <a:ln/>
        </p:spPr>
        <p:txBody>
          <a:bodyPr wrap="square" rtlCol="0" anchor="t"/>
          <a:lstStyle/>
          <a:p>
            <a:pPr marL="0" indent="0">
              <a:lnSpc>
                <a:spcPts val="2858"/>
              </a:lnSpc>
              <a:buNone/>
            </a:pPr>
            <a:endParaRPr lang="en-US" sz="1786" dirty="0"/>
          </a:p>
        </p:txBody>
      </p:sp>
      <p:sp>
        <p:nvSpPr>
          <p:cNvPr id="10" name="Text 5"/>
          <p:cNvSpPr/>
          <p:nvPr/>
        </p:nvSpPr>
        <p:spPr>
          <a:xfrm>
            <a:off x="1270040" y="7077670"/>
            <a:ext cx="2979896" cy="396835"/>
          </a:xfrm>
          <a:prstGeom prst="rect">
            <a:avLst/>
          </a:prstGeom>
          <a:noFill/>
          <a:ln/>
        </p:spPr>
        <p:txBody>
          <a:bodyPr wrap="none" rtlCol="0" anchor="t"/>
          <a:lstStyle/>
          <a:p>
            <a:pPr marL="0" indent="0" algn="l">
              <a:lnSpc>
                <a:spcPts val="3126"/>
              </a:lnSpc>
              <a:buNone/>
            </a:pPr>
            <a:endParaRPr lang="en-US" sz="2233"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793790" y="2177058"/>
            <a:ext cx="7228284" cy="708779"/>
          </a:xfrm>
          <a:prstGeom prst="rect">
            <a:avLst/>
          </a:prstGeom>
          <a:noFill/>
          <a:ln/>
        </p:spPr>
        <p:txBody>
          <a:bodyPr wrap="none" rtlCol="0" anchor="t"/>
          <a:lstStyle/>
          <a:p>
            <a:pPr marL="0" indent="0">
              <a:lnSpc>
                <a:spcPts val="5581"/>
              </a:lnSpc>
              <a:buNone/>
            </a:pPr>
            <a:r>
              <a:rPr lang="en-US" sz="4000" b="1" kern="0" spc="-134" dirty="0">
                <a:solidFill>
                  <a:schemeClr val="accent2">
                    <a:lumMod val="75000"/>
                  </a:schemeClr>
                </a:solidFill>
                <a:latin typeface="Times New Roman" pitchFamily="18" charset="0"/>
                <a:ea typeface="Inter" pitchFamily="34" charset="-122"/>
                <a:cs typeface="Times New Roman" pitchFamily="18" charset="0"/>
              </a:rPr>
              <a:t>Model Selection and Tuning</a:t>
            </a:r>
            <a:endParaRPr lang="en-US" sz="4000" dirty="0">
              <a:solidFill>
                <a:schemeClr val="accent2">
                  <a:lumMod val="75000"/>
                </a:schemeClr>
              </a:solidFill>
              <a:latin typeface="Times New Roman" pitchFamily="18" charset="0"/>
              <a:cs typeface="Times New Roman" pitchFamily="18" charset="0"/>
            </a:endParaRPr>
          </a:p>
        </p:txBody>
      </p:sp>
      <p:sp>
        <p:nvSpPr>
          <p:cNvPr id="5" name="Text 3"/>
          <p:cNvSpPr/>
          <p:nvPr/>
        </p:nvSpPr>
        <p:spPr>
          <a:xfrm>
            <a:off x="793790" y="3452813"/>
            <a:ext cx="2835235" cy="354330"/>
          </a:xfrm>
          <a:prstGeom prst="rect">
            <a:avLst/>
          </a:prstGeom>
          <a:noFill/>
          <a:ln/>
        </p:spPr>
        <p:txBody>
          <a:bodyPr wrap="none" rtlCol="0" anchor="t"/>
          <a:lstStyle/>
          <a:p>
            <a:pPr marL="0" indent="0">
              <a:lnSpc>
                <a:spcPts val="2791"/>
              </a:lnSpc>
              <a:buNone/>
            </a:pPr>
            <a:r>
              <a:rPr lang="en-US" sz="2233" b="1" kern="0" spc="-67" dirty="0">
                <a:solidFill>
                  <a:srgbClr val="FFFFFF"/>
                </a:solidFill>
                <a:latin typeface="Times New Roman" pitchFamily="18" charset="0"/>
                <a:ea typeface="Inter" pitchFamily="34" charset="-122"/>
                <a:cs typeface="Times New Roman" pitchFamily="18" charset="0"/>
              </a:rPr>
              <a:t>Model Evaluation</a:t>
            </a:r>
            <a:endParaRPr lang="en-US" sz="2233" dirty="0">
              <a:latin typeface="Times New Roman" pitchFamily="18" charset="0"/>
              <a:cs typeface="Times New Roman" pitchFamily="18" charset="0"/>
            </a:endParaRPr>
          </a:p>
        </p:txBody>
      </p:sp>
      <p:sp>
        <p:nvSpPr>
          <p:cNvPr id="6" name="Text 4"/>
          <p:cNvSpPr/>
          <p:nvPr/>
        </p:nvSpPr>
        <p:spPr>
          <a:xfrm>
            <a:off x="793790" y="4033957"/>
            <a:ext cx="3978116" cy="1814513"/>
          </a:xfrm>
          <a:prstGeom prst="rect">
            <a:avLst/>
          </a:prstGeom>
          <a:noFill/>
          <a:ln/>
        </p:spPr>
        <p:txBody>
          <a:bodyPr wrap="square" rtlCol="0" anchor="t"/>
          <a:lstStyle/>
          <a:p>
            <a:pPr marL="0" indent="0">
              <a:lnSpc>
                <a:spcPts val="2858"/>
              </a:lnSpc>
              <a:buNone/>
            </a:pPr>
            <a:r>
              <a:rPr lang="en-US" sz="2000" kern="0" spc="-36" dirty="0">
                <a:solidFill>
                  <a:srgbClr val="E5E0DF"/>
                </a:solidFill>
                <a:latin typeface="Times New Roman" pitchFamily="18" charset="0"/>
                <a:ea typeface="Inter" pitchFamily="34" charset="-122"/>
                <a:cs typeface="Times New Roman" pitchFamily="18" charset="0"/>
              </a:rPr>
              <a:t>Test various machine learning algorithms, such as regression models, decision trees, and ensemble methods, to identify the best-performing model.</a:t>
            </a:r>
            <a:endParaRPr lang="en-US" sz="2000" dirty="0">
              <a:latin typeface="Times New Roman" pitchFamily="18" charset="0"/>
              <a:cs typeface="Times New Roman" pitchFamily="18" charset="0"/>
            </a:endParaRPr>
          </a:p>
        </p:txBody>
      </p:sp>
      <p:sp>
        <p:nvSpPr>
          <p:cNvPr id="7" name="Text 5"/>
          <p:cNvSpPr/>
          <p:nvPr/>
        </p:nvSpPr>
        <p:spPr>
          <a:xfrm>
            <a:off x="5332928" y="3452813"/>
            <a:ext cx="3126462" cy="354330"/>
          </a:xfrm>
          <a:prstGeom prst="rect">
            <a:avLst/>
          </a:prstGeom>
          <a:noFill/>
          <a:ln/>
        </p:spPr>
        <p:txBody>
          <a:bodyPr wrap="none" rtlCol="0" anchor="t"/>
          <a:lstStyle/>
          <a:p>
            <a:pPr marL="0" indent="0">
              <a:lnSpc>
                <a:spcPts val="2791"/>
              </a:lnSpc>
              <a:buNone/>
            </a:pPr>
            <a:r>
              <a:rPr lang="en-US" sz="2233" b="1" kern="0" spc="-67" dirty="0">
                <a:solidFill>
                  <a:srgbClr val="FFFFFF"/>
                </a:solidFill>
                <a:latin typeface="Times New Roman" pitchFamily="18" charset="0"/>
                <a:ea typeface="Inter" pitchFamily="34" charset="-122"/>
                <a:cs typeface="Times New Roman" pitchFamily="18" charset="0"/>
              </a:rPr>
              <a:t>Hyperparameter Tuning</a:t>
            </a:r>
            <a:endParaRPr lang="en-US" sz="2233" dirty="0">
              <a:latin typeface="Times New Roman" pitchFamily="18" charset="0"/>
              <a:cs typeface="Times New Roman" pitchFamily="18" charset="0"/>
            </a:endParaRPr>
          </a:p>
        </p:txBody>
      </p:sp>
      <p:sp>
        <p:nvSpPr>
          <p:cNvPr id="8" name="Text 6"/>
          <p:cNvSpPr/>
          <p:nvPr/>
        </p:nvSpPr>
        <p:spPr>
          <a:xfrm>
            <a:off x="5332928" y="4033957"/>
            <a:ext cx="3978116" cy="1451610"/>
          </a:xfrm>
          <a:prstGeom prst="rect">
            <a:avLst/>
          </a:prstGeom>
          <a:noFill/>
          <a:ln/>
        </p:spPr>
        <p:txBody>
          <a:bodyPr wrap="square" rtlCol="0" anchor="t"/>
          <a:lstStyle/>
          <a:p>
            <a:pPr marL="0" indent="0">
              <a:lnSpc>
                <a:spcPts val="2858"/>
              </a:lnSpc>
              <a:buNone/>
            </a:pPr>
            <a:r>
              <a:rPr lang="en-US" sz="2000" kern="0" spc="-36" dirty="0">
                <a:solidFill>
                  <a:srgbClr val="E5E0DF"/>
                </a:solidFill>
                <a:latin typeface="Times New Roman" pitchFamily="18" charset="0"/>
                <a:ea typeface="Inter" pitchFamily="34" charset="-122"/>
                <a:cs typeface="Times New Roman" pitchFamily="18" charset="0"/>
              </a:rPr>
              <a:t>Optimize the model's hyperparameters to improve its performance and generalization capabilities.</a:t>
            </a:r>
            <a:endParaRPr lang="en-US" sz="2000" dirty="0">
              <a:latin typeface="Times New Roman" pitchFamily="18" charset="0"/>
              <a:cs typeface="Times New Roman" pitchFamily="18" charset="0"/>
            </a:endParaRPr>
          </a:p>
        </p:txBody>
      </p:sp>
      <p:sp>
        <p:nvSpPr>
          <p:cNvPr id="9" name="Text 7"/>
          <p:cNvSpPr/>
          <p:nvPr/>
        </p:nvSpPr>
        <p:spPr>
          <a:xfrm>
            <a:off x="9872067" y="3452813"/>
            <a:ext cx="2835235" cy="354330"/>
          </a:xfrm>
          <a:prstGeom prst="rect">
            <a:avLst/>
          </a:prstGeom>
          <a:noFill/>
          <a:ln/>
        </p:spPr>
        <p:txBody>
          <a:bodyPr wrap="none" rtlCol="0" anchor="t"/>
          <a:lstStyle/>
          <a:p>
            <a:pPr marL="0" indent="0">
              <a:lnSpc>
                <a:spcPts val="2791"/>
              </a:lnSpc>
              <a:buNone/>
            </a:pPr>
            <a:r>
              <a:rPr lang="en-US" sz="2233" b="1" kern="0" spc="-67" dirty="0">
                <a:solidFill>
                  <a:srgbClr val="FFFFFF"/>
                </a:solidFill>
                <a:latin typeface="Times New Roman" pitchFamily="18" charset="0"/>
                <a:ea typeface="Inter" pitchFamily="34" charset="-122"/>
                <a:cs typeface="Times New Roman" pitchFamily="18" charset="0"/>
              </a:rPr>
              <a:t>Cross-Validation</a:t>
            </a:r>
            <a:endParaRPr lang="en-US" sz="2233" dirty="0">
              <a:latin typeface="Times New Roman" pitchFamily="18" charset="0"/>
              <a:cs typeface="Times New Roman" pitchFamily="18" charset="0"/>
            </a:endParaRPr>
          </a:p>
        </p:txBody>
      </p:sp>
      <p:sp>
        <p:nvSpPr>
          <p:cNvPr id="10" name="Text 8"/>
          <p:cNvSpPr/>
          <p:nvPr/>
        </p:nvSpPr>
        <p:spPr>
          <a:xfrm>
            <a:off x="9872067" y="4033957"/>
            <a:ext cx="3978116" cy="1088708"/>
          </a:xfrm>
          <a:prstGeom prst="rect">
            <a:avLst/>
          </a:prstGeom>
          <a:noFill/>
          <a:ln/>
        </p:spPr>
        <p:txBody>
          <a:bodyPr wrap="square" rtlCol="0" anchor="t"/>
          <a:lstStyle/>
          <a:p>
            <a:pPr marL="0" indent="0">
              <a:lnSpc>
                <a:spcPts val="2858"/>
              </a:lnSpc>
              <a:buNone/>
            </a:pPr>
            <a:r>
              <a:rPr lang="en-US" sz="2000" kern="0" spc="-36" dirty="0">
                <a:solidFill>
                  <a:srgbClr val="E5E0DF"/>
                </a:solidFill>
                <a:latin typeface="Times New Roman" pitchFamily="18" charset="0"/>
                <a:ea typeface="Inter" pitchFamily="34" charset="-122"/>
                <a:cs typeface="Times New Roman" pitchFamily="18" charset="0"/>
              </a:rPr>
              <a:t>Employ cross-validation techniques to ensure the model's robustness and prevent overfitting.</a:t>
            </a:r>
            <a:endParaRPr lang="en-US" sz="2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32696"/>
          </a:xfrm>
          <a:prstGeom prst="rect">
            <a:avLst/>
          </a:prstGeom>
          <a:solidFill>
            <a:srgbClr val="272525"/>
          </a:solidFill>
          <a:ln/>
        </p:spPr>
      </p:sp>
      <p:pic>
        <p:nvPicPr>
          <p:cNvPr id="5" name="Image 1" descr="preencoded.png"/>
          <p:cNvPicPr>
            <a:picLocks noChangeAspect="1"/>
          </p:cNvPicPr>
          <p:nvPr/>
        </p:nvPicPr>
        <p:blipFill>
          <a:blip r:embed="rId3"/>
          <a:stretch>
            <a:fillRect/>
          </a:stretch>
        </p:blipFill>
        <p:spPr>
          <a:xfrm>
            <a:off x="8339958" y="2578418"/>
            <a:ext cx="6021003" cy="3853913"/>
          </a:xfrm>
          <a:prstGeom prst="rect">
            <a:avLst/>
          </a:prstGeom>
        </p:spPr>
      </p:pic>
      <p:sp>
        <p:nvSpPr>
          <p:cNvPr id="6" name="Text 2"/>
          <p:cNvSpPr/>
          <p:nvPr/>
        </p:nvSpPr>
        <p:spPr>
          <a:xfrm>
            <a:off x="754022" y="592455"/>
            <a:ext cx="10029591" cy="1031393"/>
          </a:xfrm>
          <a:prstGeom prst="rect">
            <a:avLst/>
          </a:prstGeom>
          <a:noFill/>
          <a:ln/>
        </p:spPr>
        <p:txBody>
          <a:bodyPr wrap="square" rtlCol="0" anchor="t"/>
          <a:lstStyle/>
          <a:p>
            <a:pPr marL="0" indent="0">
              <a:lnSpc>
                <a:spcPts val="5302"/>
              </a:lnSpc>
              <a:buNone/>
            </a:pPr>
            <a:r>
              <a:rPr lang="en-US" sz="3600" b="1" kern="0" spc="-127" dirty="0">
                <a:solidFill>
                  <a:schemeClr val="accent2">
                    <a:lumMod val="75000"/>
                  </a:schemeClr>
                </a:solidFill>
                <a:latin typeface="Times New Roman" pitchFamily="18" charset="0"/>
                <a:ea typeface="Inter" pitchFamily="34" charset="-122"/>
                <a:cs typeface="Times New Roman" pitchFamily="18" charset="0"/>
              </a:rPr>
              <a:t>Model Evaluation and Validation</a:t>
            </a:r>
            <a:endParaRPr lang="en-US" sz="3600" dirty="0">
              <a:solidFill>
                <a:schemeClr val="accent2">
                  <a:lumMod val="75000"/>
                </a:schemeClr>
              </a:solidFill>
              <a:latin typeface="Times New Roman" pitchFamily="18" charset="0"/>
              <a:cs typeface="Times New Roman" pitchFamily="18" charset="0"/>
            </a:endParaRPr>
          </a:p>
        </p:txBody>
      </p:sp>
      <p:sp>
        <p:nvSpPr>
          <p:cNvPr id="8" name="Text 3"/>
          <p:cNvSpPr/>
          <p:nvPr/>
        </p:nvSpPr>
        <p:spPr>
          <a:xfrm>
            <a:off x="1079659" y="1878483"/>
            <a:ext cx="2693194" cy="336590"/>
          </a:xfrm>
          <a:prstGeom prst="rect">
            <a:avLst/>
          </a:prstGeom>
          <a:noFill/>
          <a:ln/>
        </p:spPr>
        <p:txBody>
          <a:bodyPr wrap="none" rtlCol="0" anchor="t"/>
          <a:lstStyle/>
          <a:p>
            <a:pPr marL="0" indent="0" algn="l">
              <a:lnSpc>
                <a:spcPts val="2651"/>
              </a:lnSpc>
              <a:buNone/>
            </a:pPr>
            <a:r>
              <a:rPr lang="en-US" sz="2400" b="1" kern="0" spc="-64" dirty="0">
                <a:solidFill>
                  <a:srgbClr val="E5E0DF"/>
                </a:solidFill>
                <a:latin typeface="Times New Roman" pitchFamily="18" charset="0"/>
                <a:ea typeface="Inter" pitchFamily="34" charset="-122"/>
                <a:cs typeface="Times New Roman" pitchFamily="18" charset="0"/>
              </a:rPr>
              <a:t>Evaluation Metrics</a:t>
            </a:r>
            <a:endParaRPr lang="en-US" sz="2400" dirty="0">
              <a:latin typeface="Times New Roman" pitchFamily="18" charset="0"/>
              <a:cs typeface="Times New Roman" pitchFamily="18" charset="0"/>
            </a:endParaRPr>
          </a:p>
        </p:txBody>
      </p:sp>
      <p:sp>
        <p:nvSpPr>
          <p:cNvPr id="9" name="Text 4"/>
          <p:cNvSpPr/>
          <p:nvPr/>
        </p:nvSpPr>
        <p:spPr>
          <a:xfrm>
            <a:off x="1079659" y="2426136"/>
            <a:ext cx="6235541" cy="1184167"/>
          </a:xfrm>
          <a:prstGeom prst="rect">
            <a:avLst/>
          </a:prstGeom>
          <a:noFill/>
          <a:ln/>
        </p:spPr>
        <p:txBody>
          <a:bodyPr wrap="square" rtlCol="0" anchor="t"/>
          <a:lstStyle/>
          <a:p>
            <a:pPr marL="0" indent="0" algn="l">
              <a:lnSpc>
                <a:spcPts val="2714"/>
              </a:lnSpc>
              <a:buNone/>
            </a:pPr>
            <a:r>
              <a:rPr lang="en-US" sz="2000" kern="0" spc="-34" dirty="0">
                <a:solidFill>
                  <a:srgbClr val="E5E0DF"/>
                </a:solidFill>
                <a:latin typeface="Times New Roman" pitchFamily="18" charset="0"/>
                <a:ea typeface="Inter" pitchFamily="34" charset="-122"/>
                <a:cs typeface="Times New Roman" pitchFamily="18" charset="0"/>
              </a:rPr>
              <a:t>Assess the model's performance using relevant metrics, such as mean squared error, R-squared, and root mean squared error.</a:t>
            </a:r>
            <a:endParaRPr lang="en-US" sz="2000" dirty="0">
              <a:latin typeface="Times New Roman" pitchFamily="18" charset="0"/>
              <a:cs typeface="Times New Roman" pitchFamily="18" charset="0"/>
            </a:endParaRPr>
          </a:p>
        </p:txBody>
      </p:sp>
      <p:sp>
        <p:nvSpPr>
          <p:cNvPr id="11" name="Text 5"/>
          <p:cNvSpPr/>
          <p:nvPr/>
        </p:nvSpPr>
        <p:spPr>
          <a:xfrm>
            <a:off x="1079659" y="3778210"/>
            <a:ext cx="2693194" cy="336590"/>
          </a:xfrm>
          <a:prstGeom prst="rect">
            <a:avLst/>
          </a:prstGeom>
          <a:noFill/>
          <a:ln/>
        </p:spPr>
        <p:txBody>
          <a:bodyPr wrap="none" rtlCol="0" anchor="t"/>
          <a:lstStyle/>
          <a:p>
            <a:pPr marL="0" indent="0" algn="l">
              <a:lnSpc>
                <a:spcPts val="2651"/>
              </a:lnSpc>
              <a:buNone/>
            </a:pPr>
            <a:r>
              <a:rPr lang="en-US" sz="2400" b="1" kern="0" spc="-64" dirty="0">
                <a:solidFill>
                  <a:srgbClr val="E5E0DF"/>
                </a:solidFill>
                <a:latin typeface="Times New Roman" pitchFamily="18" charset="0"/>
                <a:ea typeface="Inter" pitchFamily="34" charset="-122"/>
                <a:cs typeface="Times New Roman" pitchFamily="18" charset="0"/>
              </a:rPr>
              <a:t>Validation</a:t>
            </a:r>
            <a:endParaRPr lang="en-US" sz="2400" dirty="0">
              <a:latin typeface="Times New Roman" pitchFamily="18" charset="0"/>
              <a:cs typeface="Times New Roman" pitchFamily="18" charset="0"/>
            </a:endParaRPr>
          </a:p>
        </p:txBody>
      </p:sp>
      <p:sp>
        <p:nvSpPr>
          <p:cNvPr id="12" name="Text 6"/>
          <p:cNvSpPr/>
          <p:nvPr/>
        </p:nvSpPr>
        <p:spPr>
          <a:xfrm>
            <a:off x="1079659" y="4358001"/>
            <a:ext cx="6235541" cy="1081101"/>
          </a:xfrm>
          <a:prstGeom prst="rect">
            <a:avLst/>
          </a:prstGeom>
          <a:noFill/>
          <a:ln/>
        </p:spPr>
        <p:txBody>
          <a:bodyPr wrap="square" rtlCol="0" anchor="t"/>
          <a:lstStyle/>
          <a:p>
            <a:pPr marL="0" indent="0" algn="l">
              <a:lnSpc>
                <a:spcPts val="2714"/>
              </a:lnSpc>
              <a:buNone/>
            </a:pPr>
            <a:r>
              <a:rPr lang="en-US" sz="2000" kern="0" spc="-34" dirty="0">
                <a:solidFill>
                  <a:srgbClr val="E5E0DF"/>
                </a:solidFill>
                <a:latin typeface="Times New Roman" pitchFamily="18" charset="0"/>
                <a:ea typeface="Inter" pitchFamily="34" charset="-122"/>
                <a:cs typeface="Times New Roman" pitchFamily="18" charset="0"/>
              </a:rPr>
              <a:t>Validate the model's performance on unseen data to ensure its generalizability and real-world applicability.</a:t>
            </a:r>
            <a:endParaRPr lang="en-US" sz="2000" dirty="0">
              <a:latin typeface="Times New Roman" pitchFamily="18" charset="0"/>
              <a:cs typeface="Times New Roman" pitchFamily="18" charset="0"/>
            </a:endParaRPr>
          </a:p>
        </p:txBody>
      </p:sp>
      <p:sp>
        <p:nvSpPr>
          <p:cNvPr id="14" name="Text 7"/>
          <p:cNvSpPr/>
          <p:nvPr/>
        </p:nvSpPr>
        <p:spPr>
          <a:xfrm>
            <a:off x="1079659" y="5659110"/>
            <a:ext cx="2693194" cy="336590"/>
          </a:xfrm>
          <a:prstGeom prst="rect">
            <a:avLst/>
          </a:prstGeom>
          <a:noFill/>
          <a:ln/>
        </p:spPr>
        <p:txBody>
          <a:bodyPr wrap="none" rtlCol="0" anchor="t"/>
          <a:lstStyle/>
          <a:p>
            <a:pPr marL="0" indent="0" algn="l">
              <a:lnSpc>
                <a:spcPts val="2651"/>
              </a:lnSpc>
              <a:buNone/>
            </a:pPr>
            <a:r>
              <a:rPr lang="en-US" sz="2400" b="1" kern="0" spc="-64" dirty="0">
                <a:solidFill>
                  <a:srgbClr val="E5E0DF"/>
                </a:solidFill>
                <a:latin typeface="Times New Roman" pitchFamily="18" charset="0"/>
                <a:ea typeface="Inter" pitchFamily="34" charset="-122"/>
                <a:cs typeface="Times New Roman" pitchFamily="18" charset="0"/>
              </a:rPr>
              <a:t>Sensitivity Analysis</a:t>
            </a:r>
            <a:endParaRPr lang="en-US" sz="2400" dirty="0">
              <a:latin typeface="Times New Roman" pitchFamily="18" charset="0"/>
              <a:cs typeface="Times New Roman" pitchFamily="18" charset="0"/>
            </a:endParaRPr>
          </a:p>
        </p:txBody>
      </p:sp>
      <p:sp>
        <p:nvSpPr>
          <p:cNvPr id="15" name="Text 8"/>
          <p:cNvSpPr/>
          <p:nvPr/>
        </p:nvSpPr>
        <p:spPr>
          <a:xfrm>
            <a:off x="1079659" y="6253043"/>
            <a:ext cx="6235541" cy="1109454"/>
          </a:xfrm>
          <a:prstGeom prst="rect">
            <a:avLst/>
          </a:prstGeom>
          <a:noFill/>
          <a:ln/>
        </p:spPr>
        <p:txBody>
          <a:bodyPr wrap="square" rtlCol="0" anchor="t"/>
          <a:lstStyle/>
          <a:p>
            <a:pPr marL="0" indent="0" algn="l">
              <a:lnSpc>
                <a:spcPts val="2714"/>
              </a:lnSpc>
              <a:buNone/>
            </a:pPr>
            <a:r>
              <a:rPr lang="en-US" sz="2000" kern="0" spc="-34" dirty="0">
                <a:solidFill>
                  <a:srgbClr val="E5E0DF"/>
                </a:solidFill>
                <a:latin typeface="Times New Roman" pitchFamily="18" charset="0"/>
                <a:ea typeface="Inter" pitchFamily="34" charset="-122"/>
                <a:cs typeface="Times New Roman" pitchFamily="18" charset="0"/>
              </a:rPr>
              <a:t>Analyze the model's sensitivity to changes in input variables to understand its robustness and limitations.</a:t>
            </a:r>
            <a:endParaRPr lang="en-US" sz="20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5" name="Image 1" descr="preencoded.png"/>
          <p:cNvPicPr>
            <a:picLocks noChangeAspect="1"/>
          </p:cNvPicPr>
          <p:nvPr/>
        </p:nvPicPr>
        <p:blipFill>
          <a:blip r:embed="rId3"/>
          <a:stretch>
            <a:fillRect/>
          </a:stretch>
        </p:blipFill>
        <p:spPr>
          <a:xfrm>
            <a:off x="283488" y="2185988"/>
            <a:ext cx="5093334" cy="3994095"/>
          </a:xfrm>
          <a:prstGeom prst="rect">
            <a:avLst/>
          </a:prstGeom>
        </p:spPr>
      </p:pic>
      <p:sp>
        <p:nvSpPr>
          <p:cNvPr id="6" name="Text 2"/>
          <p:cNvSpPr/>
          <p:nvPr/>
        </p:nvSpPr>
        <p:spPr>
          <a:xfrm>
            <a:off x="4687873" y="779179"/>
            <a:ext cx="7043261" cy="708779"/>
          </a:xfrm>
          <a:prstGeom prst="rect">
            <a:avLst/>
          </a:prstGeom>
          <a:noFill/>
          <a:ln/>
        </p:spPr>
        <p:txBody>
          <a:bodyPr wrap="none" rtlCol="0" anchor="t"/>
          <a:lstStyle/>
          <a:p>
            <a:pPr marL="0" indent="0">
              <a:lnSpc>
                <a:spcPts val="5581"/>
              </a:lnSpc>
              <a:buNone/>
            </a:pPr>
            <a:r>
              <a:rPr lang="en-US" sz="4000" b="1" kern="0" spc="-134" dirty="0">
                <a:solidFill>
                  <a:schemeClr val="accent2">
                    <a:lumMod val="75000"/>
                  </a:schemeClr>
                </a:solidFill>
                <a:latin typeface="Times New Roman" pitchFamily="18" charset="0"/>
                <a:ea typeface="Inter" pitchFamily="34" charset="-122"/>
                <a:cs typeface="Times New Roman" pitchFamily="18" charset="0"/>
              </a:rPr>
              <a:t>Challenges and Limitations</a:t>
            </a:r>
            <a:endParaRPr lang="en-US" sz="4000" dirty="0">
              <a:solidFill>
                <a:schemeClr val="accent2">
                  <a:lumMod val="75000"/>
                </a:schemeClr>
              </a:solidFill>
              <a:latin typeface="Times New Roman" pitchFamily="18" charset="0"/>
              <a:cs typeface="Times New Roman" pitchFamily="18" charset="0"/>
            </a:endParaRPr>
          </a:p>
        </p:txBody>
      </p:sp>
      <p:sp>
        <p:nvSpPr>
          <p:cNvPr id="7" name="Shape 3"/>
          <p:cNvSpPr/>
          <p:nvPr/>
        </p:nvSpPr>
        <p:spPr>
          <a:xfrm>
            <a:off x="6280190" y="2225159"/>
            <a:ext cx="510302" cy="510302"/>
          </a:xfrm>
          <a:prstGeom prst="roundRect">
            <a:avLst>
              <a:gd name="adj" fmla="val 18669"/>
            </a:avLst>
          </a:prstGeom>
          <a:solidFill>
            <a:srgbClr val="110080"/>
          </a:solidFill>
          <a:ln w="7620">
            <a:solidFill>
              <a:srgbClr val="2A1999"/>
            </a:solidFill>
            <a:prstDash val="solid"/>
          </a:ln>
        </p:spPr>
      </p:sp>
      <p:sp>
        <p:nvSpPr>
          <p:cNvPr id="8" name="Text 4"/>
          <p:cNvSpPr/>
          <p:nvPr/>
        </p:nvSpPr>
        <p:spPr>
          <a:xfrm>
            <a:off x="6466999" y="2310170"/>
            <a:ext cx="136565" cy="340281"/>
          </a:xfrm>
          <a:prstGeom prst="rect">
            <a:avLst/>
          </a:prstGeom>
          <a:noFill/>
          <a:ln/>
        </p:spPr>
        <p:txBody>
          <a:bodyPr wrap="none" rtlCol="0" anchor="t"/>
          <a:lstStyle/>
          <a:p>
            <a:pPr marL="0" indent="0" algn="ctr">
              <a:lnSpc>
                <a:spcPts val="2679"/>
              </a:lnSpc>
              <a:buNone/>
            </a:pPr>
            <a:r>
              <a:rPr lang="en-US" sz="2679" b="1" kern="0" spc="-80" dirty="0">
                <a:solidFill>
                  <a:srgbClr val="E5E0DF"/>
                </a:solidFill>
                <a:latin typeface="Inter" pitchFamily="34" charset="0"/>
                <a:ea typeface="Inter" pitchFamily="34" charset="-122"/>
                <a:cs typeface="Inter" pitchFamily="34" charset="-120"/>
              </a:rPr>
              <a:t>1</a:t>
            </a:r>
            <a:endParaRPr lang="en-US" sz="2679" dirty="0"/>
          </a:p>
        </p:txBody>
      </p:sp>
      <p:sp>
        <p:nvSpPr>
          <p:cNvPr id="9" name="Text 5"/>
          <p:cNvSpPr/>
          <p:nvPr/>
        </p:nvSpPr>
        <p:spPr>
          <a:xfrm>
            <a:off x="7017306" y="2225159"/>
            <a:ext cx="2835235" cy="354330"/>
          </a:xfrm>
          <a:prstGeom prst="rect">
            <a:avLst/>
          </a:prstGeom>
          <a:noFill/>
          <a:ln/>
        </p:spPr>
        <p:txBody>
          <a:bodyPr wrap="none" rtlCol="0" anchor="t"/>
          <a:lstStyle/>
          <a:p>
            <a:pPr marL="0" indent="0">
              <a:lnSpc>
                <a:spcPts val="2791"/>
              </a:lnSpc>
              <a:buNone/>
            </a:pPr>
            <a:r>
              <a:rPr lang="en-US" sz="2233" b="1" kern="0" spc="-67" dirty="0">
                <a:solidFill>
                  <a:srgbClr val="E5E0DF"/>
                </a:solidFill>
                <a:latin typeface="Inter" pitchFamily="34" charset="0"/>
                <a:ea typeface="Inter" pitchFamily="34" charset="-122"/>
                <a:cs typeface="Inter" pitchFamily="34" charset="-120"/>
              </a:rPr>
              <a:t>Data Availability</a:t>
            </a:r>
            <a:endParaRPr lang="en-US" sz="2233" dirty="0"/>
          </a:p>
        </p:txBody>
      </p:sp>
      <p:sp>
        <p:nvSpPr>
          <p:cNvPr id="10" name="Text 6"/>
          <p:cNvSpPr/>
          <p:nvPr/>
        </p:nvSpPr>
        <p:spPr>
          <a:xfrm>
            <a:off x="7017306" y="2715578"/>
            <a:ext cx="2927747" cy="1451610"/>
          </a:xfrm>
          <a:prstGeom prst="rect">
            <a:avLst/>
          </a:prstGeom>
          <a:noFill/>
          <a:ln/>
        </p:spPr>
        <p:txBody>
          <a:bodyPr wrap="square" rtlCol="0" anchor="t"/>
          <a:lstStyle/>
          <a:p>
            <a:pPr marL="0" indent="0">
              <a:lnSpc>
                <a:spcPts val="2858"/>
              </a:lnSpc>
              <a:buNone/>
            </a:pPr>
            <a:r>
              <a:rPr lang="en-US" sz="2000" kern="0" spc="-36" dirty="0">
                <a:solidFill>
                  <a:srgbClr val="E5E0DF"/>
                </a:solidFill>
                <a:latin typeface="Times New Roman" pitchFamily="18" charset="0"/>
                <a:ea typeface="Inter" pitchFamily="34" charset="-122"/>
                <a:cs typeface="Times New Roman" pitchFamily="18" charset="0"/>
              </a:rPr>
              <a:t>Obtaining comprehensive and reliable data on medical insurance pricing can be a significant challenge.</a:t>
            </a:r>
            <a:endParaRPr lang="en-US" sz="2000" dirty="0">
              <a:latin typeface="Times New Roman" pitchFamily="18" charset="0"/>
              <a:cs typeface="Times New Roman" pitchFamily="18" charset="0"/>
            </a:endParaRPr>
          </a:p>
        </p:txBody>
      </p:sp>
      <p:sp>
        <p:nvSpPr>
          <p:cNvPr id="11" name="Shape 7"/>
          <p:cNvSpPr/>
          <p:nvPr/>
        </p:nvSpPr>
        <p:spPr>
          <a:xfrm>
            <a:off x="10171867" y="2225159"/>
            <a:ext cx="510302" cy="510302"/>
          </a:xfrm>
          <a:prstGeom prst="roundRect">
            <a:avLst>
              <a:gd name="adj" fmla="val 18669"/>
            </a:avLst>
          </a:prstGeom>
          <a:solidFill>
            <a:srgbClr val="110080"/>
          </a:solidFill>
          <a:ln w="7620">
            <a:solidFill>
              <a:srgbClr val="2A1999"/>
            </a:solidFill>
            <a:prstDash val="solid"/>
          </a:ln>
        </p:spPr>
      </p:sp>
      <p:sp>
        <p:nvSpPr>
          <p:cNvPr id="12" name="Text 8"/>
          <p:cNvSpPr/>
          <p:nvPr/>
        </p:nvSpPr>
        <p:spPr>
          <a:xfrm>
            <a:off x="10324981" y="2310170"/>
            <a:ext cx="204073" cy="340281"/>
          </a:xfrm>
          <a:prstGeom prst="rect">
            <a:avLst/>
          </a:prstGeom>
          <a:noFill/>
          <a:ln/>
        </p:spPr>
        <p:txBody>
          <a:bodyPr wrap="none" rtlCol="0" anchor="t"/>
          <a:lstStyle/>
          <a:p>
            <a:pPr marL="0" indent="0" algn="ctr">
              <a:lnSpc>
                <a:spcPts val="2679"/>
              </a:lnSpc>
              <a:buNone/>
            </a:pPr>
            <a:r>
              <a:rPr lang="en-US" sz="2679" b="1" kern="0" spc="-80" dirty="0">
                <a:solidFill>
                  <a:srgbClr val="E5E0DF"/>
                </a:solidFill>
                <a:latin typeface="Inter" pitchFamily="34" charset="0"/>
                <a:ea typeface="Inter" pitchFamily="34" charset="-122"/>
                <a:cs typeface="Inter" pitchFamily="34" charset="-120"/>
              </a:rPr>
              <a:t>2</a:t>
            </a:r>
            <a:endParaRPr lang="en-US" sz="2679" dirty="0"/>
          </a:p>
        </p:txBody>
      </p:sp>
      <p:sp>
        <p:nvSpPr>
          <p:cNvPr id="13" name="Text 9"/>
          <p:cNvSpPr/>
          <p:nvPr/>
        </p:nvSpPr>
        <p:spPr>
          <a:xfrm>
            <a:off x="10908983" y="2225159"/>
            <a:ext cx="2835235" cy="354330"/>
          </a:xfrm>
          <a:prstGeom prst="rect">
            <a:avLst/>
          </a:prstGeom>
          <a:noFill/>
          <a:ln/>
        </p:spPr>
        <p:txBody>
          <a:bodyPr wrap="none" rtlCol="0" anchor="t"/>
          <a:lstStyle/>
          <a:p>
            <a:pPr marL="0" indent="0">
              <a:lnSpc>
                <a:spcPts val="2791"/>
              </a:lnSpc>
              <a:buNone/>
            </a:pPr>
            <a:r>
              <a:rPr lang="en-US" sz="2233" b="1" kern="0" spc="-67" dirty="0">
                <a:solidFill>
                  <a:srgbClr val="E5E0DF"/>
                </a:solidFill>
                <a:latin typeface="Inter" pitchFamily="34" charset="0"/>
                <a:ea typeface="Inter" pitchFamily="34" charset="-122"/>
                <a:cs typeface="Inter" pitchFamily="34" charset="-120"/>
              </a:rPr>
              <a:t>Privacy Concerns</a:t>
            </a:r>
            <a:endParaRPr lang="en-US" sz="2233" dirty="0"/>
          </a:p>
        </p:txBody>
      </p:sp>
      <p:sp>
        <p:nvSpPr>
          <p:cNvPr id="14" name="Text 10"/>
          <p:cNvSpPr/>
          <p:nvPr/>
        </p:nvSpPr>
        <p:spPr>
          <a:xfrm>
            <a:off x="10908983" y="2715578"/>
            <a:ext cx="2927747" cy="1451610"/>
          </a:xfrm>
          <a:prstGeom prst="rect">
            <a:avLst/>
          </a:prstGeom>
          <a:noFill/>
          <a:ln/>
        </p:spPr>
        <p:txBody>
          <a:bodyPr wrap="square" rtlCol="0" anchor="t"/>
          <a:lstStyle/>
          <a:p>
            <a:pPr marL="0" indent="0">
              <a:lnSpc>
                <a:spcPts val="2858"/>
              </a:lnSpc>
              <a:buNone/>
            </a:pPr>
            <a:r>
              <a:rPr lang="en-US" sz="2000" kern="0" spc="-36" dirty="0">
                <a:solidFill>
                  <a:srgbClr val="E5E0DF"/>
                </a:solidFill>
                <a:latin typeface="Times New Roman" pitchFamily="18" charset="0"/>
                <a:ea typeface="Inter" pitchFamily="34" charset="-122"/>
                <a:cs typeface="Times New Roman" pitchFamily="18" charset="0"/>
              </a:rPr>
              <a:t>Ensuring the protection of sensitive personal health information is crucial when working with medical data.</a:t>
            </a:r>
            <a:endParaRPr lang="en-US" sz="2000" dirty="0">
              <a:latin typeface="Times New Roman" pitchFamily="18" charset="0"/>
              <a:cs typeface="Times New Roman" pitchFamily="18" charset="0"/>
            </a:endParaRPr>
          </a:p>
        </p:txBody>
      </p:sp>
      <p:sp>
        <p:nvSpPr>
          <p:cNvPr id="15" name="Shape 11"/>
          <p:cNvSpPr/>
          <p:nvPr/>
        </p:nvSpPr>
        <p:spPr>
          <a:xfrm>
            <a:off x="6280190" y="4649153"/>
            <a:ext cx="510302" cy="510302"/>
          </a:xfrm>
          <a:prstGeom prst="roundRect">
            <a:avLst>
              <a:gd name="adj" fmla="val 18669"/>
            </a:avLst>
          </a:prstGeom>
          <a:solidFill>
            <a:srgbClr val="110080"/>
          </a:solidFill>
          <a:ln w="7620">
            <a:solidFill>
              <a:srgbClr val="2A1999"/>
            </a:solidFill>
            <a:prstDash val="solid"/>
          </a:ln>
        </p:spPr>
      </p:sp>
      <p:sp>
        <p:nvSpPr>
          <p:cNvPr id="16" name="Text 12"/>
          <p:cNvSpPr/>
          <p:nvPr/>
        </p:nvSpPr>
        <p:spPr>
          <a:xfrm>
            <a:off x="6430566" y="4734163"/>
            <a:ext cx="209431" cy="340281"/>
          </a:xfrm>
          <a:prstGeom prst="rect">
            <a:avLst/>
          </a:prstGeom>
          <a:noFill/>
          <a:ln/>
        </p:spPr>
        <p:txBody>
          <a:bodyPr wrap="none" rtlCol="0" anchor="t"/>
          <a:lstStyle/>
          <a:p>
            <a:pPr marL="0" indent="0" algn="ctr">
              <a:lnSpc>
                <a:spcPts val="2679"/>
              </a:lnSpc>
              <a:buNone/>
            </a:pPr>
            <a:r>
              <a:rPr lang="en-US" sz="2679" b="1" kern="0" spc="-80" dirty="0">
                <a:solidFill>
                  <a:srgbClr val="E5E0DF"/>
                </a:solidFill>
                <a:latin typeface="Inter" pitchFamily="34" charset="0"/>
                <a:ea typeface="Inter" pitchFamily="34" charset="-122"/>
                <a:cs typeface="Inter" pitchFamily="34" charset="-120"/>
              </a:rPr>
              <a:t>3</a:t>
            </a:r>
            <a:endParaRPr lang="en-US" sz="2679" dirty="0"/>
          </a:p>
        </p:txBody>
      </p:sp>
      <p:sp>
        <p:nvSpPr>
          <p:cNvPr id="17" name="Text 13"/>
          <p:cNvSpPr/>
          <p:nvPr/>
        </p:nvSpPr>
        <p:spPr>
          <a:xfrm>
            <a:off x="7017306" y="4649153"/>
            <a:ext cx="2835235" cy="354330"/>
          </a:xfrm>
          <a:prstGeom prst="rect">
            <a:avLst/>
          </a:prstGeom>
          <a:noFill/>
          <a:ln/>
        </p:spPr>
        <p:txBody>
          <a:bodyPr wrap="none" rtlCol="0" anchor="t"/>
          <a:lstStyle/>
          <a:p>
            <a:pPr marL="0" indent="0">
              <a:lnSpc>
                <a:spcPts val="2791"/>
              </a:lnSpc>
              <a:buNone/>
            </a:pPr>
            <a:r>
              <a:rPr lang="en-US" sz="2233" b="1" kern="0" spc="-67" dirty="0">
                <a:solidFill>
                  <a:srgbClr val="E5E0DF"/>
                </a:solidFill>
                <a:latin typeface="Inter" pitchFamily="34" charset="0"/>
                <a:ea typeface="Inter" pitchFamily="34" charset="-122"/>
                <a:cs typeface="Inter" pitchFamily="34" charset="-120"/>
              </a:rPr>
              <a:t>Model Complexity</a:t>
            </a:r>
            <a:endParaRPr lang="en-US" sz="2233" dirty="0"/>
          </a:p>
        </p:txBody>
      </p:sp>
      <p:sp>
        <p:nvSpPr>
          <p:cNvPr id="18" name="Text 14"/>
          <p:cNvSpPr/>
          <p:nvPr/>
        </p:nvSpPr>
        <p:spPr>
          <a:xfrm>
            <a:off x="7017306" y="5139571"/>
            <a:ext cx="2927747" cy="1814513"/>
          </a:xfrm>
          <a:prstGeom prst="rect">
            <a:avLst/>
          </a:prstGeom>
          <a:noFill/>
          <a:ln/>
        </p:spPr>
        <p:txBody>
          <a:bodyPr wrap="square" rtlCol="0" anchor="t"/>
          <a:lstStyle/>
          <a:p>
            <a:pPr marL="0" indent="0">
              <a:lnSpc>
                <a:spcPts val="2858"/>
              </a:lnSpc>
              <a:buNone/>
            </a:pPr>
            <a:r>
              <a:rPr lang="en-US" sz="2000" kern="0" spc="-36" dirty="0">
                <a:solidFill>
                  <a:srgbClr val="E5E0DF"/>
                </a:solidFill>
                <a:latin typeface="Times New Roman" pitchFamily="18" charset="0"/>
                <a:ea typeface="Inter" pitchFamily="34" charset="-122"/>
                <a:cs typeface="Times New Roman" pitchFamily="18" charset="0"/>
              </a:rPr>
              <a:t>Developing a highly accurate and interpretable model for medical insurance price prediction can be a complex task.</a:t>
            </a:r>
            <a:endParaRPr lang="en-US" sz="2000" dirty="0">
              <a:latin typeface="Times New Roman" pitchFamily="18" charset="0"/>
              <a:cs typeface="Times New Roman" pitchFamily="18" charset="0"/>
            </a:endParaRPr>
          </a:p>
        </p:txBody>
      </p:sp>
      <p:sp>
        <p:nvSpPr>
          <p:cNvPr id="19" name="Shape 15"/>
          <p:cNvSpPr/>
          <p:nvPr/>
        </p:nvSpPr>
        <p:spPr>
          <a:xfrm>
            <a:off x="10171867" y="4649153"/>
            <a:ext cx="510302" cy="510302"/>
          </a:xfrm>
          <a:prstGeom prst="roundRect">
            <a:avLst>
              <a:gd name="adj" fmla="val 18669"/>
            </a:avLst>
          </a:prstGeom>
          <a:solidFill>
            <a:srgbClr val="110080"/>
          </a:solidFill>
          <a:ln w="7620">
            <a:solidFill>
              <a:srgbClr val="2A1999"/>
            </a:solidFill>
            <a:prstDash val="solid"/>
          </a:ln>
        </p:spPr>
      </p:sp>
      <p:sp>
        <p:nvSpPr>
          <p:cNvPr id="20" name="Text 16"/>
          <p:cNvSpPr/>
          <p:nvPr/>
        </p:nvSpPr>
        <p:spPr>
          <a:xfrm>
            <a:off x="10317004" y="4734163"/>
            <a:ext cx="219908" cy="340281"/>
          </a:xfrm>
          <a:prstGeom prst="rect">
            <a:avLst/>
          </a:prstGeom>
          <a:noFill/>
          <a:ln/>
        </p:spPr>
        <p:txBody>
          <a:bodyPr wrap="none" rtlCol="0" anchor="t"/>
          <a:lstStyle/>
          <a:p>
            <a:pPr marL="0" indent="0" algn="ctr">
              <a:lnSpc>
                <a:spcPts val="2679"/>
              </a:lnSpc>
              <a:buNone/>
            </a:pPr>
            <a:r>
              <a:rPr lang="en-US" sz="2679" b="1" kern="0" spc="-80" dirty="0">
                <a:solidFill>
                  <a:srgbClr val="E5E0DF"/>
                </a:solidFill>
                <a:latin typeface="Inter" pitchFamily="34" charset="0"/>
                <a:ea typeface="Inter" pitchFamily="34" charset="-122"/>
                <a:cs typeface="Inter" pitchFamily="34" charset="-120"/>
              </a:rPr>
              <a:t>4</a:t>
            </a:r>
            <a:endParaRPr lang="en-US" sz="2679" dirty="0"/>
          </a:p>
        </p:txBody>
      </p:sp>
      <p:sp>
        <p:nvSpPr>
          <p:cNvPr id="21" name="Text 17"/>
          <p:cNvSpPr/>
          <p:nvPr/>
        </p:nvSpPr>
        <p:spPr>
          <a:xfrm>
            <a:off x="10908983" y="4649153"/>
            <a:ext cx="2927747" cy="708660"/>
          </a:xfrm>
          <a:prstGeom prst="rect">
            <a:avLst/>
          </a:prstGeom>
          <a:noFill/>
          <a:ln/>
        </p:spPr>
        <p:txBody>
          <a:bodyPr wrap="square" rtlCol="0" anchor="t"/>
          <a:lstStyle/>
          <a:p>
            <a:pPr marL="0" indent="0">
              <a:lnSpc>
                <a:spcPts val="2791"/>
              </a:lnSpc>
              <a:buNone/>
            </a:pPr>
            <a:r>
              <a:rPr lang="en-US" sz="2233" b="1" kern="0" spc="-67" dirty="0">
                <a:solidFill>
                  <a:srgbClr val="E5E0DF"/>
                </a:solidFill>
                <a:latin typeface="Inter" pitchFamily="34" charset="0"/>
                <a:ea typeface="Inter" pitchFamily="34" charset="-122"/>
                <a:cs typeface="Inter" pitchFamily="34" charset="-120"/>
              </a:rPr>
              <a:t>Regulatory Considerations</a:t>
            </a:r>
            <a:endParaRPr lang="en-US" sz="2233" dirty="0"/>
          </a:p>
        </p:txBody>
      </p:sp>
      <p:sp>
        <p:nvSpPr>
          <p:cNvPr id="22" name="Text 18"/>
          <p:cNvSpPr/>
          <p:nvPr/>
        </p:nvSpPr>
        <p:spPr>
          <a:xfrm>
            <a:off x="10908983" y="5493901"/>
            <a:ext cx="2927747" cy="1814513"/>
          </a:xfrm>
          <a:prstGeom prst="rect">
            <a:avLst/>
          </a:prstGeom>
          <a:noFill/>
          <a:ln/>
        </p:spPr>
        <p:txBody>
          <a:bodyPr wrap="square" rtlCol="0" anchor="t"/>
          <a:lstStyle/>
          <a:p>
            <a:pPr marL="0" indent="0">
              <a:lnSpc>
                <a:spcPts val="2858"/>
              </a:lnSpc>
              <a:buNone/>
            </a:pPr>
            <a:r>
              <a:rPr lang="en-US" sz="2000" kern="0" spc="-36" dirty="0">
                <a:solidFill>
                  <a:srgbClr val="E5E0DF"/>
                </a:solidFill>
                <a:latin typeface="Times New Roman" pitchFamily="18" charset="0"/>
                <a:ea typeface="Inter" pitchFamily="34" charset="-122"/>
                <a:cs typeface="Times New Roman" pitchFamily="18" charset="0"/>
              </a:rPr>
              <a:t>Understanding and adhering to evolving regulations in the healthcare industry is essential for the model's deployment.</a:t>
            </a:r>
            <a:endParaRPr lang="en-US" sz="20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5" name="Image 1" descr="preencoded.png"/>
          <p:cNvPicPr>
            <a:picLocks noChangeAspect="1"/>
          </p:cNvPicPr>
          <p:nvPr/>
        </p:nvPicPr>
        <p:blipFill>
          <a:blip r:embed="rId3"/>
          <a:stretch>
            <a:fillRect/>
          </a:stretch>
        </p:blipFill>
        <p:spPr>
          <a:xfrm>
            <a:off x="8763317" y="2719030"/>
            <a:ext cx="5605146" cy="3152894"/>
          </a:xfrm>
          <a:prstGeom prst="rect">
            <a:avLst/>
          </a:prstGeom>
        </p:spPr>
      </p:pic>
      <p:sp>
        <p:nvSpPr>
          <p:cNvPr id="6" name="Text 2"/>
          <p:cNvSpPr/>
          <p:nvPr/>
        </p:nvSpPr>
        <p:spPr>
          <a:xfrm>
            <a:off x="733425" y="742236"/>
            <a:ext cx="5290780" cy="654844"/>
          </a:xfrm>
          <a:prstGeom prst="rect">
            <a:avLst/>
          </a:prstGeom>
          <a:noFill/>
          <a:ln/>
        </p:spPr>
        <p:txBody>
          <a:bodyPr wrap="none" rtlCol="0" anchor="t"/>
          <a:lstStyle/>
          <a:p>
            <a:pPr marL="0" indent="0">
              <a:lnSpc>
                <a:spcPts val="5156"/>
              </a:lnSpc>
              <a:buNone/>
            </a:pPr>
            <a:r>
              <a:rPr lang="en-US" sz="3600" b="1" kern="0" spc="-124" dirty="0">
                <a:solidFill>
                  <a:schemeClr val="accent2">
                    <a:lumMod val="75000"/>
                  </a:schemeClr>
                </a:solidFill>
                <a:latin typeface="Times New Roman" pitchFamily="18" charset="0"/>
                <a:ea typeface="Inter" pitchFamily="34" charset="-122"/>
                <a:cs typeface="Times New Roman" pitchFamily="18" charset="0"/>
              </a:rPr>
              <a:t>Future Enhancements</a:t>
            </a:r>
            <a:endParaRPr lang="en-US" sz="3600" dirty="0">
              <a:solidFill>
                <a:schemeClr val="accent2">
                  <a:lumMod val="75000"/>
                </a:schemeClr>
              </a:solidFill>
              <a:latin typeface="Times New Roman" pitchFamily="18" charset="0"/>
              <a:cs typeface="Times New Roman" pitchFamily="18" charset="0"/>
            </a:endParaRPr>
          </a:p>
        </p:txBody>
      </p:sp>
      <p:sp>
        <p:nvSpPr>
          <p:cNvPr id="7" name="Shape 3"/>
          <p:cNvSpPr/>
          <p:nvPr/>
        </p:nvSpPr>
        <p:spPr>
          <a:xfrm>
            <a:off x="733425" y="1711404"/>
            <a:ext cx="7677150" cy="5775960"/>
          </a:xfrm>
          <a:prstGeom prst="roundRect">
            <a:avLst>
              <a:gd name="adj" fmla="val 1524"/>
            </a:avLst>
          </a:prstGeom>
          <a:noFill/>
          <a:ln w="7620">
            <a:solidFill>
              <a:srgbClr val="FFFFFF">
                <a:alpha val="24000"/>
              </a:srgbClr>
            </a:solidFill>
            <a:prstDash val="solid"/>
          </a:ln>
        </p:spPr>
      </p:sp>
      <p:sp>
        <p:nvSpPr>
          <p:cNvPr id="8" name="Shape 4"/>
          <p:cNvSpPr/>
          <p:nvPr/>
        </p:nvSpPr>
        <p:spPr>
          <a:xfrm>
            <a:off x="741045" y="1719024"/>
            <a:ext cx="7661910" cy="1272540"/>
          </a:xfrm>
          <a:prstGeom prst="rect">
            <a:avLst/>
          </a:prstGeom>
          <a:solidFill>
            <a:srgbClr val="FFFFFF">
              <a:alpha val="4000"/>
            </a:srgbClr>
          </a:solidFill>
          <a:ln/>
        </p:spPr>
      </p:sp>
      <p:sp>
        <p:nvSpPr>
          <p:cNvPr id="9" name="Text 5"/>
          <p:cNvSpPr/>
          <p:nvPr/>
        </p:nvSpPr>
        <p:spPr>
          <a:xfrm>
            <a:off x="950595" y="1852374"/>
            <a:ext cx="3408045" cy="335280"/>
          </a:xfrm>
          <a:prstGeom prst="rect">
            <a:avLst/>
          </a:prstGeom>
          <a:noFill/>
          <a:ln/>
        </p:spPr>
        <p:txBody>
          <a:bodyPr wrap="none" rtlCol="0" anchor="t"/>
          <a:lstStyle/>
          <a:p>
            <a:pPr marL="0" indent="0">
              <a:lnSpc>
                <a:spcPts val="2640"/>
              </a:lnSpc>
              <a:buNone/>
            </a:pPr>
            <a:r>
              <a:rPr lang="en-US" kern="0" spc="-33" dirty="0">
                <a:solidFill>
                  <a:srgbClr val="E5E0DF"/>
                </a:solidFill>
                <a:latin typeface="Times New Roman" pitchFamily="18" charset="0"/>
                <a:ea typeface="Inter" pitchFamily="34" charset="-122"/>
                <a:cs typeface="Times New Roman" pitchFamily="18" charset="0"/>
              </a:rPr>
              <a:t>Incorporate Real-time Data</a:t>
            </a:r>
            <a:endParaRPr lang="en-US" dirty="0">
              <a:latin typeface="Times New Roman" pitchFamily="18" charset="0"/>
              <a:cs typeface="Times New Roman" pitchFamily="18" charset="0"/>
            </a:endParaRPr>
          </a:p>
        </p:txBody>
      </p:sp>
      <p:sp>
        <p:nvSpPr>
          <p:cNvPr id="10" name="Text 6"/>
          <p:cNvSpPr/>
          <p:nvPr/>
        </p:nvSpPr>
        <p:spPr>
          <a:xfrm>
            <a:off x="4785360" y="1852374"/>
            <a:ext cx="3408045" cy="1005840"/>
          </a:xfrm>
          <a:prstGeom prst="rect">
            <a:avLst/>
          </a:prstGeom>
          <a:noFill/>
          <a:ln/>
        </p:spPr>
        <p:txBody>
          <a:bodyPr wrap="square" rtlCol="0" anchor="t"/>
          <a:lstStyle/>
          <a:p>
            <a:pPr marL="0" indent="0">
              <a:lnSpc>
                <a:spcPts val="2640"/>
              </a:lnSpc>
              <a:buNone/>
            </a:pPr>
            <a:r>
              <a:rPr lang="en-US" kern="0" spc="-33" dirty="0">
                <a:solidFill>
                  <a:srgbClr val="E5E0DF"/>
                </a:solidFill>
                <a:latin typeface="Times New Roman" pitchFamily="18" charset="0"/>
                <a:ea typeface="Inter" pitchFamily="34" charset="-122"/>
                <a:cs typeface="Times New Roman" pitchFamily="18" charset="0"/>
              </a:rPr>
              <a:t>Integrate the model with real-time data sources to enable dynamic pricing updates.</a:t>
            </a:r>
            <a:endParaRPr lang="en-US" dirty="0">
              <a:latin typeface="Times New Roman" pitchFamily="18" charset="0"/>
              <a:cs typeface="Times New Roman" pitchFamily="18" charset="0"/>
            </a:endParaRPr>
          </a:p>
        </p:txBody>
      </p:sp>
      <p:sp>
        <p:nvSpPr>
          <p:cNvPr id="11" name="Shape 7"/>
          <p:cNvSpPr/>
          <p:nvPr/>
        </p:nvSpPr>
        <p:spPr>
          <a:xfrm>
            <a:off x="741045" y="2991564"/>
            <a:ext cx="7661910" cy="1607820"/>
          </a:xfrm>
          <a:prstGeom prst="rect">
            <a:avLst/>
          </a:prstGeom>
          <a:solidFill>
            <a:srgbClr val="000000">
              <a:alpha val="4000"/>
            </a:srgbClr>
          </a:solidFill>
          <a:ln/>
        </p:spPr>
      </p:sp>
      <p:sp>
        <p:nvSpPr>
          <p:cNvPr id="12" name="Text 8"/>
          <p:cNvSpPr/>
          <p:nvPr/>
        </p:nvSpPr>
        <p:spPr>
          <a:xfrm>
            <a:off x="950595" y="3124914"/>
            <a:ext cx="3408045" cy="335280"/>
          </a:xfrm>
          <a:prstGeom prst="rect">
            <a:avLst/>
          </a:prstGeom>
          <a:noFill/>
          <a:ln/>
        </p:spPr>
        <p:txBody>
          <a:bodyPr wrap="none" rtlCol="0" anchor="t"/>
          <a:lstStyle/>
          <a:p>
            <a:pPr marL="0" indent="0">
              <a:lnSpc>
                <a:spcPts val="2640"/>
              </a:lnSpc>
              <a:buNone/>
            </a:pPr>
            <a:r>
              <a:rPr lang="en-US" kern="0" spc="-33" dirty="0">
                <a:solidFill>
                  <a:srgbClr val="E5E0DF"/>
                </a:solidFill>
                <a:latin typeface="Times New Roman" pitchFamily="18" charset="0"/>
                <a:ea typeface="Inter" pitchFamily="34" charset="-122"/>
                <a:cs typeface="Times New Roman" pitchFamily="18" charset="0"/>
              </a:rPr>
              <a:t>Personalized Recommendations</a:t>
            </a:r>
            <a:endParaRPr lang="en-US" dirty="0">
              <a:latin typeface="Times New Roman" pitchFamily="18" charset="0"/>
              <a:cs typeface="Times New Roman" pitchFamily="18" charset="0"/>
            </a:endParaRPr>
          </a:p>
        </p:txBody>
      </p:sp>
      <p:sp>
        <p:nvSpPr>
          <p:cNvPr id="13" name="Text 9"/>
          <p:cNvSpPr/>
          <p:nvPr/>
        </p:nvSpPr>
        <p:spPr>
          <a:xfrm>
            <a:off x="4785360" y="3124914"/>
            <a:ext cx="3408045" cy="1341120"/>
          </a:xfrm>
          <a:prstGeom prst="rect">
            <a:avLst/>
          </a:prstGeom>
          <a:noFill/>
          <a:ln/>
        </p:spPr>
        <p:txBody>
          <a:bodyPr wrap="square" rtlCol="0" anchor="t"/>
          <a:lstStyle/>
          <a:p>
            <a:pPr marL="0" indent="0">
              <a:lnSpc>
                <a:spcPts val="2640"/>
              </a:lnSpc>
              <a:buNone/>
            </a:pPr>
            <a:r>
              <a:rPr lang="en-US" kern="0" spc="-33" dirty="0">
                <a:solidFill>
                  <a:srgbClr val="E5E0DF"/>
                </a:solidFill>
                <a:latin typeface="Times New Roman" pitchFamily="18" charset="0"/>
                <a:ea typeface="Inter" pitchFamily="34" charset="-122"/>
                <a:cs typeface="Times New Roman" pitchFamily="18" charset="0"/>
              </a:rPr>
              <a:t>Develop personalized insurance recommendations based on individual health profiles and preferences.</a:t>
            </a:r>
            <a:endParaRPr lang="en-US" dirty="0">
              <a:latin typeface="Times New Roman" pitchFamily="18" charset="0"/>
              <a:cs typeface="Times New Roman" pitchFamily="18" charset="0"/>
            </a:endParaRPr>
          </a:p>
        </p:txBody>
      </p:sp>
      <p:sp>
        <p:nvSpPr>
          <p:cNvPr id="14" name="Shape 10"/>
          <p:cNvSpPr/>
          <p:nvPr/>
        </p:nvSpPr>
        <p:spPr>
          <a:xfrm>
            <a:off x="741045" y="4599384"/>
            <a:ext cx="7661910" cy="1272540"/>
          </a:xfrm>
          <a:prstGeom prst="rect">
            <a:avLst/>
          </a:prstGeom>
          <a:solidFill>
            <a:srgbClr val="FFFFFF">
              <a:alpha val="4000"/>
            </a:srgbClr>
          </a:solidFill>
          <a:ln/>
        </p:spPr>
      </p:sp>
      <p:sp>
        <p:nvSpPr>
          <p:cNvPr id="15" name="Text 11"/>
          <p:cNvSpPr/>
          <p:nvPr/>
        </p:nvSpPr>
        <p:spPr>
          <a:xfrm>
            <a:off x="950595" y="4732734"/>
            <a:ext cx="3408045" cy="335280"/>
          </a:xfrm>
          <a:prstGeom prst="rect">
            <a:avLst/>
          </a:prstGeom>
          <a:noFill/>
          <a:ln/>
        </p:spPr>
        <p:txBody>
          <a:bodyPr wrap="none" rtlCol="0" anchor="t"/>
          <a:lstStyle/>
          <a:p>
            <a:pPr marL="0" indent="0">
              <a:lnSpc>
                <a:spcPts val="2640"/>
              </a:lnSpc>
              <a:buNone/>
            </a:pPr>
            <a:r>
              <a:rPr lang="en-US" kern="0" spc="-33" dirty="0">
                <a:solidFill>
                  <a:srgbClr val="E5E0DF"/>
                </a:solidFill>
                <a:latin typeface="Times New Roman" pitchFamily="18" charset="0"/>
                <a:ea typeface="Inter" pitchFamily="34" charset="-122"/>
                <a:cs typeface="Times New Roman" pitchFamily="18" charset="0"/>
              </a:rPr>
              <a:t>Predictive Analytics</a:t>
            </a:r>
            <a:endParaRPr lang="en-US" dirty="0">
              <a:latin typeface="Times New Roman" pitchFamily="18" charset="0"/>
              <a:cs typeface="Times New Roman" pitchFamily="18" charset="0"/>
            </a:endParaRPr>
          </a:p>
        </p:txBody>
      </p:sp>
      <p:sp>
        <p:nvSpPr>
          <p:cNvPr id="16" name="Text 12"/>
          <p:cNvSpPr/>
          <p:nvPr/>
        </p:nvSpPr>
        <p:spPr>
          <a:xfrm>
            <a:off x="4785360" y="4732734"/>
            <a:ext cx="3408045" cy="1005840"/>
          </a:xfrm>
          <a:prstGeom prst="rect">
            <a:avLst/>
          </a:prstGeom>
          <a:noFill/>
          <a:ln/>
        </p:spPr>
        <p:txBody>
          <a:bodyPr wrap="square" rtlCol="0" anchor="t"/>
          <a:lstStyle/>
          <a:p>
            <a:pPr marL="0" indent="0">
              <a:lnSpc>
                <a:spcPts val="2640"/>
              </a:lnSpc>
              <a:buNone/>
            </a:pPr>
            <a:r>
              <a:rPr lang="en-US" kern="0" spc="-33" dirty="0">
                <a:solidFill>
                  <a:srgbClr val="E5E0DF"/>
                </a:solidFill>
                <a:latin typeface="Times New Roman" pitchFamily="18" charset="0"/>
                <a:ea typeface="Inter" pitchFamily="34" charset="-122"/>
                <a:cs typeface="Times New Roman" pitchFamily="18" charset="0"/>
              </a:rPr>
              <a:t>Expand the model's capabilities to predict future healthcare trends and potential cost changes.</a:t>
            </a:r>
            <a:endParaRPr lang="en-US" dirty="0">
              <a:latin typeface="Times New Roman" pitchFamily="18" charset="0"/>
              <a:cs typeface="Times New Roman" pitchFamily="18" charset="0"/>
            </a:endParaRPr>
          </a:p>
        </p:txBody>
      </p:sp>
      <p:sp>
        <p:nvSpPr>
          <p:cNvPr id="17" name="Shape 13"/>
          <p:cNvSpPr/>
          <p:nvPr/>
        </p:nvSpPr>
        <p:spPr>
          <a:xfrm>
            <a:off x="741045" y="5871924"/>
            <a:ext cx="7661910" cy="1607820"/>
          </a:xfrm>
          <a:prstGeom prst="rect">
            <a:avLst/>
          </a:prstGeom>
          <a:solidFill>
            <a:srgbClr val="000000">
              <a:alpha val="4000"/>
            </a:srgbClr>
          </a:solidFill>
          <a:ln/>
        </p:spPr>
      </p:sp>
      <p:sp>
        <p:nvSpPr>
          <p:cNvPr id="18" name="Text 14"/>
          <p:cNvSpPr/>
          <p:nvPr/>
        </p:nvSpPr>
        <p:spPr>
          <a:xfrm>
            <a:off x="950595" y="6005274"/>
            <a:ext cx="3408045" cy="335280"/>
          </a:xfrm>
          <a:prstGeom prst="rect">
            <a:avLst/>
          </a:prstGeom>
          <a:noFill/>
          <a:ln/>
        </p:spPr>
        <p:txBody>
          <a:bodyPr wrap="none" rtlCol="0" anchor="t"/>
          <a:lstStyle/>
          <a:p>
            <a:pPr marL="0" indent="0">
              <a:lnSpc>
                <a:spcPts val="2640"/>
              </a:lnSpc>
              <a:buNone/>
            </a:pPr>
            <a:r>
              <a:rPr lang="en-US" kern="0" spc="-33" dirty="0">
                <a:solidFill>
                  <a:srgbClr val="E5E0DF"/>
                </a:solidFill>
                <a:latin typeface="Times New Roman" pitchFamily="18" charset="0"/>
                <a:ea typeface="Inter" pitchFamily="34" charset="-122"/>
                <a:cs typeface="Times New Roman" pitchFamily="18" charset="0"/>
              </a:rPr>
              <a:t>Explainable AI</a:t>
            </a:r>
            <a:endParaRPr lang="en-US" dirty="0">
              <a:latin typeface="Times New Roman" pitchFamily="18" charset="0"/>
              <a:cs typeface="Times New Roman" pitchFamily="18" charset="0"/>
            </a:endParaRPr>
          </a:p>
        </p:txBody>
      </p:sp>
      <p:sp>
        <p:nvSpPr>
          <p:cNvPr id="19" name="Text 15"/>
          <p:cNvSpPr/>
          <p:nvPr/>
        </p:nvSpPr>
        <p:spPr>
          <a:xfrm>
            <a:off x="4785360" y="6005274"/>
            <a:ext cx="3408045" cy="1341120"/>
          </a:xfrm>
          <a:prstGeom prst="rect">
            <a:avLst/>
          </a:prstGeom>
          <a:noFill/>
          <a:ln/>
        </p:spPr>
        <p:txBody>
          <a:bodyPr wrap="square" rtlCol="0" anchor="t"/>
          <a:lstStyle/>
          <a:p>
            <a:pPr marL="0" indent="0">
              <a:lnSpc>
                <a:spcPts val="2640"/>
              </a:lnSpc>
              <a:buNone/>
            </a:pPr>
            <a:r>
              <a:rPr lang="en-US" kern="0" spc="-33" dirty="0">
                <a:solidFill>
                  <a:srgbClr val="E5E0DF"/>
                </a:solidFill>
                <a:latin typeface="Times New Roman" pitchFamily="18" charset="0"/>
                <a:ea typeface="Inter" pitchFamily="34" charset="-122"/>
                <a:cs typeface="Times New Roman" pitchFamily="18" charset="0"/>
              </a:rPr>
              <a:t>Enhance the model's interpretability to provide transparent and understandable insights to users.</a:t>
            </a:r>
            <a:endParaRPr lang="en-US"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txBody>
          <a:bodyPr/>
          <a:lstStyle/>
          <a:p>
            <a:pPr algn="ctr"/>
            <a:endParaRPr lang="en-US" sz="3600" b="1" dirty="0" smtClean="0">
              <a:solidFill>
                <a:schemeClr val="accent2">
                  <a:lumMod val="75000"/>
                </a:schemeClr>
              </a:solidFill>
              <a:latin typeface="Times New Roman" pitchFamily="18" charset="0"/>
              <a:cs typeface="Times New Roman" pitchFamily="18" charset="0"/>
            </a:endParaRPr>
          </a:p>
          <a:p>
            <a:pPr algn="ctr"/>
            <a:r>
              <a:rPr lang="en-US" sz="3600" b="1" dirty="0" smtClean="0">
                <a:solidFill>
                  <a:schemeClr val="accent2">
                    <a:lumMod val="75000"/>
                  </a:schemeClr>
                </a:solidFill>
                <a:latin typeface="Times New Roman" pitchFamily="18" charset="0"/>
                <a:cs typeface="Times New Roman" pitchFamily="18" charset="0"/>
              </a:rPr>
              <a:t>Explorative Data Analysis </a:t>
            </a:r>
            <a:endParaRPr lang="en-US" sz="3600" b="1" dirty="0">
              <a:solidFill>
                <a:schemeClr val="accent2">
                  <a:lumMod val="75000"/>
                </a:schemeClr>
              </a:solidFill>
              <a:latin typeface="Times New Roman" pitchFamily="18" charset="0"/>
              <a:cs typeface="Times New Roman" pitchFamily="18" charset="0"/>
            </a:endParaRPr>
          </a:p>
        </p:txBody>
      </p:sp>
      <p:sp>
        <p:nvSpPr>
          <p:cNvPr id="6" name="Text 2"/>
          <p:cNvSpPr/>
          <p:nvPr/>
        </p:nvSpPr>
        <p:spPr>
          <a:xfrm>
            <a:off x="137695" y="0"/>
            <a:ext cx="13148442" cy="538439"/>
          </a:xfrm>
          <a:prstGeom prst="rect">
            <a:avLst/>
          </a:prstGeom>
          <a:noFill/>
          <a:ln/>
        </p:spPr>
        <p:txBody>
          <a:bodyPr wrap="square" rtlCol="0" anchor="t"/>
          <a:lstStyle/>
          <a:p>
            <a:pPr marL="0" indent="0">
              <a:lnSpc>
                <a:spcPts val="7702"/>
              </a:lnSpc>
              <a:buNone/>
            </a:pPr>
            <a:endParaRPr lang="en-US" sz="4800" b="1" kern="0" spc="-185" dirty="0">
              <a:solidFill>
                <a:schemeClr val="accent2">
                  <a:lumMod val="75000"/>
                </a:schemeClr>
              </a:solidFill>
              <a:latin typeface="Times New Roman" pitchFamily="18" charset="0"/>
              <a:ea typeface="Inter" pitchFamily="34" charset="-122"/>
              <a:cs typeface="Times New Roman" pitchFamily="18" charset="0"/>
            </a:endParaRPr>
          </a:p>
        </p:txBody>
      </p:sp>
      <p:sp>
        <p:nvSpPr>
          <p:cNvPr id="7" name="Text 3"/>
          <p:cNvSpPr/>
          <p:nvPr/>
        </p:nvSpPr>
        <p:spPr>
          <a:xfrm>
            <a:off x="801410" y="3568187"/>
            <a:ext cx="7556421" cy="2179082"/>
          </a:xfrm>
          <a:prstGeom prst="rect">
            <a:avLst/>
          </a:prstGeom>
          <a:noFill/>
          <a:ln/>
        </p:spPr>
        <p:txBody>
          <a:bodyPr wrap="square" rtlCol="0" anchor="t"/>
          <a:lstStyle/>
          <a:p>
            <a:pPr marL="0" indent="0">
              <a:lnSpc>
                <a:spcPts val="2858"/>
              </a:lnSpc>
              <a:buNone/>
            </a:pPr>
            <a:endParaRPr lang="en-US" sz="1786" dirty="0"/>
          </a:p>
        </p:txBody>
      </p:sp>
      <p:sp>
        <p:nvSpPr>
          <p:cNvPr id="10" name="Text 5"/>
          <p:cNvSpPr/>
          <p:nvPr/>
        </p:nvSpPr>
        <p:spPr>
          <a:xfrm>
            <a:off x="1270040" y="7077670"/>
            <a:ext cx="2979896" cy="396835"/>
          </a:xfrm>
          <a:prstGeom prst="rect">
            <a:avLst/>
          </a:prstGeom>
          <a:noFill/>
          <a:ln/>
        </p:spPr>
        <p:txBody>
          <a:bodyPr wrap="none" rtlCol="0" anchor="t"/>
          <a:lstStyle/>
          <a:p>
            <a:pPr marL="0" indent="0" algn="l">
              <a:lnSpc>
                <a:spcPts val="3126"/>
              </a:lnSpc>
              <a:buNone/>
            </a:pPr>
            <a:endParaRPr lang="en-US" sz="2233" dirty="0"/>
          </a:p>
        </p:txBody>
      </p:sp>
      <p:pic>
        <p:nvPicPr>
          <p:cNvPr id="2050" name="Picture 2" descr="C:\Users\OFFICE\Desktop\Health_Insurance_Prediction\AgeDistribu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940" y="2270235"/>
            <a:ext cx="6293033" cy="480743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OFFICE\Desktop\Health_Insurance_Prediction\SexDistribu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3301" y="2168211"/>
            <a:ext cx="4904857" cy="5011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788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txBody>
          <a:bodyPr/>
          <a:lstStyle/>
          <a:p>
            <a:endParaRPr lang="en-US" dirty="0"/>
          </a:p>
        </p:txBody>
      </p:sp>
      <p:sp>
        <p:nvSpPr>
          <p:cNvPr id="6" name="Text 2"/>
          <p:cNvSpPr/>
          <p:nvPr/>
        </p:nvSpPr>
        <p:spPr>
          <a:xfrm>
            <a:off x="137695" y="0"/>
            <a:ext cx="13148442" cy="538439"/>
          </a:xfrm>
          <a:prstGeom prst="rect">
            <a:avLst/>
          </a:prstGeom>
          <a:noFill/>
          <a:ln/>
        </p:spPr>
        <p:txBody>
          <a:bodyPr wrap="square" rtlCol="0" anchor="t"/>
          <a:lstStyle/>
          <a:p>
            <a:pPr marL="0" indent="0">
              <a:lnSpc>
                <a:spcPts val="7702"/>
              </a:lnSpc>
              <a:buNone/>
            </a:pPr>
            <a:endParaRPr lang="en-US" sz="4800" b="1" kern="0" spc="-185" dirty="0">
              <a:solidFill>
                <a:schemeClr val="accent2">
                  <a:lumMod val="75000"/>
                </a:schemeClr>
              </a:solidFill>
              <a:latin typeface="Times New Roman" pitchFamily="18" charset="0"/>
              <a:ea typeface="Inter" pitchFamily="34" charset="-122"/>
              <a:cs typeface="Times New Roman" pitchFamily="18" charset="0"/>
            </a:endParaRPr>
          </a:p>
        </p:txBody>
      </p:sp>
      <p:sp>
        <p:nvSpPr>
          <p:cNvPr id="7" name="Text 3"/>
          <p:cNvSpPr/>
          <p:nvPr/>
        </p:nvSpPr>
        <p:spPr>
          <a:xfrm>
            <a:off x="801410" y="3568187"/>
            <a:ext cx="7556421" cy="2179082"/>
          </a:xfrm>
          <a:prstGeom prst="rect">
            <a:avLst/>
          </a:prstGeom>
          <a:noFill/>
          <a:ln/>
        </p:spPr>
        <p:txBody>
          <a:bodyPr wrap="square" rtlCol="0" anchor="t"/>
          <a:lstStyle/>
          <a:p>
            <a:pPr marL="0" indent="0">
              <a:lnSpc>
                <a:spcPts val="2858"/>
              </a:lnSpc>
              <a:buNone/>
            </a:pPr>
            <a:endParaRPr lang="en-US" sz="1786" dirty="0"/>
          </a:p>
        </p:txBody>
      </p:sp>
      <p:sp>
        <p:nvSpPr>
          <p:cNvPr id="10" name="Text 5"/>
          <p:cNvSpPr/>
          <p:nvPr/>
        </p:nvSpPr>
        <p:spPr>
          <a:xfrm>
            <a:off x="1270040" y="7077670"/>
            <a:ext cx="2979896" cy="396835"/>
          </a:xfrm>
          <a:prstGeom prst="rect">
            <a:avLst/>
          </a:prstGeom>
          <a:noFill/>
          <a:ln/>
        </p:spPr>
        <p:txBody>
          <a:bodyPr wrap="none" rtlCol="0" anchor="t"/>
          <a:lstStyle/>
          <a:p>
            <a:pPr marL="0" indent="0" algn="l">
              <a:lnSpc>
                <a:spcPts val="3126"/>
              </a:lnSpc>
              <a:buNone/>
            </a:pPr>
            <a:endParaRPr lang="en-US" sz="2233" dirty="0"/>
          </a:p>
        </p:txBody>
      </p:sp>
      <p:pic>
        <p:nvPicPr>
          <p:cNvPr id="3074" name="Picture 2" descr="C:\Users\OFFICE\Desktop\Health_Insurance_Prediction\BMIDistribu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510" y="1649268"/>
            <a:ext cx="5687855" cy="484444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2759" y="1715086"/>
            <a:ext cx="5592673" cy="47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7788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txBody>
          <a:bodyPr/>
          <a:lstStyle/>
          <a:p>
            <a:endParaRPr lang="en-US" dirty="0"/>
          </a:p>
        </p:txBody>
      </p:sp>
      <p:sp>
        <p:nvSpPr>
          <p:cNvPr id="6" name="Text 2"/>
          <p:cNvSpPr/>
          <p:nvPr/>
        </p:nvSpPr>
        <p:spPr>
          <a:xfrm>
            <a:off x="137695" y="0"/>
            <a:ext cx="13148442" cy="538439"/>
          </a:xfrm>
          <a:prstGeom prst="rect">
            <a:avLst/>
          </a:prstGeom>
          <a:noFill/>
          <a:ln/>
        </p:spPr>
        <p:txBody>
          <a:bodyPr wrap="square" rtlCol="0" anchor="t"/>
          <a:lstStyle/>
          <a:p>
            <a:pPr marL="0" indent="0">
              <a:lnSpc>
                <a:spcPts val="7702"/>
              </a:lnSpc>
              <a:buNone/>
            </a:pPr>
            <a:endParaRPr lang="en-US" sz="4800" b="1" kern="0" spc="-185" dirty="0">
              <a:solidFill>
                <a:schemeClr val="accent2">
                  <a:lumMod val="75000"/>
                </a:schemeClr>
              </a:solidFill>
              <a:latin typeface="Times New Roman" pitchFamily="18" charset="0"/>
              <a:ea typeface="Inter" pitchFamily="34" charset="-122"/>
              <a:cs typeface="Times New Roman" pitchFamily="18" charset="0"/>
            </a:endParaRPr>
          </a:p>
        </p:txBody>
      </p:sp>
      <p:sp>
        <p:nvSpPr>
          <p:cNvPr id="7" name="Text 3"/>
          <p:cNvSpPr/>
          <p:nvPr/>
        </p:nvSpPr>
        <p:spPr>
          <a:xfrm>
            <a:off x="801410" y="3568187"/>
            <a:ext cx="7556421" cy="2179082"/>
          </a:xfrm>
          <a:prstGeom prst="rect">
            <a:avLst/>
          </a:prstGeom>
          <a:noFill/>
          <a:ln/>
        </p:spPr>
        <p:txBody>
          <a:bodyPr wrap="square" rtlCol="0" anchor="t"/>
          <a:lstStyle/>
          <a:p>
            <a:pPr marL="0" indent="0">
              <a:lnSpc>
                <a:spcPts val="2858"/>
              </a:lnSpc>
              <a:buNone/>
            </a:pPr>
            <a:endParaRPr lang="en-US" sz="1786" dirty="0"/>
          </a:p>
        </p:txBody>
      </p:sp>
      <p:sp>
        <p:nvSpPr>
          <p:cNvPr id="10" name="Text 5"/>
          <p:cNvSpPr/>
          <p:nvPr/>
        </p:nvSpPr>
        <p:spPr>
          <a:xfrm>
            <a:off x="1270040" y="7077670"/>
            <a:ext cx="2979896" cy="396835"/>
          </a:xfrm>
          <a:prstGeom prst="rect">
            <a:avLst/>
          </a:prstGeom>
          <a:noFill/>
          <a:ln/>
        </p:spPr>
        <p:txBody>
          <a:bodyPr wrap="none" rtlCol="0" anchor="t"/>
          <a:lstStyle/>
          <a:p>
            <a:pPr marL="0" indent="0" algn="l">
              <a:lnSpc>
                <a:spcPts val="3126"/>
              </a:lnSpc>
              <a:buNone/>
            </a:pPr>
            <a:endParaRPr lang="en-US" sz="2233"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067" y="1701855"/>
            <a:ext cx="5570784" cy="4667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8030" y="1683461"/>
            <a:ext cx="5588108" cy="4685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7679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txBody>
          <a:bodyPr/>
          <a:lstStyle/>
          <a:p>
            <a:endParaRPr lang="en-US" dirty="0"/>
          </a:p>
        </p:txBody>
      </p:sp>
      <p:sp>
        <p:nvSpPr>
          <p:cNvPr id="6" name="Text 2"/>
          <p:cNvSpPr/>
          <p:nvPr/>
        </p:nvSpPr>
        <p:spPr>
          <a:xfrm>
            <a:off x="137695" y="0"/>
            <a:ext cx="13148442" cy="538439"/>
          </a:xfrm>
          <a:prstGeom prst="rect">
            <a:avLst/>
          </a:prstGeom>
          <a:noFill/>
          <a:ln/>
        </p:spPr>
        <p:txBody>
          <a:bodyPr wrap="square" rtlCol="0" anchor="t"/>
          <a:lstStyle/>
          <a:p>
            <a:pPr marL="0" indent="0">
              <a:lnSpc>
                <a:spcPts val="7702"/>
              </a:lnSpc>
              <a:buNone/>
            </a:pPr>
            <a:r>
              <a:rPr lang="en-US" sz="3200" b="1" kern="0" spc="-185" dirty="0">
                <a:solidFill>
                  <a:schemeClr val="accent2">
                    <a:lumMod val="75000"/>
                  </a:schemeClr>
                </a:solidFill>
                <a:latin typeface="Times New Roman" panose="02020603050405020304" pitchFamily="18" charset="0"/>
                <a:ea typeface="Inter" pitchFamily="34" charset="-122"/>
                <a:cs typeface="Times New Roman" pitchFamily="18" charset="0"/>
              </a:rPr>
              <a:t>Output Screenshots</a:t>
            </a:r>
            <a:r>
              <a:rPr lang="en-US" sz="4800" b="1" kern="0" spc="-185" dirty="0">
                <a:solidFill>
                  <a:schemeClr val="accent2">
                    <a:lumMod val="75000"/>
                  </a:schemeClr>
                </a:solidFill>
                <a:latin typeface="Times New Roman" pitchFamily="18" charset="0"/>
                <a:ea typeface="Inter" pitchFamily="34" charset="-122"/>
                <a:cs typeface="Times New Roman" pitchFamily="18" charset="0"/>
              </a:rPr>
              <a:t> </a:t>
            </a:r>
          </a:p>
        </p:txBody>
      </p:sp>
      <p:sp>
        <p:nvSpPr>
          <p:cNvPr id="7" name="Text 3"/>
          <p:cNvSpPr/>
          <p:nvPr/>
        </p:nvSpPr>
        <p:spPr>
          <a:xfrm>
            <a:off x="801410" y="3568187"/>
            <a:ext cx="7556421" cy="2179082"/>
          </a:xfrm>
          <a:prstGeom prst="rect">
            <a:avLst/>
          </a:prstGeom>
          <a:noFill/>
          <a:ln/>
        </p:spPr>
        <p:txBody>
          <a:bodyPr wrap="square" rtlCol="0" anchor="t"/>
          <a:lstStyle/>
          <a:p>
            <a:pPr marL="0" indent="0">
              <a:lnSpc>
                <a:spcPts val="2858"/>
              </a:lnSpc>
              <a:buNone/>
            </a:pPr>
            <a:endParaRPr lang="en-US" sz="1786" dirty="0"/>
          </a:p>
        </p:txBody>
      </p:sp>
      <p:sp>
        <p:nvSpPr>
          <p:cNvPr id="10" name="Text 5"/>
          <p:cNvSpPr/>
          <p:nvPr/>
        </p:nvSpPr>
        <p:spPr>
          <a:xfrm>
            <a:off x="1270040" y="7077670"/>
            <a:ext cx="2979896" cy="396835"/>
          </a:xfrm>
          <a:prstGeom prst="rect">
            <a:avLst/>
          </a:prstGeom>
          <a:noFill/>
          <a:ln/>
        </p:spPr>
        <p:txBody>
          <a:bodyPr wrap="none" rtlCol="0" anchor="t"/>
          <a:lstStyle/>
          <a:p>
            <a:pPr marL="0" indent="0" algn="l">
              <a:lnSpc>
                <a:spcPts val="3126"/>
              </a:lnSpc>
              <a:buNone/>
            </a:pPr>
            <a:endParaRPr lang="en-US" sz="2233" dirty="0"/>
          </a:p>
        </p:txBody>
      </p:sp>
      <p:pic>
        <p:nvPicPr>
          <p:cNvPr id="5" name="Picture 4">
            <a:extLst>
              <a:ext uri="{FF2B5EF4-FFF2-40B4-BE49-F238E27FC236}">
                <a16:creationId xmlns:a16="http://schemas.microsoft.com/office/drawing/2014/main" xmlns="" id="{D44EFC8B-3A36-BDF9-1164-55196B3CD4E5}"/>
              </a:ext>
            </a:extLst>
          </p:cNvPr>
          <p:cNvPicPr>
            <a:picLocks noChangeAspect="1"/>
          </p:cNvPicPr>
          <p:nvPr/>
        </p:nvPicPr>
        <p:blipFill>
          <a:blip r:embed="rId3"/>
          <a:stretch>
            <a:fillRect/>
          </a:stretch>
        </p:blipFill>
        <p:spPr>
          <a:xfrm>
            <a:off x="544107" y="987159"/>
            <a:ext cx="13284883" cy="6959958"/>
          </a:xfrm>
          <a:prstGeom prst="rect">
            <a:avLst/>
          </a:prstGeom>
        </p:spPr>
      </p:pic>
    </p:spTree>
    <p:extLst>
      <p:ext uri="{BB962C8B-B14F-4D97-AF65-F5344CB8AC3E}">
        <p14:creationId xmlns:p14="http://schemas.microsoft.com/office/powerpoint/2010/main" val="2778777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txBody>
          <a:bodyPr/>
          <a:lstStyle/>
          <a:p>
            <a:endParaRPr lang="en-US" dirty="0"/>
          </a:p>
        </p:txBody>
      </p:sp>
      <p:sp>
        <p:nvSpPr>
          <p:cNvPr id="6" name="Text 2"/>
          <p:cNvSpPr/>
          <p:nvPr/>
        </p:nvSpPr>
        <p:spPr>
          <a:xfrm>
            <a:off x="599090" y="3097067"/>
            <a:ext cx="13148442" cy="4566624"/>
          </a:xfrm>
          <a:prstGeom prst="rect">
            <a:avLst/>
          </a:prstGeom>
          <a:noFill/>
          <a:ln/>
        </p:spPr>
        <p:txBody>
          <a:bodyPr wrap="square" rtlCol="0" anchor="t"/>
          <a:lstStyle/>
          <a:p>
            <a:pPr marL="0" indent="0" algn="ctr">
              <a:lnSpc>
                <a:spcPts val="7702"/>
              </a:lnSpc>
              <a:buNone/>
            </a:pPr>
            <a:r>
              <a:rPr lang="en-US" sz="5400" b="1" kern="0" spc="-185" dirty="0">
                <a:solidFill>
                  <a:schemeClr val="accent2">
                    <a:lumMod val="75000"/>
                  </a:schemeClr>
                </a:solidFill>
                <a:latin typeface="Times New Roman" pitchFamily="18" charset="0"/>
                <a:ea typeface="Inter" pitchFamily="34" charset="-122"/>
                <a:cs typeface="Times New Roman" pitchFamily="18" charset="0"/>
              </a:rPr>
              <a:t>Thank You !</a:t>
            </a:r>
          </a:p>
        </p:txBody>
      </p:sp>
      <p:sp>
        <p:nvSpPr>
          <p:cNvPr id="7" name="Text 3"/>
          <p:cNvSpPr/>
          <p:nvPr/>
        </p:nvSpPr>
        <p:spPr>
          <a:xfrm>
            <a:off x="801410" y="3568187"/>
            <a:ext cx="7556421" cy="2179082"/>
          </a:xfrm>
          <a:prstGeom prst="rect">
            <a:avLst/>
          </a:prstGeom>
          <a:noFill/>
          <a:ln/>
        </p:spPr>
        <p:txBody>
          <a:bodyPr wrap="square" rtlCol="0" anchor="t"/>
          <a:lstStyle/>
          <a:p>
            <a:pPr marL="0" indent="0">
              <a:lnSpc>
                <a:spcPts val="2858"/>
              </a:lnSpc>
              <a:buNone/>
            </a:pPr>
            <a:endParaRPr lang="en-US" sz="1786" dirty="0"/>
          </a:p>
        </p:txBody>
      </p:sp>
      <p:sp>
        <p:nvSpPr>
          <p:cNvPr id="10" name="Text 5"/>
          <p:cNvSpPr/>
          <p:nvPr/>
        </p:nvSpPr>
        <p:spPr>
          <a:xfrm>
            <a:off x="1270040" y="7077670"/>
            <a:ext cx="2979896" cy="396835"/>
          </a:xfrm>
          <a:prstGeom prst="rect">
            <a:avLst/>
          </a:prstGeom>
          <a:noFill/>
          <a:ln/>
        </p:spPr>
        <p:txBody>
          <a:bodyPr wrap="none" rtlCol="0" anchor="t"/>
          <a:lstStyle/>
          <a:p>
            <a:pPr marL="0" indent="0" algn="l">
              <a:lnSpc>
                <a:spcPts val="3126"/>
              </a:lnSpc>
              <a:buNone/>
            </a:pPr>
            <a:endParaRPr lang="en-US" sz="2233" dirty="0"/>
          </a:p>
        </p:txBody>
      </p:sp>
      <p:pic>
        <p:nvPicPr>
          <p:cNvPr id="5" name="Picture 4">
            <a:extLst>
              <a:ext uri="{FF2B5EF4-FFF2-40B4-BE49-F238E27FC236}">
                <a16:creationId xmlns:a16="http://schemas.microsoft.com/office/drawing/2014/main" xmlns="" id="{A43CE932-8B78-3C85-ED74-486B2C187C07}"/>
              </a:ext>
            </a:extLst>
          </p:cNvPr>
          <p:cNvPicPr>
            <a:picLocks noChangeAspect="1"/>
          </p:cNvPicPr>
          <p:nvPr/>
        </p:nvPicPr>
        <p:blipFill>
          <a:blip r:embed="rId3"/>
          <a:stretch>
            <a:fillRect/>
          </a:stretch>
        </p:blipFill>
        <p:spPr>
          <a:xfrm>
            <a:off x="1510018" y="662730"/>
            <a:ext cx="11170098" cy="7147814"/>
          </a:xfrm>
          <a:prstGeom prst="rect">
            <a:avLst/>
          </a:prstGeom>
        </p:spPr>
      </p:pic>
    </p:spTree>
    <p:extLst>
      <p:ext uri="{BB962C8B-B14F-4D97-AF65-F5344CB8AC3E}">
        <p14:creationId xmlns:p14="http://schemas.microsoft.com/office/powerpoint/2010/main" val="3643352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txBody>
          <a:bodyPr/>
          <a:lstStyle/>
          <a:p>
            <a:endParaRPr lang="en-US" dirty="0"/>
          </a:p>
        </p:txBody>
      </p:sp>
      <p:sp>
        <p:nvSpPr>
          <p:cNvPr id="6" name="Text 2"/>
          <p:cNvSpPr/>
          <p:nvPr/>
        </p:nvSpPr>
        <p:spPr>
          <a:xfrm>
            <a:off x="599090" y="3097067"/>
            <a:ext cx="13148442" cy="4566624"/>
          </a:xfrm>
          <a:prstGeom prst="rect">
            <a:avLst/>
          </a:prstGeom>
          <a:noFill/>
          <a:ln/>
        </p:spPr>
        <p:txBody>
          <a:bodyPr wrap="square" rtlCol="0" anchor="t"/>
          <a:lstStyle/>
          <a:p>
            <a:pPr marL="0" indent="0" algn="ctr">
              <a:lnSpc>
                <a:spcPts val="7702"/>
              </a:lnSpc>
              <a:buNone/>
            </a:pPr>
            <a:r>
              <a:rPr lang="en-US" sz="5400" b="1" kern="0" spc="-185" dirty="0">
                <a:solidFill>
                  <a:schemeClr val="accent2">
                    <a:lumMod val="75000"/>
                  </a:schemeClr>
                </a:solidFill>
                <a:latin typeface="Times New Roman" pitchFamily="18" charset="0"/>
                <a:ea typeface="Inter" pitchFamily="34" charset="-122"/>
                <a:cs typeface="Times New Roman" pitchFamily="18" charset="0"/>
              </a:rPr>
              <a:t>Thank You !</a:t>
            </a:r>
          </a:p>
        </p:txBody>
      </p:sp>
      <p:sp>
        <p:nvSpPr>
          <p:cNvPr id="7" name="Text 3"/>
          <p:cNvSpPr/>
          <p:nvPr/>
        </p:nvSpPr>
        <p:spPr>
          <a:xfrm>
            <a:off x="801410" y="3568187"/>
            <a:ext cx="7556421" cy="2179082"/>
          </a:xfrm>
          <a:prstGeom prst="rect">
            <a:avLst/>
          </a:prstGeom>
          <a:noFill/>
          <a:ln/>
        </p:spPr>
        <p:txBody>
          <a:bodyPr wrap="square" rtlCol="0" anchor="t"/>
          <a:lstStyle/>
          <a:p>
            <a:pPr marL="0" indent="0">
              <a:lnSpc>
                <a:spcPts val="2858"/>
              </a:lnSpc>
              <a:buNone/>
            </a:pPr>
            <a:endParaRPr lang="en-US" sz="1786" dirty="0"/>
          </a:p>
        </p:txBody>
      </p:sp>
      <p:sp>
        <p:nvSpPr>
          <p:cNvPr id="10" name="Text 5"/>
          <p:cNvSpPr/>
          <p:nvPr/>
        </p:nvSpPr>
        <p:spPr>
          <a:xfrm>
            <a:off x="1270040" y="7077670"/>
            <a:ext cx="2979896" cy="396835"/>
          </a:xfrm>
          <a:prstGeom prst="rect">
            <a:avLst/>
          </a:prstGeom>
          <a:noFill/>
          <a:ln/>
        </p:spPr>
        <p:txBody>
          <a:bodyPr wrap="none" rtlCol="0" anchor="t"/>
          <a:lstStyle/>
          <a:p>
            <a:pPr marL="0" indent="0" algn="l">
              <a:lnSpc>
                <a:spcPts val="3126"/>
              </a:lnSpc>
              <a:buNone/>
            </a:pPr>
            <a:endParaRPr lang="en-US" sz="2233" dirty="0"/>
          </a:p>
        </p:txBody>
      </p:sp>
    </p:spTree>
    <p:extLst>
      <p:ext uri="{BB962C8B-B14F-4D97-AF65-F5344CB8AC3E}">
        <p14:creationId xmlns:p14="http://schemas.microsoft.com/office/powerpoint/2010/main" val="14181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p:cNvSpPr/>
          <p:nvPr/>
        </p:nvSpPr>
        <p:spPr>
          <a:xfrm>
            <a:off x="0" y="0"/>
            <a:ext cx="14630400" cy="8229600"/>
          </a:xfrm>
          <a:prstGeom prst="rect">
            <a:avLst/>
          </a:prstGeom>
          <a:solidFill>
            <a:srgbClr val="272525"/>
          </a:solidFill>
          <a:ln/>
        </p:spPr>
      </p:sp>
      <p:pic>
        <p:nvPicPr>
          <p:cNvPr id="3" name="Image 1" descr="preencoded.png"/>
          <p:cNvPicPr>
            <a:picLocks noChangeAspect="1"/>
          </p:cNvPicPr>
          <p:nvPr/>
        </p:nvPicPr>
        <p:blipFill>
          <a:blip r:embed="rId2"/>
          <a:stretch>
            <a:fillRect/>
          </a:stretch>
        </p:blipFill>
        <p:spPr>
          <a:xfrm>
            <a:off x="8249805" y="1814512"/>
            <a:ext cx="5854219" cy="3214687"/>
          </a:xfrm>
          <a:prstGeom prst="rect">
            <a:avLst/>
          </a:prstGeom>
        </p:spPr>
      </p:pic>
      <p:sp>
        <p:nvSpPr>
          <p:cNvPr id="5" name="Rectangle 4"/>
          <p:cNvSpPr/>
          <p:nvPr/>
        </p:nvSpPr>
        <p:spPr>
          <a:xfrm>
            <a:off x="749232" y="1294108"/>
            <a:ext cx="6786685" cy="4647426"/>
          </a:xfrm>
          <a:prstGeom prst="rect">
            <a:avLst/>
          </a:prstGeom>
        </p:spPr>
        <p:txBody>
          <a:bodyPr wrap="square">
            <a:spAutoFit/>
          </a:bodyPr>
          <a:lstStyle/>
          <a:p>
            <a:r>
              <a:rPr lang="en-US" sz="3600" b="1" kern="0" spc="-36" dirty="0">
                <a:solidFill>
                  <a:schemeClr val="accent2">
                    <a:lumMod val="75000"/>
                  </a:schemeClr>
                </a:solidFill>
                <a:latin typeface="Times New Roman" pitchFamily="18" charset="0"/>
                <a:ea typeface="Inter" pitchFamily="34" charset="-122"/>
                <a:cs typeface="Times New Roman" pitchFamily="18" charset="0"/>
              </a:rPr>
              <a:t>Abstract</a:t>
            </a:r>
          </a:p>
          <a:p>
            <a:endParaRPr lang="en-US" sz="3600" b="1" kern="0" spc="-36" dirty="0">
              <a:solidFill>
                <a:schemeClr val="accent2">
                  <a:lumMod val="75000"/>
                </a:schemeClr>
              </a:solidFill>
              <a:latin typeface="Times New Roman" pitchFamily="18" charset="0"/>
              <a:ea typeface="Inter" pitchFamily="34" charset="-122"/>
              <a:cs typeface="Times New Roman" pitchFamily="18" charset="0"/>
            </a:endParaRPr>
          </a:p>
          <a:p>
            <a:r>
              <a:rPr lang="en-US" sz="2800" kern="0" spc="-36" dirty="0">
                <a:solidFill>
                  <a:srgbClr val="E5E0DF"/>
                </a:solidFill>
                <a:latin typeface="Times New Roman" pitchFamily="18" charset="0"/>
                <a:ea typeface="Inter" pitchFamily="34" charset="-122"/>
                <a:cs typeface="Times New Roman" pitchFamily="18" charset="0"/>
              </a:rPr>
              <a:t>This project aims to develop a machine learning model that can accurately predict medical insurance prices based on various factors such as age, location, and health conditions. By leveraging data science techniques, we can help individuals and organizations make informed decisions about their healthcare coverage</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90584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txBody>
          <a:bodyPr/>
          <a:lstStyle/>
          <a:p>
            <a:endParaRPr lang="en-US" dirty="0"/>
          </a:p>
        </p:txBody>
      </p:sp>
      <p:sp>
        <p:nvSpPr>
          <p:cNvPr id="6" name="Text 2"/>
          <p:cNvSpPr/>
          <p:nvPr/>
        </p:nvSpPr>
        <p:spPr>
          <a:xfrm>
            <a:off x="331075" y="363695"/>
            <a:ext cx="9112469" cy="7440236"/>
          </a:xfrm>
          <a:prstGeom prst="rect">
            <a:avLst/>
          </a:prstGeom>
          <a:noFill/>
          <a:ln/>
        </p:spPr>
        <p:txBody>
          <a:bodyPr wrap="square" rtlCol="0" anchor="t"/>
          <a:lstStyle/>
          <a:p>
            <a:pPr marL="0" indent="0">
              <a:lnSpc>
                <a:spcPts val="7702"/>
              </a:lnSpc>
              <a:buNone/>
            </a:pPr>
            <a:r>
              <a:rPr lang="en-US" sz="3600" b="1" kern="0" spc="-185" dirty="0">
                <a:solidFill>
                  <a:schemeClr val="accent2">
                    <a:lumMod val="75000"/>
                  </a:schemeClr>
                </a:solidFill>
                <a:latin typeface="Times New Roman" pitchFamily="18" charset="0"/>
                <a:ea typeface="Inter" pitchFamily="34" charset="-122"/>
                <a:cs typeface="Times New Roman" pitchFamily="18" charset="0"/>
              </a:rPr>
              <a:t>Introduction </a:t>
            </a:r>
          </a:p>
          <a:p>
            <a:pPr marL="457200" indent="-457200">
              <a:lnSpc>
                <a:spcPct val="150000"/>
              </a:lnSpc>
              <a:buFont typeface="Arial" pitchFamily="34" charset="0"/>
              <a:buChar char="•"/>
            </a:pPr>
            <a:r>
              <a:rPr lang="en-US" sz="2800" kern="0" spc="-67" dirty="0">
                <a:solidFill>
                  <a:srgbClr val="E5E0DF"/>
                </a:solidFill>
                <a:latin typeface="Times New Roman" pitchFamily="18" charset="0"/>
                <a:ea typeface="Inter" pitchFamily="34" charset="-122"/>
                <a:cs typeface="Times New Roman" pitchFamily="18" charset="0"/>
              </a:rPr>
              <a:t>Importance of Accurate Pricing :</a:t>
            </a:r>
          </a:p>
          <a:p>
            <a:pPr>
              <a:lnSpc>
                <a:spcPct val="150000"/>
              </a:lnSpc>
            </a:pPr>
            <a:r>
              <a:rPr lang="en-US" sz="2800" kern="0" spc="-67" dirty="0">
                <a:solidFill>
                  <a:srgbClr val="E5E0DF"/>
                </a:solidFill>
                <a:latin typeface="Times New Roman" pitchFamily="18" charset="0"/>
                <a:ea typeface="Inter" pitchFamily="34" charset="-122"/>
                <a:cs typeface="Times New Roman" pitchFamily="18" charset="0"/>
              </a:rPr>
              <a:t>	</a:t>
            </a:r>
            <a:r>
              <a:rPr lang="en-US" sz="2600" kern="0" spc="-36" dirty="0">
                <a:solidFill>
                  <a:srgbClr val="E5E0DF"/>
                </a:solidFill>
                <a:latin typeface="Times New Roman" pitchFamily="18" charset="0"/>
                <a:ea typeface="Inter" pitchFamily="34" charset="-122"/>
                <a:cs typeface="Times New Roman" pitchFamily="18" charset="0"/>
              </a:rPr>
              <a:t>Precise medical insurance pricing is crucial for both consumers and providers to ensure affordable and sustainable healthcare coverage.</a:t>
            </a:r>
            <a:endParaRPr lang="en-US" sz="2800" dirty="0">
              <a:latin typeface="Times New Roman" pitchFamily="18" charset="0"/>
              <a:cs typeface="Times New Roman" pitchFamily="18" charset="0"/>
            </a:endParaRPr>
          </a:p>
          <a:p>
            <a:pPr marL="457200" indent="-457200">
              <a:lnSpc>
                <a:spcPct val="150000"/>
              </a:lnSpc>
              <a:buFont typeface="Arial" pitchFamily="34" charset="0"/>
              <a:buChar char="•"/>
            </a:pPr>
            <a:r>
              <a:rPr lang="en-US" sz="2800" kern="0" spc="-67" dirty="0">
                <a:solidFill>
                  <a:srgbClr val="E5E0DF"/>
                </a:solidFill>
                <a:latin typeface="Times New Roman" pitchFamily="18" charset="0"/>
                <a:ea typeface="Inter" pitchFamily="34" charset="-122"/>
                <a:cs typeface="Times New Roman" pitchFamily="18" charset="0"/>
              </a:rPr>
              <a:t>Challenges in Pricing :</a:t>
            </a:r>
          </a:p>
          <a:p>
            <a:pPr>
              <a:lnSpc>
                <a:spcPct val="150000"/>
              </a:lnSpc>
            </a:pPr>
            <a:r>
              <a:rPr lang="en-US" sz="2800" kern="0" spc="-67" dirty="0">
                <a:solidFill>
                  <a:srgbClr val="E5E0DF"/>
                </a:solidFill>
                <a:latin typeface="Times New Roman" pitchFamily="18" charset="0"/>
                <a:ea typeface="Inter" pitchFamily="34" charset="-122"/>
                <a:cs typeface="Times New Roman" pitchFamily="18" charset="0"/>
              </a:rPr>
              <a:t> 	</a:t>
            </a:r>
            <a:r>
              <a:rPr lang="en-US" sz="2600" kern="0" spc="-36" dirty="0">
                <a:solidFill>
                  <a:srgbClr val="E5E0DF"/>
                </a:solidFill>
                <a:latin typeface="Times New Roman" pitchFamily="18" charset="0"/>
                <a:ea typeface="Inter" pitchFamily="34" charset="-122"/>
                <a:cs typeface="Times New Roman" pitchFamily="18" charset="0"/>
              </a:rPr>
              <a:t>Factors like individual health profiles, regional variations, and changing regulations make medical insurance pricing a complex task.</a:t>
            </a:r>
            <a:endParaRPr lang="en-US" sz="2800" kern="0" spc="-67" dirty="0">
              <a:solidFill>
                <a:srgbClr val="E5E0DF"/>
              </a:solidFill>
              <a:latin typeface="Times New Roman" pitchFamily="18" charset="0"/>
              <a:ea typeface="Inter" pitchFamily="34" charset="-122"/>
              <a:cs typeface="Times New Roman" pitchFamily="18" charset="0"/>
            </a:endParaRPr>
          </a:p>
          <a:p>
            <a:pPr marL="457200" indent="-457200">
              <a:lnSpc>
                <a:spcPct val="150000"/>
              </a:lnSpc>
              <a:buFont typeface="Arial" pitchFamily="34" charset="0"/>
              <a:buChar char="•"/>
            </a:pPr>
            <a:r>
              <a:rPr lang="en-US" sz="2800" kern="0" spc="-67" dirty="0">
                <a:solidFill>
                  <a:srgbClr val="E5E0DF"/>
                </a:solidFill>
                <a:latin typeface="Times New Roman" pitchFamily="18" charset="0"/>
                <a:ea typeface="Inter" pitchFamily="34" charset="-122"/>
                <a:cs typeface="Times New Roman" pitchFamily="18" charset="0"/>
              </a:rPr>
              <a:t>Objective :</a:t>
            </a:r>
          </a:p>
          <a:p>
            <a:pPr>
              <a:lnSpc>
                <a:spcPct val="150000"/>
              </a:lnSpc>
            </a:pPr>
            <a:r>
              <a:rPr lang="en-US" sz="2800" kern="0" spc="-67" dirty="0">
                <a:solidFill>
                  <a:srgbClr val="E5E0DF"/>
                </a:solidFill>
                <a:latin typeface="Times New Roman" pitchFamily="18" charset="0"/>
                <a:ea typeface="Inter" pitchFamily="34" charset="-122"/>
                <a:cs typeface="Times New Roman" pitchFamily="18" charset="0"/>
              </a:rPr>
              <a:t>	</a:t>
            </a:r>
            <a:r>
              <a:rPr lang="en-US" sz="2600" kern="0" spc="-36" dirty="0">
                <a:solidFill>
                  <a:srgbClr val="E5E0DF"/>
                </a:solidFill>
                <a:latin typeface="Times New Roman" pitchFamily="18" charset="0"/>
                <a:ea typeface="Inter" pitchFamily="34" charset="-122"/>
                <a:cs typeface="Times New Roman" pitchFamily="18" charset="0"/>
              </a:rPr>
              <a:t>To develop a predictive model that can forecast medical insurance prices based on relevant data points</a:t>
            </a:r>
            <a:r>
              <a:rPr lang="en-US" sz="2800" kern="0" spc="-36" dirty="0">
                <a:solidFill>
                  <a:srgbClr val="E5E0DF"/>
                </a:solidFill>
                <a:latin typeface="Inter" pitchFamily="34" charset="0"/>
                <a:ea typeface="Inter" pitchFamily="34" charset="-122"/>
                <a:cs typeface="Inter" pitchFamily="34" charset="-120"/>
              </a:rPr>
              <a:t>.</a:t>
            </a:r>
            <a:endParaRPr lang="en-US" sz="2800" dirty="0"/>
          </a:p>
          <a:p>
            <a:pPr>
              <a:lnSpc>
                <a:spcPct val="150000"/>
              </a:lnSpc>
            </a:pPr>
            <a:endParaRPr lang="en-US" sz="2800" dirty="0">
              <a:latin typeface="Times New Roman" pitchFamily="18" charset="0"/>
              <a:cs typeface="Times New Roman" pitchFamily="18" charset="0"/>
            </a:endParaRPr>
          </a:p>
          <a:p>
            <a:pPr marL="457200" indent="-457200">
              <a:lnSpc>
                <a:spcPts val="2791"/>
              </a:lnSpc>
              <a:buFont typeface="Arial" pitchFamily="34" charset="0"/>
              <a:buChar char="•"/>
            </a:pPr>
            <a:endParaRPr lang="en-US" sz="2800" dirty="0">
              <a:solidFill>
                <a:schemeClr val="bg1"/>
              </a:solidFill>
              <a:latin typeface="Times New Roman" pitchFamily="18" charset="0"/>
              <a:cs typeface="Times New Roman" pitchFamily="18" charset="0"/>
            </a:endParaRPr>
          </a:p>
        </p:txBody>
      </p:sp>
      <p:sp>
        <p:nvSpPr>
          <p:cNvPr id="7" name="Text 3"/>
          <p:cNvSpPr/>
          <p:nvPr/>
        </p:nvSpPr>
        <p:spPr>
          <a:xfrm>
            <a:off x="801410" y="3568187"/>
            <a:ext cx="7556421" cy="2179082"/>
          </a:xfrm>
          <a:prstGeom prst="rect">
            <a:avLst/>
          </a:prstGeom>
          <a:noFill/>
          <a:ln/>
        </p:spPr>
        <p:txBody>
          <a:bodyPr wrap="square" rtlCol="0" anchor="t"/>
          <a:lstStyle/>
          <a:p>
            <a:pPr marL="0" indent="0">
              <a:lnSpc>
                <a:spcPts val="2858"/>
              </a:lnSpc>
              <a:buNone/>
            </a:pPr>
            <a:endParaRPr lang="en-US" sz="1786" dirty="0"/>
          </a:p>
        </p:txBody>
      </p:sp>
      <p:sp>
        <p:nvSpPr>
          <p:cNvPr id="10" name="Text 5"/>
          <p:cNvSpPr/>
          <p:nvPr/>
        </p:nvSpPr>
        <p:spPr>
          <a:xfrm>
            <a:off x="1270040" y="7077670"/>
            <a:ext cx="2979896" cy="396835"/>
          </a:xfrm>
          <a:prstGeom prst="rect">
            <a:avLst/>
          </a:prstGeom>
          <a:noFill/>
          <a:ln/>
        </p:spPr>
        <p:txBody>
          <a:bodyPr wrap="none" rtlCol="0" anchor="t"/>
          <a:lstStyle/>
          <a:p>
            <a:pPr marL="0" indent="0" algn="l">
              <a:lnSpc>
                <a:spcPts val="3126"/>
              </a:lnSpc>
              <a:buNone/>
            </a:pPr>
            <a:endParaRPr lang="en-US" sz="2233" dirty="0"/>
          </a:p>
        </p:txBody>
      </p:sp>
      <p:pic>
        <p:nvPicPr>
          <p:cNvPr id="8" name="Image 1" descr="preencoded.png"/>
          <p:cNvPicPr>
            <a:picLocks noChangeAspect="1"/>
          </p:cNvPicPr>
          <p:nvPr/>
        </p:nvPicPr>
        <p:blipFill rotWithShape="1">
          <a:blip r:embed="rId3"/>
          <a:srcRect l="4812" t="6235" r="5903" b="12641"/>
          <a:stretch/>
        </p:blipFill>
        <p:spPr>
          <a:xfrm>
            <a:off x="9664262" y="2204947"/>
            <a:ext cx="4761186" cy="3542322"/>
          </a:xfrm>
          <a:prstGeom prst="rect">
            <a:avLst/>
          </a:prstGeom>
        </p:spPr>
      </p:pic>
    </p:spTree>
    <p:extLst>
      <p:ext uri="{BB962C8B-B14F-4D97-AF65-F5344CB8AC3E}">
        <p14:creationId xmlns:p14="http://schemas.microsoft.com/office/powerpoint/2010/main" val="1305291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txBody>
          <a:bodyPr/>
          <a:lstStyle/>
          <a:p>
            <a:endParaRPr lang="en-US" dirty="0"/>
          </a:p>
        </p:txBody>
      </p:sp>
      <p:sp>
        <p:nvSpPr>
          <p:cNvPr id="6" name="Text 2"/>
          <p:cNvSpPr/>
          <p:nvPr/>
        </p:nvSpPr>
        <p:spPr>
          <a:xfrm>
            <a:off x="409903" y="426151"/>
            <a:ext cx="13148442" cy="7048354"/>
          </a:xfrm>
          <a:prstGeom prst="rect">
            <a:avLst/>
          </a:prstGeom>
          <a:noFill/>
          <a:ln/>
        </p:spPr>
        <p:txBody>
          <a:bodyPr wrap="square" rtlCol="0" anchor="t"/>
          <a:lstStyle/>
          <a:p>
            <a:pPr>
              <a:lnSpc>
                <a:spcPts val="7702"/>
              </a:lnSpc>
            </a:pPr>
            <a:r>
              <a:rPr lang="en-US" sz="3600" dirty="0">
                <a:solidFill>
                  <a:schemeClr val="accent2">
                    <a:lumMod val="75000"/>
                  </a:schemeClr>
                </a:solidFill>
                <a:latin typeface="Times New Roman" pitchFamily="18" charset="0"/>
                <a:cs typeface="Times New Roman" pitchFamily="18" charset="0"/>
              </a:rPr>
              <a:t>Dataset Description</a:t>
            </a:r>
          </a:p>
          <a:p>
            <a:pPr marL="914400" lvl="1" indent="-457200">
              <a:lnSpc>
                <a:spcPct val="150000"/>
              </a:lnSpc>
              <a:buFont typeface="Arial" pitchFamily="34" charset="0"/>
              <a:buChar char="•"/>
            </a:pPr>
            <a:r>
              <a:rPr lang="en-US" sz="2800" kern="0" spc="-185" dirty="0">
                <a:solidFill>
                  <a:schemeClr val="bg1"/>
                </a:solidFill>
                <a:latin typeface="Times New Roman" pitchFamily="18" charset="0"/>
                <a:ea typeface="Inter" pitchFamily="34" charset="-122"/>
                <a:cs typeface="Times New Roman" pitchFamily="18" charset="0"/>
              </a:rPr>
              <a:t>Age : </a:t>
            </a:r>
            <a:r>
              <a:rPr lang="en-US" sz="2800" dirty="0">
                <a:solidFill>
                  <a:schemeClr val="bg1"/>
                </a:solidFill>
                <a:latin typeface="Times New Roman" pitchFamily="18" charset="0"/>
                <a:cs typeface="Times New Roman" pitchFamily="18" charset="0"/>
              </a:rPr>
              <a:t>age of primary beneficiary</a:t>
            </a:r>
            <a:endParaRPr lang="en-US" sz="2800" kern="0" spc="-185" dirty="0">
              <a:solidFill>
                <a:schemeClr val="bg1"/>
              </a:solidFill>
              <a:latin typeface="Times New Roman" pitchFamily="18" charset="0"/>
              <a:ea typeface="Inter" pitchFamily="34" charset="-122"/>
              <a:cs typeface="Times New Roman" pitchFamily="18" charset="0"/>
            </a:endParaRPr>
          </a:p>
          <a:p>
            <a:pPr marL="914400" lvl="1" indent="-457200">
              <a:lnSpc>
                <a:spcPct val="150000"/>
              </a:lnSpc>
              <a:buFont typeface="Arial" pitchFamily="34" charset="0"/>
              <a:buChar char="•"/>
            </a:pPr>
            <a:r>
              <a:rPr lang="en-US" sz="2800" kern="0" spc="-185" dirty="0">
                <a:solidFill>
                  <a:schemeClr val="bg1"/>
                </a:solidFill>
                <a:latin typeface="Times New Roman" pitchFamily="18" charset="0"/>
                <a:ea typeface="Inter" pitchFamily="34" charset="-122"/>
                <a:cs typeface="Times New Roman" pitchFamily="18" charset="0"/>
              </a:rPr>
              <a:t>Sex : </a:t>
            </a:r>
            <a:r>
              <a:rPr lang="en-US" sz="2800" dirty="0">
                <a:solidFill>
                  <a:schemeClr val="bg1"/>
                </a:solidFill>
                <a:latin typeface="Times New Roman" pitchFamily="18" charset="0"/>
                <a:cs typeface="Times New Roman" pitchFamily="18" charset="0"/>
              </a:rPr>
              <a:t>insurance contractor gender, female, male</a:t>
            </a:r>
            <a:endParaRPr lang="en-US" sz="2800" kern="0" spc="-185" dirty="0">
              <a:solidFill>
                <a:schemeClr val="bg1"/>
              </a:solidFill>
              <a:latin typeface="Times New Roman" pitchFamily="18" charset="0"/>
              <a:ea typeface="Inter" pitchFamily="34" charset="-122"/>
              <a:cs typeface="Times New Roman" pitchFamily="18" charset="0"/>
            </a:endParaRPr>
          </a:p>
          <a:p>
            <a:pPr marL="914400" lvl="1" indent="-457200">
              <a:lnSpc>
                <a:spcPct val="150000"/>
              </a:lnSpc>
              <a:buFont typeface="Arial" pitchFamily="34" charset="0"/>
              <a:buChar char="•"/>
            </a:pPr>
            <a:r>
              <a:rPr lang="en-US" sz="2800" kern="0" spc="-185" dirty="0" err="1">
                <a:solidFill>
                  <a:schemeClr val="bg1"/>
                </a:solidFill>
                <a:latin typeface="Times New Roman" pitchFamily="18" charset="0"/>
                <a:ea typeface="Inter" pitchFamily="34" charset="-122"/>
                <a:cs typeface="Times New Roman" pitchFamily="18" charset="0"/>
              </a:rPr>
              <a:t>Bmi</a:t>
            </a:r>
            <a:r>
              <a:rPr lang="en-US" sz="2800" kern="0" spc="-185" dirty="0">
                <a:solidFill>
                  <a:schemeClr val="bg1"/>
                </a:solidFill>
                <a:latin typeface="Times New Roman" pitchFamily="18" charset="0"/>
                <a:ea typeface="Inter" pitchFamily="34" charset="-122"/>
                <a:cs typeface="Times New Roman" pitchFamily="18" charset="0"/>
              </a:rPr>
              <a:t> : </a:t>
            </a:r>
            <a:r>
              <a:rPr lang="en-US" sz="2800" dirty="0">
                <a:solidFill>
                  <a:schemeClr val="bg1"/>
                </a:solidFill>
                <a:latin typeface="Times New Roman" pitchFamily="18" charset="0"/>
                <a:cs typeface="Times New Roman" pitchFamily="18" charset="0"/>
              </a:rPr>
              <a:t>Body mass index, providing an understanding of body, weights that are 	relatively high or low relative to height</a:t>
            </a:r>
            <a:endParaRPr lang="en-US" sz="2800" kern="0" spc="-185" dirty="0">
              <a:solidFill>
                <a:schemeClr val="bg1"/>
              </a:solidFill>
              <a:latin typeface="Times New Roman" pitchFamily="18" charset="0"/>
              <a:ea typeface="Inter" pitchFamily="34" charset="-122"/>
              <a:cs typeface="Times New Roman" pitchFamily="18" charset="0"/>
            </a:endParaRPr>
          </a:p>
          <a:p>
            <a:pPr marL="914400" lvl="1" indent="-457200">
              <a:lnSpc>
                <a:spcPct val="150000"/>
              </a:lnSpc>
              <a:buFont typeface="Arial" pitchFamily="34" charset="0"/>
              <a:buChar char="•"/>
            </a:pPr>
            <a:r>
              <a:rPr lang="en-US" sz="2800" kern="0" spc="-185" dirty="0">
                <a:solidFill>
                  <a:schemeClr val="bg1"/>
                </a:solidFill>
                <a:latin typeface="Times New Roman" pitchFamily="18" charset="0"/>
                <a:ea typeface="Inter" pitchFamily="34" charset="-122"/>
                <a:cs typeface="Times New Roman" pitchFamily="18" charset="0"/>
              </a:rPr>
              <a:t>Children : </a:t>
            </a:r>
            <a:r>
              <a:rPr lang="en-US" sz="2800" dirty="0">
                <a:latin typeface="Times New Roman" pitchFamily="18" charset="0"/>
                <a:cs typeface="Times New Roman" pitchFamily="18" charset="0"/>
              </a:rPr>
              <a:t> </a:t>
            </a:r>
            <a:r>
              <a:rPr lang="en-US" sz="2800" dirty="0">
                <a:solidFill>
                  <a:schemeClr val="bg1"/>
                </a:solidFill>
                <a:latin typeface="Times New Roman" pitchFamily="18" charset="0"/>
                <a:cs typeface="Times New Roman" pitchFamily="18" charset="0"/>
              </a:rPr>
              <a:t>Number of children covered by health insurance / Number of dependents</a:t>
            </a:r>
            <a:endParaRPr lang="en-US" sz="2800" kern="0" spc="-185" dirty="0">
              <a:solidFill>
                <a:schemeClr val="bg1"/>
              </a:solidFill>
              <a:latin typeface="Times New Roman" pitchFamily="18" charset="0"/>
              <a:ea typeface="Inter" pitchFamily="34" charset="-122"/>
              <a:cs typeface="Times New Roman" pitchFamily="18" charset="0"/>
            </a:endParaRPr>
          </a:p>
          <a:p>
            <a:pPr marL="914400" lvl="1" indent="-457200">
              <a:lnSpc>
                <a:spcPct val="150000"/>
              </a:lnSpc>
              <a:buFont typeface="Arial" pitchFamily="34" charset="0"/>
              <a:buChar char="•"/>
            </a:pPr>
            <a:r>
              <a:rPr lang="en-US" sz="2800" kern="0" spc="-185" dirty="0">
                <a:solidFill>
                  <a:schemeClr val="bg1"/>
                </a:solidFill>
                <a:latin typeface="Times New Roman" pitchFamily="18" charset="0"/>
                <a:ea typeface="Inter" pitchFamily="34" charset="-122"/>
                <a:cs typeface="Times New Roman" pitchFamily="18" charset="0"/>
              </a:rPr>
              <a:t>Smoker : </a:t>
            </a:r>
            <a:r>
              <a:rPr lang="en-US" sz="2800" dirty="0">
                <a:solidFill>
                  <a:schemeClr val="bg1"/>
                </a:solidFill>
                <a:latin typeface="Times New Roman" pitchFamily="18" charset="0"/>
                <a:cs typeface="Times New Roman" pitchFamily="18" charset="0"/>
              </a:rPr>
              <a:t>Smoking(yes/no)</a:t>
            </a:r>
            <a:endParaRPr lang="en-US" sz="2800" kern="0" spc="-185" dirty="0">
              <a:solidFill>
                <a:schemeClr val="bg1"/>
              </a:solidFill>
              <a:latin typeface="Times New Roman" pitchFamily="18" charset="0"/>
              <a:ea typeface="Inter" pitchFamily="34" charset="-122"/>
              <a:cs typeface="Times New Roman" pitchFamily="18" charset="0"/>
            </a:endParaRPr>
          </a:p>
          <a:p>
            <a:pPr marL="914400" lvl="1" indent="-457200">
              <a:lnSpc>
                <a:spcPct val="150000"/>
              </a:lnSpc>
              <a:buFont typeface="Arial" pitchFamily="34" charset="0"/>
              <a:buChar char="•"/>
            </a:pPr>
            <a:r>
              <a:rPr lang="en-US" sz="2800" kern="0" spc="-185" dirty="0">
                <a:solidFill>
                  <a:schemeClr val="bg1"/>
                </a:solidFill>
                <a:latin typeface="Times New Roman" pitchFamily="18" charset="0"/>
                <a:ea typeface="Inter" pitchFamily="34" charset="-122"/>
                <a:cs typeface="Times New Roman" pitchFamily="18" charset="0"/>
              </a:rPr>
              <a:t>Region : </a:t>
            </a:r>
            <a:r>
              <a:rPr lang="en-US" sz="2800" dirty="0">
                <a:latin typeface="Times New Roman" pitchFamily="18" charset="0"/>
                <a:cs typeface="Times New Roman" pitchFamily="18" charset="0"/>
              </a:rPr>
              <a:t> </a:t>
            </a:r>
            <a:r>
              <a:rPr lang="en-US" sz="2800" dirty="0">
                <a:solidFill>
                  <a:schemeClr val="bg1"/>
                </a:solidFill>
                <a:latin typeface="Times New Roman" pitchFamily="18" charset="0"/>
                <a:cs typeface="Times New Roman" pitchFamily="18" charset="0"/>
              </a:rPr>
              <a:t>the beneficiary's residential area in the US, northeast, southeast, southwest, 	     northwest.</a:t>
            </a:r>
            <a:endParaRPr lang="en-US" sz="2800" kern="0" spc="-185" dirty="0">
              <a:solidFill>
                <a:schemeClr val="bg1"/>
              </a:solidFill>
              <a:latin typeface="Times New Roman" pitchFamily="18" charset="0"/>
              <a:ea typeface="Inter" pitchFamily="34" charset="-122"/>
              <a:cs typeface="Times New Roman" pitchFamily="18" charset="0"/>
            </a:endParaRPr>
          </a:p>
          <a:p>
            <a:pPr marL="914400" lvl="1" indent="-457200">
              <a:lnSpc>
                <a:spcPct val="150000"/>
              </a:lnSpc>
              <a:buFont typeface="Arial" pitchFamily="34" charset="0"/>
              <a:buChar char="•"/>
            </a:pPr>
            <a:r>
              <a:rPr lang="en-US" sz="2800" kern="0" spc="-185" dirty="0">
                <a:solidFill>
                  <a:schemeClr val="bg1"/>
                </a:solidFill>
                <a:latin typeface="Times New Roman" pitchFamily="18" charset="0"/>
                <a:ea typeface="Inter" pitchFamily="34" charset="-122"/>
                <a:cs typeface="Times New Roman" pitchFamily="18" charset="0"/>
              </a:rPr>
              <a:t>Charges : </a:t>
            </a:r>
            <a:r>
              <a:rPr lang="en-US" sz="2800" dirty="0">
                <a:latin typeface="Times New Roman" pitchFamily="18" charset="0"/>
                <a:cs typeface="Times New Roman" pitchFamily="18" charset="0"/>
              </a:rPr>
              <a:t> </a:t>
            </a:r>
            <a:r>
              <a:rPr lang="en-US" sz="2800" dirty="0">
                <a:solidFill>
                  <a:schemeClr val="bg1"/>
                </a:solidFill>
                <a:latin typeface="Times New Roman" pitchFamily="18" charset="0"/>
                <a:cs typeface="Times New Roman" pitchFamily="18" charset="0"/>
              </a:rPr>
              <a:t>Individual medical costs billed by health insurance</a:t>
            </a:r>
            <a:endParaRPr lang="en-US" sz="2800" kern="0" spc="-185" dirty="0">
              <a:solidFill>
                <a:schemeClr val="bg1"/>
              </a:solidFill>
              <a:latin typeface="Times New Roman" pitchFamily="18" charset="0"/>
              <a:ea typeface="Inter" pitchFamily="34" charset="-122"/>
              <a:cs typeface="Times New Roman" pitchFamily="18" charset="0"/>
            </a:endParaRPr>
          </a:p>
          <a:p>
            <a:pPr marL="457200" indent="-457200">
              <a:lnSpc>
                <a:spcPts val="7702"/>
              </a:lnSpc>
              <a:buFont typeface="Arial" pitchFamily="34" charset="0"/>
              <a:buChar char="•"/>
            </a:pPr>
            <a:endParaRPr lang="en-US" sz="3200" b="1" kern="0" spc="-185" dirty="0">
              <a:solidFill>
                <a:schemeClr val="bg1"/>
              </a:solidFill>
              <a:latin typeface="Times New Roman" pitchFamily="18" charset="0"/>
              <a:ea typeface="Inter" pitchFamily="34" charset="-122"/>
              <a:cs typeface="Times New Roman" pitchFamily="18" charset="0"/>
            </a:endParaRPr>
          </a:p>
          <a:p>
            <a:pPr marL="0" indent="0" algn="ctr">
              <a:lnSpc>
                <a:spcPts val="7702"/>
              </a:lnSpc>
              <a:buNone/>
            </a:pPr>
            <a:endParaRPr lang="en-US" sz="5400" b="1" kern="0" spc="-185" dirty="0">
              <a:solidFill>
                <a:schemeClr val="accent2">
                  <a:lumMod val="75000"/>
                </a:schemeClr>
              </a:solidFill>
              <a:latin typeface="Times New Roman" pitchFamily="18" charset="0"/>
              <a:ea typeface="Inter" pitchFamily="34" charset="-122"/>
              <a:cs typeface="Times New Roman" pitchFamily="18" charset="0"/>
            </a:endParaRPr>
          </a:p>
        </p:txBody>
      </p:sp>
      <p:sp>
        <p:nvSpPr>
          <p:cNvPr id="7" name="Text 3"/>
          <p:cNvSpPr/>
          <p:nvPr/>
        </p:nvSpPr>
        <p:spPr>
          <a:xfrm>
            <a:off x="801410" y="3568187"/>
            <a:ext cx="7556421" cy="2179082"/>
          </a:xfrm>
          <a:prstGeom prst="rect">
            <a:avLst/>
          </a:prstGeom>
          <a:noFill/>
          <a:ln/>
        </p:spPr>
        <p:txBody>
          <a:bodyPr wrap="square" rtlCol="0" anchor="t"/>
          <a:lstStyle/>
          <a:p>
            <a:pPr marL="0" indent="0">
              <a:lnSpc>
                <a:spcPts val="2858"/>
              </a:lnSpc>
              <a:buNone/>
            </a:pPr>
            <a:endParaRPr lang="en-US" sz="1786" dirty="0"/>
          </a:p>
        </p:txBody>
      </p:sp>
      <p:sp>
        <p:nvSpPr>
          <p:cNvPr id="10" name="Text 5"/>
          <p:cNvSpPr/>
          <p:nvPr/>
        </p:nvSpPr>
        <p:spPr>
          <a:xfrm>
            <a:off x="1270040" y="7077670"/>
            <a:ext cx="2979896" cy="396835"/>
          </a:xfrm>
          <a:prstGeom prst="rect">
            <a:avLst/>
          </a:prstGeom>
          <a:noFill/>
          <a:ln/>
        </p:spPr>
        <p:txBody>
          <a:bodyPr wrap="none" rtlCol="0" anchor="t"/>
          <a:lstStyle/>
          <a:p>
            <a:pPr marL="0" indent="0" algn="l">
              <a:lnSpc>
                <a:spcPts val="3126"/>
              </a:lnSpc>
              <a:buNone/>
            </a:pPr>
            <a:endParaRPr lang="en-US" sz="2233" dirty="0"/>
          </a:p>
        </p:txBody>
      </p:sp>
    </p:spTree>
    <p:extLst>
      <p:ext uri="{BB962C8B-B14F-4D97-AF65-F5344CB8AC3E}">
        <p14:creationId xmlns:p14="http://schemas.microsoft.com/office/powerpoint/2010/main" val="2802175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txBody>
          <a:bodyPr/>
          <a:lstStyle/>
          <a:p>
            <a:endParaRPr lang="en-US" dirty="0"/>
          </a:p>
        </p:txBody>
      </p:sp>
      <p:sp>
        <p:nvSpPr>
          <p:cNvPr id="6" name="Text 2"/>
          <p:cNvSpPr/>
          <p:nvPr/>
        </p:nvSpPr>
        <p:spPr>
          <a:xfrm>
            <a:off x="583324" y="2707257"/>
            <a:ext cx="13148442" cy="4566624"/>
          </a:xfrm>
          <a:prstGeom prst="rect">
            <a:avLst/>
          </a:prstGeom>
          <a:noFill/>
          <a:ln/>
        </p:spPr>
        <p:txBody>
          <a:bodyPr wrap="square" rtlCol="0" anchor="t"/>
          <a:lstStyle/>
          <a:p>
            <a:pPr marL="0" indent="0" algn="ctr">
              <a:lnSpc>
                <a:spcPts val="7702"/>
              </a:lnSpc>
              <a:buNone/>
            </a:pPr>
            <a:endParaRPr lang="en-US" sz="5400" b="1" kern="0" spc="-185" dirty="0">
              <a:solidFill>
                <a:schemeClr val="accent2">
                  <a:lumMod val="75000"/>
                </a:schemeClr>
              </a:solidFill>
              <a:latin typeface="Times New Roman" pitchFamily="18" charset="0"/>
              <a:ea typeface="Inter" pitchFamily="34" charset="-122"/>
              <a:cs typeface="Times New Roman" pitchFamily="18" charset="0"/>
            </a:endParaRPr>
          </a:p>
          <a:p>
            <a:pPr marL="0" indent="0" algn="ctr">
              <a:lnSpc>
                <a:spcPts val="7702"/>
              </a:lnSpc>
              <a:buNone/>
            </a:pPr>
            <a:endParaRPr lang="en-US" sz="5400" b="1" kern="0" spc="-185" dirty="0">
              <a:solidFill>
                <a:schemeClr val="accent2">
                  <a:lumMod val="75000"/>
                </a:schemeClr>
              </a:solidFill>
              <a:latin typeface="Times New Roman" pitchFamily="18" charset="0"/>
              <a:ea typeface="Inter" pitchFamily="34" charset="-122"/>
              <a:cs typeface="Times New Roman" pitchFamily="18" charset="0"/>
            </a:endParaRPr>
          </a:p>
        </p:txBody>
      </p:sp>
      <p:sp>
        <p:nvSpPr>
          <p:cNvPr id="10" name="Text 5"/>
          <p:cNvSpPr/>
          <p:nvPr/>
        </p:nvSpPr>
        <p:spPr>
          <a:xfrm>
            <a:off x="1270040" y="7077670"/>
            <a:ext cx="2979896" cy="396835"/>
          </a:xfrm>
          <a:prstGeom prst="rect">
            <a:avLst/>
          </a:prstGeom>
          <a:noFill/>
          <a:ln/>
        </p:spPr>
        <p:txBody>
          <a:bodyPr wrap="none" rtlCol="0" anchor="t"/>
          <a:lstStyle/>
          <a:p>
            <a:pPr marL="0" indent="0" algn="l">
              <a:lnSpc>
                <a:spcPts val="3126"/>
              </a:lnSpc>
              <a:buNone/>
            </a:pPr>
            <a:endParaRPr lang="en-US" sz="2233"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2345" t="5937" r="44342" b="68382"/>
          <a:stretch/>
        </p:blipFill>
        <p:spPr>
          <a:xfrm>
            <a:off x="5949959" y="1056289"/>
            <a:ext cx="1642661" cy="1781504"/>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9362" t="7413" r="74893" b="69526"/>
          <a:stretch/>
        </p:blipFill>
        <p:spPr>
          <a:xfrm>
            <a:off x="1891860" y="1072055"/>
            <a:ext cx="2144111" cy="1765738"/>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74423" t="6177" r="10411" b="68702"/>
          <a:stretch/>
        </p:blipFill>
        <p:spPr>
          <a:xfrm>
            <a:off x="9620907" y="1072055"/>
            <a:ext cx="1931276" cy="1742090"/>
          </a:xfrm>
          <a:prstGeom prst="rect">
            <a:avLst/>
          </a:prstGeom>
        </p:spPr>
      </p:pic>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39925" t="35004" r="41784" b="39669"/>
          <a:stretch/>
        </p:blipFill>
        <p:spPr>
          <a:xfrm>
            <a:off x="5621169" y="3381703"/>
            <a:ext cx="2300241" cy="1765738"/>
          </a:xfrm>
          <a:prstGeom prst="rect">
            <a:avLst/>
          </a:prstGeom>
        </p:spPr>
      </p:pic>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76160" t="38505" r="10758" b="38433"/>
          <a:stretch/>
        </p:blipFill>
        <p:spPr>
          <a:xfrm>
            <a:off x="9770680" y="3381703"/>
            <a:ext cx="1781503" cy="1765738"/>
          </a:xfrm>
          <a:prstGeom prst="rect">
            <a:avLst/>
          </a:prstGeom>
        </p:spPr>
      </p:pic>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11321" t="70215" r="78714" b="4437"/>
          <a:stretch/>
        </p:blipFill>
        <p:spPr>
          <a:xfrm>
            <a:off x="2033752" y="5864772"/>
            <a:ext cx="1481959" cy="1947139"/>
          </a:xfrm>
          <a:prstGeom prst="rect">
            <a:avLst/>
          </a:prstGeom>
        </p:spPr>
      </p:pic>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l="38188" t="71863" r="38774" b="2171"/>
          <a:stretch/>
        </p:blipFill>
        <p:spPr>
          <a:xfrm>
            <a:off x="5202621" y="5864772"/>
            <a:ext cx="3137339" cy="1947139"/>
          </a:xfrm>
          <a:prstGeom prst="rect">
            <a:avLst/>
          </a:prstGeom>
        </p:spPr>
      </p:pic>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l="78023" t="70758" r="7391" b="2886"/>
          <a:stretch/>
        </p:blipFill>
        <p:spPr>
          <a:xfrm>
            <a:off x="9770680" y="5829348"/>
            <a:ext cx="1986455" cy="2017986"/>
          </a:xfrm>
          <a:prstGeom prst="rect">
            <a:avLst/>
          </a:prstGeom>
        </p:spPr>
      </p:pic>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l="42704" r="43289" b="93411"/>
          <a:stretch/>
        </p:blipFill>
        <p:spPr>
          <a:xfrm>
            <a:off x="5817475" y="173421"/>
            <a:ext cx="1907630" cy="504498"/>
          </a:xfrm>
          <a:prstGeom prst="rect">
            <a:avLst/>
          </a:prstGeom>
        </p:spPr>
      </p:pic>
      <p:sp>
        <p:nvSpPr>
          <p:cNvPr id="20" name="Right Arrow 19"/>
          <p:cNvSpPr/>
          <p:nvPr/>
        </p:nvSpPr>
        <p:spPr>
          <a:xfrm>
            <a:off x="7725105" y="1765738"/>
            <a:ext cx="1623847" cy="1891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4202641" y="1818290"/>
            <a:ext cx="1623847" cy="1891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Left Arrow 24"/>
          <p:cNvSpPr/>
          <p:nvPr/>
        </p:nvSpPr>
        <p:spPr>
          <a:xfrm>
            <a:off x="8119241" y="4114800"/>
            <a:ext cx="1501666" cy="1497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3616493" y="6676791"/>
            <a:ext cx="1498853" cy="185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a:off x="8537028" y="6676791"/>
            <a:ext cx="1083879" cy="185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own Arrow 28"/>
          <p:cNvSpPr/>
          <p:nvPr/>
        </p:nvSpPr>
        <p:spPr>
          <a:xfrm>
            <a:off x="6672755" y="5218433"/>
            <a:ext cx="197070" cy="543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urved Left Arrow 29"/>
          <p:cNvSpPr/>
          <p:nvPr/>
        </p:nvSpPr>
        <p:spPr>
          <a:xfrm>
            <a:off x="11757135" y="1818290"/>
            <a:ext cx="776451" cy="259605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04697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txBody>
          <a:bodyPr/>
          <a:lstStyle/>
          <a:p>
            <a:endParaRPr lang="en-US" dirty="0"/>
          </a:p>
        </p:txBody>
      </p:sp>
      <p:sp>
        <p:nvSpPr>
          <p:cNvPr id="6" name="Text 2"/>
          <p:cNvSpPr/>
          <p:nvPr/>
        </p:nvSpPr>
        <p:spPr>
          <a:xfrm>
            <a:off x="409903" y="426151"/>
            <a:ext cx="13148442" cy="7048354"/>
          </a:xfrm>
          <a:prstGeom prst="rect">
            <a:avLst/>
          </a:prstGeom>
          <a:noFill/>
          <a:ln/>
        </p:spPr>
        <p:txBody>
          <a:bodyPr wrap="square" rtlCol="0" anchor="t"/>
          <a:lstStyle/>
          <a:p>
            <a:pPr>
              <a:lnSpc>
                <a:spcPts val="7702"/>
              </a:lnSpc>
            </a:pPr>
            <a:r>
              <a:rPr lang="en-US" sz="3600" dirty="0">
                <a:solidFill>
                  <a:schemeClr val="accent2">
                    <a:lumMod val="75000"/>
                  </a:schemeClr>
                </a:solidFill>
                <a:latin typeface="Times New Roman" pitchFamily="18" charset="0"/>
                <a:cs typeface="Times New Roman" pitchFamily="18" charset="0"/>
              </a:rPr>
              <a:t>Technologies Involved</a:t>
            </a:r>
          </a:p>
          <a:p>
            <a:pPr marL="571500" indent="-571500">
              <a:lnSpc>
                <a:spcPct val="150000"/>
              </a:lnSpc>
              <a:buFont typeface="Arial" pitchFamily="34" charset="0"/>
              <a:buChar char="•"/>
            </a:pPr>
            <a:r>
              <a:rPr lang="en-US" sz="2800" dirty="0">
                <a:solidFill>
                  <a:schemeClr val="bg1"/>
                </a:solidFill>
                <a:latin typeface="Times New Roman" pitchFamily="18" charset="0"/>
                <a:cs typeface="Times New Roman" pitchFamily="18" charset="0"/>
              </a:rPr>
              <a:t>Python: programming language for development.</a:t>
            </a:r>
          </a:p>
          <a:p>
            <a:pPr marL="571500" indent="-571500">
              <a:lnSpc>
                <a:spcPct val="150000"/>
              </a:lnSpc>
              <a:buFont typeface="Arial" pitchFamily="34" charset="0"/>
              <a:buChar char="•"/>
            </a:pPr>
            <a:r>
              <a:rPr lang="en-US" sz="2800" dirty="0" err="1">
                <a:solidFill>
                  <a:schemeClr val="bg1"/>
                </a:solidFill>
                <a:latin typeface="Times New Roman" pitchFamily="18" charset="0"/>
                <a:cs typeface="Times New Roman" pitchFamily="18" charset="0"/>
              </a:rPr>
              <a:t>Numpy</a:t>
            </a:r>
            <a:r>
              <a:rPr lang="en-US" sz="2800" dirty="0">
                <a:solidFill>
                  <a:schemeClr val="bg1"/>
                </a:solidFill>
                <a:latin typeface="Times New Roman" pitchFamily="18" charset="0"/>
                <a:cs typeface="Times New Roman" pitchFamily="18" charset="0"/>
              </a:rPr>
              <a:t> : For numerical computations and array operations.</a:t>
            </a:r>
          </a:p>
          <a:p>
            <a:pPr marL="571500" indent="-571500">
              <a:lnSpc>
                <a:spcPct val="150000"/>
              </a:lnSpc>
              <a:buFont typeface="Arial" pitchFamily="34" charset="0"/>
              <a:buChar char="•"/>
            </a:pPr>
            <a:r>
              <a:rPr lang="en-US" sz="2800" dirty="0">
                <a:solidFill>
                  <a:schemeClr val="bg1"/>
                </a:solidFill>
                <a:latin typeface="Times New Roman" pitchFamily="18" charset="0"/>
                <a:cs typeface="Times New Roman" pitchFamily="18" charset="0"/>
              </a:rPr>
              <a:t>Pandas : Data manipulation and analysis.</a:t>
            </a:r>
          </a:p>
          <a:p>
            <a:pPr marL="571500" indent="-571500">
              <a:lnSpc>
                <a:spcPct val="150000"/>
              </a:lnSpc>
              <a:buFont typeface="Arial" pitchFamily="34" charset="0"/>
              <a:buChar char="•"/>
            </a:pPr>
            <a:r>
              <a:rPr lang="en-US" sz="2800" dirty="0" err="1">
                <a:solidFill>
                  <a:schemeClr val="bg1"/>
                </a:solidFill>
                <a:latin typeface="Times New Roman" pitchFamily="18" charset="0"/>
                <a:cs typeface="Times New Roman" pitchFamily="18" charset="0"/>
              </a:rPr>
              <a:t>Seaborn</a:t>
            </a:r>
            <a:r>
              <a:rPr lang="en-US" sz="2800" dirty="0">
                <a:solidFill>
                  <a:schemeClr val="bg1"/>
                </a:solidFill>
                <a:latin typeface="Times New Roman" pitchFamily="18" charset="0"/>
                <a:cs typeface="Times New Roman" pitchFamily="18" charset="0"/>
              </a:rPr>
              <a:t> : Statistical data visualization.</a:t>
            </a:r>
          </a:p>
          <a:p>
            <a:pPr marL="571500" indent="-571500">
              <a:lnSpc>
                <a:spcPct val="150000"/>
              </a:lnSpc>
              <a:buFont typeface="Arial" pitchFamily="34" charset="0"/>
              <a:buChar char="•"/>
            </a:pPr>
            <a:r>
              <a:rPr lang="en-US" sz="2800" dirty="0" err="1">
                <a:solidFill>
                  <a:schemeClr val="bg1"/>
                </a:solidFill>
                <a:latin typeface="Times New Roman" pitchFamily="18" charset="0"/>
                <a:cs typeface="Times New Roman" pitchFamily="18" charset="0"/>
              </a:rPr>
              <a:t>scikit</a:t>
            </a:r>
            <a:r>
              <a:rPr lang="en-US" sz="2800" dirty="0">
                <a:solidFill>
                  <a:schemeClr val="bg1"/>
                </a:solidFill>
                <a:latin typeface="Times New Roman" pitchFamily="18" charset="0"/>
                <a:cs typeface="Times New Roman" pitchFamily="18" charset="0"/>
              </a:rPr>
              <a:t>-learn : Machine learning models and evaluation metrics.</a:t>
            </a:r>
          </a:p>
          <a:p>
            <a:pPr marL="571500" indent="-571500">
              <a:lnSpc>
                <a:spcPct val="150000"/>
              </a:lnSpc>
              <a:buFont typeface="Arial" pitchFamily="34" charset="0"/>
              <a:buChar char="•"/>
            </a:pPr>
            <a:r>
              <a:rPr lang="en-US" sz="2800" dirty="0" err="1">
                <a:solidFill>
                  <a:schemeClr val="bg1"/>
                </a:solidFill>
                <a:latin typeface="Times New Roman" pitchFamily="18" charset="0"/>
                <a:cs typeface="Times New Roman" pitchFamily="18" charset="0"/>
              </a:rPr>
              <a:t>FastAPI</a:t>
            </a:r>
            <a:r>
              <a:rPr lang="en-US" sz="2800" dirty="0">
                <a:solidFill>
                  <a:schemeClr val="bg1"/>
                </a:solidFill>
                <a:latin typeface="Times New Roman" pitchFamily="18" charset="0"/>
                <a:cs typeface="Times New Roman" pitchFamily="18" charset="0"/>
              </a:rPr>
              <a:t> : Fast web framework for building APIs with Python.</a:t>
            </a:r>
          </a:p>
          <a:p>
            <a:pPr marL="457200" indent="-457200">
              <a:lnSpc>
                <a:spcPts val="7702"/>
              </a:lnSpc>
              <a:buFont typeface="Arial" pitchFamily="34" charset="0"/>
              <a:buChar char="•"/>
            </a:pPr>
            <a:endParaRPr lang="en-US" sz="3200" b="1" kern="0" spc="-185" dirty="0">
              <a:solidFill>
                <a:schemeClr val="bg1"/>
              </a:solidFill>
              <a:latin typeface="Times New Roman" pitchFamily="18" charset="0"/>
              <a:ea typeface="Inter" pitchFamily="34" charset="-122"/>
              <a:cs typeface="Times New Roman" pitchFamily="18" charset="0"/>
            </a:endParaRPr>
          </a:p>
          <a:p>
            <a:pPr marL="0" indent="0" algn="ctr">
              <a:lnSpc>
                <a:spcPts val="7702"/>
              </a:lnSpc>
              <a:buNone/>
            </a:pPr>
            <a:endParaRPr lang="en-US" sz="5400" b="1" kern="0" spc="-185" dirty="0">
              <a:solidFill>
                <a:schemeClr val="accent2">
                  <a:lumMod val="75000"/>
                </a:schemeClr>
              </a:solidFill>
              <a:latin typeface="Times New Roman" pitchFamily="18" charset="0"/>
              <a:ea typeface="Inter" pitchFamily="34" charset="-122"/>
              <a:cs typeface="Times New Roman" pitchFamily="18" charset="0"/>
            </a:endParaRPr>
          </a:p>
        </p:txBody>
      </p:sp>
      <p:sp>
        <p:nvSpPr>
          <p:cNvPr id="7" name="Text 3"/>
          <p:cNvSpPr/>
          <p:nvPr/>
        </p:nvSpPr>
        <p:spPr>
          <a:xfrm>
            <a:off x="801410" y="3568187"/>
            <a:ext cx="7556421" cy="2179082"/>
          </a:xfrm>
          <a:prstGeom prst="rect">
            <a:avLst/>
          </a:prstGeom>
          <a:noFill/>
          <a:ln/>
        </p:spPr>
        <p:txBody>
          <a:bodyPr wrap="square" rtlCol="0" anchor="t"/>
          <a:lstStyle/>
          <a:p>
            <a:pPr marL="0" indent="0">
              <a:lnSpc>
                <a:spcPts val="2858"/>
              </a:lnSpc>
              <a:buNone/>
            </a:pPr>
            <a:endParaRPr lang="en-US" sz="1786" dirty="0"/>
          </a:p>
        </p:txBody>
      </p:sp>
      <p:sp>
        <p:nvSpPr>
          <p:cNvPr id="10" name="Text 5"/>
          <p:cNvSpPr/>
          <p:nvPr/>
        </p:nvSpPr>
        <p:spPr>
          <a:xfrm>
            <a:off x="1270040" y="7077670"/>
            <a:ext cx="2979896" cy="396835"/>
          </a:xfrm>
          <a:prstGeom prst="rect">
            <a:avLst/>
          </a:prstGeom>
          <a:noFill/>
          <a:ln/>
        </p:spPr>
        <p:txBody>
          <a:bodyPr wrap="none" rtlCol="0" anchor="t"/>
          <a:lstStyle/>
          <a:p>
            <a:pPr marL="0" indent="0" algn="l">
              <a:lnSpc>
                <a:spcPts val="3126"/>
              </a:lnSpc>
              <a:buNone/>
            </a:pPr>
            <a:endParaRPr lang="en-US" sz="2233" dirty="0"/>
          </a:p>
        </p:txBody>
      </p:sp>
    </p:spTree>
    <p:extLst>
      <p:ext uri="{BB962C8B-B14F-4D97-AF65-F5344CB8AC3E}">
        <p14:creationId xmlns:p14="http://schemas.microsoft.com/office/powerpoint/2010/main" val="2192358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793790" y="1515948"/>
            <a:ext cx="8982432" cy="708779"/>
          </a:xfrm>
          <a:prstGeom prst="rect">
            <a:avLst/>
          </a:prstGeom>
          <a:noFill/>
          <a:ln/>
        </p:spPr>
        <p:txBody>
          <a:bodyPr wrap="none" rtlCol="0" anchor="t"/>
          <a:lstStyle/>
          <a:p>
            <a:pPr marL="0" indent="0">
              <a:lnSpc>
                <a:spcPts val="5581"/>
              </a:lnSpc>
              <a:buNone/>
            </a:pPr>
            <a:r>
              <a:rPr lang="en-US" sz="4465" b="1" kern="0" spc="-134" dirty="0">
                <a:solidFill>
                  <a:schemeClr val="accent2">
                    <a:lumMod val="75000"/>
                  </a:schemeClr>
                </a:solidFill>
                <a:latin typeface="Times New Roman" pitchFamily="18" charset="0"/>
                <a:ea typeface="Inter" pitchFamily="34" charset="-122"/>
                <a:cs typeface="Times New Roman" pitchFamily="18" charset="0"/>
              </a:rPr>
              <a:t>Data </a:t>
            </a:r>
            <a:r>
              <a:rPr lang="en-US" sz="3600" b="1" kern="0" spc="-134" dirty="0">
                <a:solidFill>
                  <a:schemeClr val="accent2">
                    <a:lumMod val="75000"/>
                  </a:schemeClr>
                </a:solidFill>
                <a:latin typeface="Times New Roman" pitchFamily="18" charset="0"/>
                <a:ea typeface="Inter" pitchFamily="34" charset="-122"/>
                <a:cs typeface="Times New Roman" pitchFamily="18" charset="0"/>
              </a:rPr>
              <a:t>Collection</a:t>
            </a:r>
            <a:r>
              <a:rPr lang="en-US" sz="4465" b="1" kern="0" spc="-134" dirty="0">
                <a:solidFill>
                  <a:schemeClr val="accent2">
                    <a:lumMod val="75000"/>
                  </a:schemeClr>
                </a:solidFill>
                <a:latin typeface="Times New Roman" pitchFamily="18" charset="0"/>
                <a:ea typeface="Inter" pitchFamily="34" charset="-122"/>
                <a:cs typeface="Times New Roman" pitchFamily="18" charset="0"/>
              </a:rPr>
              <a:t> and Preprocessing</a:t>
            </a:r>
            <a:endParaRPr lang="en-US" sz="4465" dirty="0">
              <a:solidFill>
                <a:schemeClr val="accent2">
                  <a:lumMod val="75000"/>
                </a:schemeClr>
              </a:solidFill>
              <a:latin typeface="Times New Roman" pitchFamily="18" charset="0"/>
              <a:cs typeface="Times New Roman" pitchFamily="18" charset="0"/>
            </a:endParaRPr>
          </a:p>
        </p:txBody>
      </p:sp>
      <p:sp>
        <p:nvSpPr>
          <p:cNvPr id="5" name="Text 3"/>
          <p:cNvSpPr/>
          <p:nvPr/>
        </p:nvSpPr>
        <p:spPr>
          <a:xfrm>
            <a:off x="793790" y="2972112"/>
            <a:ext cx="2835235" cy="354330"/>
          </a:xfrm>
          <a:prstGeom prst="rect">
            <a:avLst/>
          </a:prstGeom>
          <a:noFill/>
          <a:ln/>
        </p:spPr>
        <p:txBody>
          <a:bodyPr wrap="none" rtlCol="0" anchor="t"/>
          <a:lstStyle/>
          <a:p>
            <a:pPr marL="0" indent="0">
              <a:lnSpc>
                <a:spcPts val="2791"/>
              </a:lnSpc>
              <a:buNone/>
            </a:pPr>
            <a:r>
              <a:rPr lang="en-US" sz="2800" b="1" kern="0" spc="-67" dirty="0">
                <a:solidFill>
                  <a:srgbClr val="FFFFFF"/>
                </a:solidFill>
                <a:latin typeface="Times New Roman" pitchFamily="18" charset="0"/>
                <a:ea typeface="Inter" pitchFamily="34" charset="-122"/>
                <a:cs typeface="Times New Roman" pitchFamily="18" charset="0"/>
              </a:rPr>
              <a:t>Data Sources</a:t>
            </a:r>
            <a:endParaRPr lang="en-US" sz="2800" dirty="0">
              <a:latin typeface="Times New Roman" pitchFamily="18" charset="0"/>
              <a:cs typeface="Times New Roman" pitchFamily="18" charset="0"/>
            </a:endParaRPr>
          </a:p>
        </p:txBody>
      </p:sp>
      <p:sp>
        <p:nvSpPr>
          <p:cNvPr id="6" name="Text 4"/>
          <p:cNvSpPr/>
          <p:nvPr/>
        </p:nvSpPr>
        <p:spPr>
          <a:xfrm>
            <a:off x="793790" y="3663615"/>
            <a:ext cx="3978116" cy="3225916"/>
          </a:xfrm>
          <a:prstGeom prst="rect">
            <a:avLst/>
          </a:prstGeom>
          <a:noFill/>
          <a:ln/>
        </p:spPr>
        <p:txBody>
          <a:bodyPr wrap="square" rtlCol="0" anchor="t"/>
          <a:lstStyle/>
          <a:p>
            <a:pPr marL="0" indent="0">
              <a:lnSpc>
                <a:spcPts val="2858"/>
              </a:lnSpc>
              <a:buNone/>
            </a:pPr>
            <a:r>
              <a:rPr lang="en-US" sz="2600" kern="0" spc="-36" dirty="0">
                <a:solidFill>
                  <a:srgbClr val="E5E0DF"/>
                </a:solidFill>
                <a:latin typeface="Times New Roman" pitchFamily="18" charset="0"/>
                <a:ea typeface="Inter" pitchFamily="34" charset="-122"/>
                <a:cs typeface="Times New Roman" pitchFamily="18" charset="0"/>
              </a:rPr>
              <a:t>Gather data from various sources, including insurance providers, government databases, and healthcare organizations</a:t>
            </a:r>
            <a:r>
              <a:rPr lang="en-US" sz="2000" kern="0" spc="-36" dirty="0">
                <a:solidFill>
                  <a:srgbClr val="E5E0DF"/>
                </a:solidFill>
                <a:latin typeface="Times New Roman" pitchFamily="18" charset="0"/>
                <a:ea typeface="Inter" pitchFamily="34" charset="-122"/>
                <a:cs typeface="Times New Roman" pitchFamily="18" charset="0"/>
              </a:rPr>
              <a:t>.</a:t>
            </a:r>
            <a:endParaRPr lang="en-US" sz="2000" dirty="0">
              <a:latin typeface="Times New Roman" pitchFamily="18" charset="0"/>
              <a:cs typeface="Times New Roman" pitchFamily="18" charset="0"/>
            </a:endParaRPr>
          </a:p>
        </p:txBody>
      </p:sp>
      <p:sp>
        <p:nvSpPr>
          <p:cNvPr id="7" name="Text 5"/>
          <p:cNvSpPr/>
          <p:nvPr/>
        </p:nvSpPr>
        <p:spPr>
          <a:xfrm>
            <a:off x="5332927" y="2972112"/>
            <a:ext cx="2835235" cy="354330"/>
          </a:xfrm>
          <a:prstGeom prst="rect">
            <a:avLst/>
          </a:prstGeom>
          <a:noFill/>
          <a:ln/>
        </p:spPr>
        <p:txBody>
          <a:bodyPr wrap="none" rtlCol="0" anchor="t"/>
          <a:lstStyle/>
          <a:p>
            <a:pPr marL="0" indent="0">
              <a:lnSpc>
                <a:spcPts val="2791"/>
              </a:lnSpc>
              <a:buNone/>
            </a:pPr>
            <a:r>
              <a:rPr lang="en-US" sz="2800" b="1" kern="0" spc="-67" dirty="0">
                <a:solidFill>
                  <a:srgbClr val="FFFFFF"/>
                </a:solidFill>
                <a:latin typeface="Times New Roman" pitchFamily="18" charset="0"/>
                <a:ea typeface="Inter" pitchFamily="34" charset="-122"/>
                <a:cs typeface="Times New Roman" pitchFamily="18" charset="0"/>
              </a:rPr>
              <a:t>Data Cleaning</a:t>
            </a:r>
            <a:endParaRPr lang="en-US" sz="2800" dirty="0">
              <a:latin typeface="Times New Roman" pitchFamily="18" charset="0"/>
              <a:cs typeface="Times New Roman" pitchFamily="18" charset="0"/>
            </a:endParaRPr>
          </a:p>
        </p:txBody>
      </p:sp>
      <p:sp>
        <p:nvSpPr>
          <p:cNvPr id="8" name="Text 6"/>
          <p:cNvSpPr/>
          <p:nvPr/>
        </p:nvSpPr>
        <p:spPr>
          <a:xfrm>
            <a:off x="5285006" y="3638098"/>
            <a:ext cx="3978116" cy="3141073"/>
          </a:xfrm>
          <a:prstGeom prst="rect">
            <a:avLst/>
          </a:prstGeom>
          <a:noFill/>
          <a:ln/>
        </p:spPr>
        <p:txBody>
          <a:bodyPr wrap="square" rtlCol="0" anchor="t"/>
          <a:lstStyle/>
          <a:p>
            <a:pPr marL="0" indent="0">
              <a:lnSpc>
                <a:spcPts val="2858"/>
              </a:lnSpc>
              <a:buNone/>
            </a:pPr>
            <a:r>
              <a:rPr lang="en-US" sz="2600" kern="0" spc="-36" dirty="0">
                <a:solidFill>
                  <a:srgbClr val="E5E0DF"/>
                </a:solidFill>
                <a:latin typeface="Times New Roman" pitchFamily="18" charset="0"/>
                <a:ea typeface="Inter" pitchFamily="34" charset="-122"/>
                <a:cs typeface="Times New Roman" pitchFamily="18" charset="0"/>
              </a:rPr>
              <a:t>Clean and preprocess the data, addressing missing values, outliers, and inconsistencies to ensure data quality.</a:t>
            </a:r>
            <a:endParaRPr lang="en-US" sz="2600" dirty="0">
              <a:latin typeface="Times New Roman" pitchFamily="18" charset="0"/>
              <a:cs typeface="Times New Roman" pitchFamily="18" charset="0"/>
            </a:endParaRPr>
          </a:p>
        </p:txBody>
      </p:sp>
      <p:sp>
        <p:nvSpPr>
          <p:cNvPr id="9" name="Text 7"/>
          <p:cNvSpPr/>
          <p:nvPr/>
        </p:nvSpPr>
        <p:spPr>
          <a:xfrm>
            <a:off x="9776222" y="2972112"/>
            <a:ext cx="2835235" cy="354330"/>
          </a:xfrm>
          <a:prstGeom prst="rect">
            <a:avLst/>
          </a:prstGeom>
          <a:noFill/>
          <a:ln/>
        </p:spPr>
        <p:txBody>
          <a:bodyPr wrap="none" rtlCol="0" anchor="t"/>
          <a:lstStyle/>
          <a:p>
            <a:pPr marL="0" indent="0">
              <a:lnSpc>
                <a:spcPts val="2791"/>
              </a:lnSpc>
              <a:buNone/>
            </a:pPr>
            <a:r>
              <a:rPr lang="en-US" sz="2800" b="1" kern="0" spc="-67" dirty="0">
                <a:solidFill>
                  <a:srgbClr val="FFFFFF"/>
                </a:solidFill>
                <a:latin typeface="Inter" pitchFamily="34" charset="0"/>
                <a:ea typeface="Inter" pitchFamily="34" charset="-122"/>
                <a:cs typeface="Inter" pitchFamily="34" charset="-120"/>
              </a:rPr>
              <a:t>Feature Selection</a:t>
            </a:r>
            <a:endParaRPr lang="en-US" sz="2800" dirty="0"/>
          </a:p>
        </p:txBody>
      </p:sp>
      <p:sp>
        <p:nvSpPr>
          <p:cNvPr id="10" name="Text 8"/>
          <p:cNvSpPr/>
          <p:nvPr/>
        </p:nvSpPr>
        <p:spPr>
          <a:xfrm>
            <a:off x="9872067" y="3663615"/>
            <a:ext cx="3978116" cy="2784482"/>
          </a:xfrm>
          <a:prstGeom prst="rect">
            <a:avLst/>
          </a:prstGeom>
          <a:noFill/>
          <a:ln/>
        </p:spPr>
        <p:txBody>
          <a:bodyPr wrap="square" rtlCol="0" anchor="t"/>
          <a:lstStyle/>
          <a:p>
            <a:pPr marL="0" indent="0">
              <a:lnSpc>
                <a:spcPts val="2858"/>
              </a:lnSpc>
              <a:buNone/>
            </a:pPr>
            <a:r>
              <a:rPr lang="en-US" sz="2600" kern="0" spc="-36" dirty="0">
                <a:solidFill>
                  <a:srgbClr val="E5E0DF"/>
                </a:solidFill>
                <a:latin typeface="Times New Roman" pitchFamily="18" charset="0"/>
                <a:ea typeface="Inter" pitchFamily="34" charset="-122"/>
                <a:cs typeface="Times New Roman" pitchFamily="18" charset="0"/>
              </a:rPr>
              <a:t>Identify the most relevant features that influence medical insurance pricing, such as age, location, and health conditions.</a:t>
            </a:r>
            <a:endParaRPr lang="en-US" sz="26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5" name="Image 1" descr="preencoded.png"/>
          <p:cNvPicPr>
            <a:picLocks noChangeAspect="1"/>
          </p:cNvPicPr>
          <p:nvPr/>
        </p:nvPicPr>
        <p:blipFill>
          <a:blip r:embed="rId3"/>
          <a:stretch>
            <a:fillRect/>
          </a:stretch>
        </p:blipFill>
        <p:spPr>
          <a:xfrm>
            <a:off x="8843428" y="2386186"/>
            <a:ext cx="5487600" cy="3457227"/>
          </a:xfrm>
          <a:prstGeom prst="rect">
            <a:avLst/>
          </a:prstGeom>
        </p:spPr>
      </p:pic>
      <p:sp>
        <p:nvSpPr>
          <p:cNvPr id="6" name="Text 2"/>
          <p:cNvSpPr/>
          <p:nvPr/>
        </p:nvSpPr>
        <p:spPr>
          <a:xfrm>
            <a:off x="793790" y="707350"/>
            <a:ext cx="6731675" cy="708779"/>
          </a:xfrm>
          <a:prstGeom prst="rect">
            <a:avLst/>
          </a:prstGeom>
          <a:noFill/>
          <a:ln/>
        </p:spPr>
        <p:txBody>
          <a:bodyPr wrap="none" rtlCol="0" anchor="t"/>
          <a:lstStyle/>
          <a:p>
            <a:pPr marL="0" indent="0">
              <a:lnSpc>
                <a:spcPts val="5581"/>
              </a:lnSpc>
              <a:buNone/>
            </a:pPr>
            <a:r>
              <a:rPr lang="en-US" sz="4000" b="1" kern="0" spc="-134" dirty="0">
                <a:solidFill>
                  <a:schemeClr val="accent2">
                    <a:lumMod val="75000"/>
                  </a:schemeClr>
                </a:solidFill>
                <a:latin typeface="Times New Roman" pitchFamily="18" charset="0"/>
                <a:ea typeface="Inter" pitchFamily="34" charset="-122"/>
                <a:cs typeface="Times New Roman" pitchFamily="18" charset="0"/>
              </a:rPr>
              <a:t>Exploratory Data Analysis</a:t>
            </a:r>
            <a:endParaRPr lang="en-US" sz="4000" dirty="0">
              <a:solidFill>
                <a:schemeClr val="accent2">
                  <a:lumMod val="75000"/>
                </a:schemeClr>
              </a:solidFill>
              <a:latin typeface="Times New Roman" pitchFamily="18" charset="0"/>
              <a:cs typeface="Times New Roman" pitchFamily="18" charset="0"/>
            </a:endParaRPr>
          </a:p>
        </p:txBody>
      </p:sp>
      <p:sp>
        <p:nvSpPr>
          <p:cNvPr id="7" name="Shape 3"/>
          <p:cNvSpPr/>
          <p:nvPr/>
        </p:nvSpPr>
        <p:spPr>
          <a:xfrm>
            <a:off x="793790" y="1756291"/>
            <a:ext cx="3664863" cy="2765227"/>
          </a:xfrm>
          <a:prstGeom prst="roundRect">
            <a:avLst>
              <a:gd name="adj" fmla="val 3445"/>
            </a:avLst>
          </a:prstGeom>
          <a:solidFill>
            <a:srgbClr val="110080"/>
          </a:solidFill>
          <a:ln w="7620">
            <a:solidFill>
              <a:srgbClr val="2A1999"/>
            </a:solidFill>
            <a:prstDash val="solid"/>
          </a:ln>
        </p:spPr>
      </p:sp>
      <p:sp>
        <p:nvSpPr>
          <p:cNvPr id="8" name="Text 4"/>
          <p:cNvSpPr/>
          <p:nvPr/>
        </p:nvSpPr>
        <p:spPr>
          <a:xfrm>
            <a:off x="1028224" y="1990725"/>
            <a:ext cx="2835235" cy="354330"/>
          </a:xfrm>
          <a:prstGeom prst="rect">
            <a:avLst/>
          </a:prstGeom>
          <a:noFill/>
          <a:ln/>
        </p:spPr>
        <p:txBody>
          <a:bodyPr wrap="none" rtlCol="0" anchor="t"/>
          <a:lstStyle/>
          <a:p>
            <a:pPr marL="0" indent="0">
              <a:lnSpc>
                <a:spcPts val="2791"/>
              </a:lnSpc>
              <a:buNone/>
            </a:pPr>
            <a:r>
              <a:rPr lang="en-US" sz="2233" b="1" kern="0" spc="-67" dirty="0">
                <a:solidFill>
                  <a:srgbClr val="E5E0DF"/>
                </a:solidFill>
                <a:latin typeface="Inter" pitchFamily="34" charset="0"/>
                <a:ea typeface="Inter" pitchFamily="34" charset="-122"/>
                <a:cs typeface="Inter" pitchFamily="34" charset="-120"/>
              </a:rPr>
              <a:t>Identify Patterns</a:t>
            </a:r>
            <a:endParaRPr lang="en-US" sz="2233" dirty="0"/>
          </a:p>
        </p:txBody>
      </p:sp>
      <p:sp>
        <p:nvSpPr>
          <p:cNvPr id="9" name="Text 5"/>
          <p:cNvSpPr/>
          <p:nvPr/>
        </p:nvSpPr>
        <p:spPr>
          <a:xfrm>
            <a:off x="1028224" y="2481143"/>
            <a:ext cx="3195995" cy="1451610"/>
          </a:xfrm>
          <a:prstGeom prst="rect">
            <a:avLst/>
          </a:prstGeom>
          <a:noFill/>
          <a:ln/>
        </p:spPr>
        <p:txBody>
          <a:bodyPr wrap="square" rtlCol="0" anchor="t"/>
          <a:lstStyle/>
          <a:p>
            <a:pPr marL="0" indent="0">
              <a:lnSpc>
                <a:spcPts val="2858"/>
              </a:lnSpc>
              <a:buNone/>
            </a:pPr>
            <a:r>
              <a:rPr lang="en-US" sz="1786" kern="0" spc="-36" dirty="0">
                <a:solidFill>
                  <a:srgbClr val="E5E0DF"/>
                </a:solidFill>
                <a:latin typeface="Inter" pitchFamily="34" charset="0"/>
                <a:ea typeface="Inter" pitchFamily="34" charset="-122"/>
                <a:cs typeface="Inter" pitchFamily="34" charset="-120"/>
              </a:rPr>
              <a:t>Analyze the data to uncover trends, correlations, and relationships between different variables.</a:t>
            </a:r>
            <a:endParaRPr lang="en-US" sz="1786" dirty="0"/>
          </a:p>
        </p:txBody>
      </p:sp>
      <p:sp>
        <p:nvSpPr>
          <p:cNvPr id="10" name="Shape 6"/>
          <p:cNvSpPr/>
          <p:nvPr/>
        </p:nvSpPr>
        <p:spPr>
          <a:xfrm>
            <a:off x="4685467" y="1756291"/>
            <a:ext cx="3664863" cy="2765227"/>
          </a:xfrm>
          <a:prstGeom prst="roundRect">
            <a:avLst>
              <a:gd name="adj" fmla="val 3445"/>
            </a:avLst>
          </a:prstGeom>
          <a:solidFill>
            <a:srgbClr val="110080"/>
          </a:solidFill>
          <a:ln w="7620">
            <a:solidFill>
              <a:srgbClr val="2A1999"/>
            </a:solidFill>
            <a:prstDash val="solid"/>
          </a:ln>
        </p:spPr>
      </p:sp>
      <p:sp>
        <p:nvSpPr>
          <p:cNvPr id="11" name="Text 7"/>
          <p:cNvSpPr/>
          <p:nvPr/>
        </p:nvSpPr>
        <p:spPr>
          <a:xfrm>
            <a:off x="4919901" y="1990725"/>
            <a:ext cx="3195995" cy="708660"/>
          </a:xfrm>
          <a:prstGeom prst="rect">
            <a:avLst/>
          </a:prstGeom>
          <a:noFill/>
          <a:ln/>
        </p:spPr>
        <p:txBody>
          <a:bodyPr wrap="square" rtlCol="0" anchor="t"/>
          <a:lstStyle/>
          <a:p>
            <a:pPr marL="0" indent="0">
              <a:lnSpc>
                <a:spcPts val="2791"/>
              </a:lnSpc>
              <a:buNone/>
            </a:pPr>
            <a:r>
              <a:rPr lang="en-US" sz="2233" b="1" kern="0" spc="-67" dirty="0">
                <a:solidFill>
                  <a:srgbClr val="E5E0DF"/>
                </a:solidFill>
                <a:latin typeface="Inter" pitchFamily="34" charset="0"/>
                <a:ea typeface="Inter" pitchFamily="34" charset="-122"/>
                <a:cs typeface="Inter" pitchFamily="34" charset="-120"/>
              </a:rPr>
              <a:t>Understand Distributions</a:t>
            </a:r>
            <a:endParaRPr lang="en-US" sz="2233" dirty="0"/>
          </a:p>
        </p:txBody>
      </p:sp>
      <p:sp>
        <p:nvSpPr>
          <p:cNvPr id="12" name="Text 8"/>
          <p:cNvSpPr/>
          <p:nvPr/>
        </p:nvSpPr>
        <p:spPr>
          <a:xfrm>
            <a:off x="4919901" y="2835473"/>
            <a:ext cx="3195995" cy="1451610"/>
          </a:xfrm>
          <a:prstGeom prst="rect">
            <a:avLst/>
          </a:prstGeom>
          <a:noFill/>
          <a:ln/>
        </p:spPr>
        <p:txBody>
          <a:bodyPr wrap="square" rtlCol="0" anchor="t"/>
          <a:lstStyle/>
          <a:p>
            <a:pPr marL="0" indent="0">
              <a:lnSpc>
                <a:spcPts val="2858"/>
              </a:lnSpc>
              <a:buNone/>
            </a:pPr>
            <a:r>
              <a:rPr lang="en-US" sz="1786" kern="0" spc="-36" dirty="0">
                <a:solidFill>
                  <a:srgbClr val="E5E0DF"/>
                </a:solidFill>
                <a:latin typeface="Inter" pitchFamily="34" charset="0"/>
                <a:ea typeface="Inter" pitchFamily="34" charset="-122"/>
                <a:cs typeface="Inter" pitchFamily="34" charset="-120"/>
              </a:rPr>
              <a:t>Examine the distribution of insurance prices and other key features to gain insights into the data.</a:t>
            </a:r>
            <a:endParaRPr lang="en-US" sz="1786" dirty="0"/>
          </a:p>
        </p:txBody>
      </p:sp>
      <p:sp>
        <p:nvSpPr>
          <p:cNvPr id="13" name="Shape 9"/>
          <p:cNvSpPr/>
          <p:nvPr/>
        </p:nvSpPr>
        <p:spPr>
          <a:xfrm>
            <a:off x="793790" y="4748332"/>
            <a:ext cx="3664863" cy="2773799"/>
          </a:xfrm>
          <a:prstGeom prst="roundRect">
            <a:avLst>
              <a:gd name="adj" fmla="val 3435"/>
            </a:avLst>
          </a:prstGeom>
          <a:solidFill>
            <a:srgbClr val="110080"/>
          </a:solidFill>
          <a:ln w="7620">
            <a:solidFill>
              <a:srgbClr val="2A1999"/>
            </a:solidFill>
            <a:prstDash val="solid"/>
          </a:ln>
        </p:spPr>
      </p:sp>
      <p:sp>
        <p:nvSpPr>
          <p:cNvPr id="14" name="Text 10"/>
          <p:cNvSpPr/>
          <p:nvPr/>
        </p:nvSpPr>
        <p:spPr>
          <a:xfrm>
            <a:off x="1028224" y="4982766"/>
            <a:ext cx="2835235" cy="354330"/>
          </a:xfrm>
          <a:prstGeom prst="rect">
            <a:avLst/>
          </a:prstGeom>
          <a:noFill/>
          <a:ln/>
        </p:spPr>
        <p:txBody>
          <a:bodyPr wrap="none" rtlCol="0" anchor="t"/>
          <a:lstStyle/>
          <a:p>
            <a:pPr marL="0" indent="0">
              <a:lnSpc>
                <a:spcPts val="2791"/>
              </a:lnSpc>
              <a:buNone/>
            </a:pPr>
            <a:r>
              <a:rPr lang="en-US" sz="2233" b="1" kern="0" spc="-67" dirty="0">
                <a:solidFill>
                  <a:srgbClr val="E5E0DF"/>
                </a:solidFill>
                <a:latin typeface="Inter" pitchFamily="34" charset="0"/>
                <a:ea typeface="Inter" pitchFamily="34" charset="-122"/>
                <a:cs typeface="Inter" pitchFamily="34" charset="-120"/>
              </a:rPr>
              <a:t>Visualize Insights</a:t>
            </a:r>
            <a:endParaRPr lang="en-US" sz="2233" dirty="0"/>
          </a:p>
        </p:txBody>
      </p:sp>
      <p:sp>
        <p:nvSpPr>
          <p:cNvPr id="15" name="Text 11"/>
          <p:cNvSpPr/>
          <p:nvPr/>
        </p:nvSpPr>
        <p:spPr>
          <a:xfrm>
            <a:off x="1028224" y="5473184"/>
            <a:ext cx="3195995" cy="1814513"/>
          </a:xfrm>
          <a:prstGeom prst="rect">
            <a:avLst/>
          </a:prstGeom>
          <a:noFill/>
          <a:ln/>
        </p:spPr>
        <p:txBody>
          <a:bodyPr wrap="square" rtlCol="0" anchor="t"/>
          <a:lstStyle/>
          <a:p>
            <a:pPr marL="0" indent="0">
              <a:lnSpc>
                <a:spcPts val="2858"/>
              </a:lnSpc>
              <a:buNone/>
            </a:pPr>
            <a:r>
              <a:rPr lang="en-US" sz="1786" kern="0" spc="-36" dirty="0">
                <a:solidFill>
                  <a:srgbClr val="E5E0DF"/>
                </a:solidFill>
                <a:latin typeface="Inter" pitchFamily="34" charset="0"/>
                <a:ea typeface="Inter" pitchFamily="34" charset="-122"/>
                <a:cs typeface="Inter" pitchFamily="34" charset="-120"/>
              </a:rPr>
              <a:t>Create visualizations, such as charts and graphs, to effectively communicate the findings from the data analysis.</a:t>
            </a:r>
            <a:endParaRPr lang="en-US" sz="1786" dirty="0"/>
          </a:p>
        </p:txBody>
      </p:sp>
      <p:sp>
        <p:nvSpPr>
          <p:cNvPr id="16" name="Shape 12"/>
          <p:cNvSpPr/>
          <p:nvPr/>
        </p:nvSpPr>
        <p:spPr>
          <a:xfrm>
            <a:off x="4685467" y="4748332"/>
            <a:ext cx="3664863" cy="2773799"/>
          </a:xfrm>
          <a:prstGeom prst="roundRect">
            <a:avLst>
              <a:gd name="adj" fmla="val 3435"/>
            </a:avLst>
          </a:prstGeom>
          <a:solidFill>
            <a:srgbClr val="110080"/>
          </a:solidFill>
          <a:ln w="7620">
            <a:solidFill>
              <a:srgbClr val="2A1999"/>
            </a:solidFill>
            <a:prstDash val="solid"/>
          </a:ln>
        </p:spPr>
      </p:sp>
      <p:sp>
        <p:nvSpPr>
          <p:cNvPr id="17" name="Text 13"/>
          <p:cNvSpPr/>
          <p:nvPr/>
        </p:nvSpPr>
        <p:spPr>
          <a:xfrm>
            <a:off x="4919901" y="4982766"/>
            <a:ext cx="2835235" cy="354330"/>
          </a:xfrm>
          <a:prstGeom prst="rect">
            <a:avLst/>
          </a:prstGeom>
          <a:noFill/>
          <a:ln/>
        </p:spPr>
        <p:txBody>
          <a:bodyPr wrap="none" rtlCol="0" anchor="t"/>
          <a:lstStyle/>
          <a:p>
            <a:pPr marL="0" indent="0">
              <a:lnSpc>
                <a:spcPts val="2791"/>
              </a:lnSpc>
              <a:buNone/>
            </a:pPr>
            <a:r>
              <a:rPr lang="en-US" sz="2233" b="1" kern="0" spc="-67" dirty="0">
                <a:solidFill>
                  <a:srgbClr val="E5E0DF"/>
                </a:solidFill>
                <a:latin typeface="Inter" pitchFamily="34" charset="0"/>
                <a:ea typeface="Inter" pitchFamily="34" charset="-122"/>
                <a:cs typeface="Inter" pitchFamily="34" charset="-120"/>
              </a:rPr>
              <a:t>Identify Outliers</a:t>
            </a:r>
            <a:endParaRPr lang="en-US" sz="2233" dirty="0"/>
          </a:p>
        </p:txBody>
      </p:sp>
      <p:sp>
        <p:nvSpPr>
          <p:cNvPr id="18" name="Text 14"/>
          <p:cNvSpPr/>
          <p:nvPr/>
        </p:nvSpPr>
        <p:spPr>
          <a:xfrm>
            <a:off x="4919901" y="5473184"/>
            <a:ext cx="3195995" cy="1451610"/>
          </a:xfrm>
          <a:prstGeom prst="rect">
            <a:avLst/>
          </a:prstGeom>
          <a:noFill/>
          <a:ln/>
        </p:spPr>
        <p:txBody>
          <a:bodyPr wrap="square" rtlCol="0" anchor="t"/>
          <a:lstStyle/>
          <a:p>
            <a:pPr marL="0" indent="0">
              <a:lnSpc>
                <a:spcPts val="2858"/>
              </a:lnSpc>
              <a:buNone/>
            </a:pPr>
            <a:r>
              <a:rPr lang="en-US" sz="1786" kern="0" spc="-36" dirty="0">
                <a:solidFill>
                  <a:srgbClr val="E5E0DF"/>
                </a:solidFill>
                <a:latin typeface="Inter" pitchFamily="34" charset="0"/>
                <a:ea typeface="Inter" pitchFamily="34" charset="-122"/>
                <a:cs typeface="Inter" pitchFamily="34" charset="-120"/>
              </a:rPr>
              <a:t>Detect any outliers or anomalies in the data that may require further investigation or handling.</a:t>
            </a:r>
            <a:endParaRPr lang="en-US" sz="1786"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txBody>
          <a:bodyPr/>
          <a:lstStyle/>
          <a:p>
            <a:endParaRPr lang="en-US" dirty="0"/>
          </a:p>
        </p:txBody>
      </p:sp>
      <p:sp>
        <p:nvSpPr>
          <p:cNvPr id="6" name="Text 2"/>
          <p:cNvSpPr/>
          <p:nvPr/>
        </p:nvSpPr>
        <p:spPr>
          <a:xfrm>
            <a:off x="583324" y="2709463"/>
            <a:ext cx="13148442" cy="4566624"/>
          </a:xfrm>
          <a:prstGeom prst="rect">
            <a:avLst/>
          </a:prstGeom>
          <a:noFill/>
          <a:ln/>
        </p:spPr>
        <p:txBody>
          <a:bodyPr wrap="square" rtlCol="0" anchor="t"/>
          <a:lstStyle/>
          <a:p>
            <a:pPr marL="0" indent="0" algn="ctr">
              <a:lnSpc>
                <a:spcPts val="7702"/>
              </a:lnSpc>
              <a:buNone/>
            </a:pPr>
            <a:r>
              <a:rPr lang="en-US" sz="5400" b="1" kern="0" spc="-185" dirty="0">
                <a:solidFill>
                  <a:schemeClr val="accent2">
                    <a:lumMod val="75000"/>
                  </a:schemeClr>
                </a:solidFill>
                <a:latin typeface="Times New Roman" pitchFamily="18" charset="0"/>
                <a:ea typeface="Inter" pitchFamily="34" charset="-122"/>
                <a:cs typeface="Times New Roman" pitchFamily="18" charset="0"/>
              </a:rPr>
              <a:t>Medical Insurance Price Prediction </a:t>
            </a:r>
          </a:p>
          <a:p>
            <a:pPr marL="0" indent="0" algn="ctr">
              <a:lnSpc>
                <a:spcPts val="7702"/>
              </a:lnSpc>
              <a:buNone/>
            </a:pPr>
            <a:r>
              <a:rPr lang="en-US" sz="5400" b="1" kern="0" spc="-185" dirty="0">
                <a:solidFill>
                  <a:schemeClr val="accent2">
                    <a:lumMod val="75000"/>
                  </a:schemeClr>
                </a:solidFill>
                <a:latin typeface="Times New Roman" pitchFamily="18" charset="0"/>
                <a:ea typeface="Inter" pitchFamily="34" charset="-122"/>
                <a:cs typeface="Times New Roman" pitchFamily="18" charset="0"/>
              </a:rPr>
              <a:t>using Machine Learning</a:t>
            </a:r>
          </a:p>
          <a:p>
            <a:pPr marL="0" indent="0" algn="ctr">
              <a:lnSpc>
                <a:spcPts val="7702"/>
              </a:lnSpc>
              <a:buNone/>
            </a:pPr>
            <a:endParaRPr lang="en-US" sz="5400" b="1" kern="0" spc="-185" dirty="0">
              <a:solidFill>
                <a:schemeClr val="accent2">
                  <a:lumMod val="75000"/>
                </a:schemeClr>
              </a:solidFill>
              <a:latin typeface="Times New Roman" pitchFamily="18" charset="0"/>
              <a:ea typeface="Inter" pitchFamily="34" charset="-122"/>
              <a:cs typeface="Times New Roman" pitchFamily="18" charset="0"/>
            </a:endParaRPr>
          </a:p>
          <a:p>
            <a:pPr marL="0" indent="0" algn="ctr">
              <a:lnSpc>
                <a:spcPts val="7702"/>
              </a:lnSpc>
              <a:buNone/>
            </a:pPr>
            <a:endParaRPr lang="en-US" sz="5400" b="1" kern="0" spc="-185" dirty="0">
              <a:solidFill>
                <a:schemeClr val="accent2">
                  <a:lumMod val="75000"/>
                </a:schemeClr>
              </a:solidFill>
              <a:latin typeface="Times New Roman" pitchFamily="18" charset="0"/>
              <a:ea typeface="Inter" pitchFamily="34" charset="-122"/>
              <a:cs typeface="Times New Roman" pitchFamily="18" charset="0"/>
            </a:endParaRPr>
          </a:p>
        </p:txBody>
      </p:sp>
      <p:sp>
        <p:nvSpPr>
          <p:cNvPr id="7" name="Text 3"/>
          <p:cNvSpPr/>
          <p:nvPr/>
        </p:nvSpPr>
        <p:spPr>
          <a:xfrm>
            <a:off x="801410" y="3568187"/>
            <a:ext cx="7556421" cy="2179082"/>
          </a:xfrm>
          <a:prstGeom prst="rect">
            <a:avLst/>
          </a:prstGeom>
          <a:noFill/>
          <a:ln/>
        </p:spPr>
        <p:txBody>
          <a:bodyPr wrap="square" rtlCol="0" anchor="t"/>
          <a:lstStyle/>
          <a:p>
            <a:pPr marL="0" indent="0">
              <a:lnSpc>
                <a:spcPts val="2858"/>
              </a:lnSpc>
              <a:buNone/>
            </a:pPr>
            <a:endParaRPr lang="en-US" sz="1786" dirty="0"/>
          </a:p>
        </p:txBody>
      </p:sp>
      <p:sp>
        <p:nvSpPr>
          <p:cNvPr id="10" name="Text 5"/>
          <p:cNvSpPr/>
          <p:nvPr/>
        </p:nvSpPr>
        <p:spPr>
          <a:xfrm>
            <a:off x="1270040" y="7077670"/>
            <a:ext cx="2979896" cy="396835"/>
          </a:xfrm>
          <a:prstGeom prst="rect">
            <a:avLst/>
          </a:prstGeom>
          <a:noFill/>
          <a:ln/>
        </p:spPr>
        <p:txBody>
          <a:bodyPr wrap="none" rtlCol="0" anchor="t"/>
          <a:lstStyle/>
          <a:p>
            <a:pPr marL="0" indent="0" algn="l">
              <a:lnSpc>
                <a:spcPts val="3126"/>
              </a:lnSpc>
              <a:buNone/>
            </a:pPr>
            <a:endParaRPr lang="en-US" sz="2233" dirty="0"/>
          </a:p>
        </p:txBody>
      </p:sp>
      <p:pic>
        <p:nvPicPr>
          <p:cNvPr id="8" name="Image 1" descr="preencoded.png"/>
          <p:cNvPicPr>
            <a:picLocks noChangeAspect="1"/>
          </p:cNvPicPr>
          <p:nvPr/>
        </p:nvPicPr>
        <p:blipFill>
          <a:blip r:embed="rId3"/>
          <a:stretch>
            <a:fillRect/>
          </a:stretch>
        </p:blipFill>
        <p:spPr>
          <a:xfrm>
            <a:off x="1796626" y="1072456"/>
            <a:ext cx="10721838" cy="6084687"/>
          </a:xfrm>
          <a:prstGeom prst="rect">
            <a:avLst/>
          </a:prstGeom>
        </p:spPr>
      </p:pic>
    </p:spTree>
    <p:extLst>
      <p:ext uri="{BB962C8B-B14F-4D97-AF65-F5344CB8AC3E}">
        <p14:creationId xmlns:p14="http://schemas.microsoft.com/office/powerpoint/2010/main" val="2800826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TotalTime>
  <Words>590</Words>
  <Application>Microsoft Office PowerPoint</Application>
  <PresentationFormat>Custom</PresentationFormat>
  <Paragraphs>104</Paragraphs>
  <Slides>19</Slides>
  <Notes>18</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OFFICE</cp:lastModifiedBy>
  <cp:revision>21</cp:revision>
  <dcterms:created xsi:type="dcterms:W3CDTF">2024-08-11T14:01:29Z</dcterms:created>
  <dcterms:modified xsi:type="dcterms:W3CDTF">2024-08-14T11:20:56Z</dcterms:modified>
</cp:coreProperties>
</file>