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2D2D2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2D2D2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838200"/>
          </a:xfrm>
          <a:custGeom>
            <a:avLst/>
            <a:gdLst/>
            <a:ahLst/>
            <a:cxnLst/>
            <a:rect l="l" t="t" r="r" b="b"/>
            <a:pathLst>
              <a:path w="9144000" h="838200">
                <a:moveTo>
                  <a:pt x="9144000" y="0"/>
                </a:moveTo>
                <a:lnTo>
                  <a:pt x="0" y="0"/>
                </a:lnTo>
                <a:lnTo>
                  <a:pt x="0" y="838200"/>
                </a:lnTo>
                <a:lnTo>
                  <a:pt x="9144000" y="838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705596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3"/>
                </a:lnTo>
                <a:lnTo>
                  <a:pt x="9144000" y="15240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6146800" y="0"/>
            <a:ext cx="2997200" cy="838200"/>
          </a:xfrm>
          <a:custGeom>
            <a:avLst/>
            <a:gdLst/>
            <a:ahLst/>
            <a:cxnLst/>
            <a:rect l="l" t="t" r="r" b="b"/>
            <a:pathLst>
              <a:path w="2997200" h="838200">
                <a:moveTo>
                  <a:pt x="2997200" y="0"/>
                </a:moveTo>
                <a:lnTo>
                  <a:pt x="0" y="0"/>
                </a:lnTo>
                <a:lnTo>
                  <a:pt x="0" y="838200"/>
                </a:lnTo>
                <a:lnTo>
                  <a:pt x="2997200" y="838200"/>
                </a:lnTo>
                <a:lnTo>
                  <a:pt x="29972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6527800" y="190500"/>
            <a:ext cx="2076450" cy="685800"/>
          </a:xfrm>
          <a:custGeom>
            <a:avLst/>
            <a:gdLst/>
            <a:ahLst/>
            <a:cxnLst/>
            <a:rect l="l" t="t" r="r" b="b"/>
            <a:pathLst>
              <a:path w="2076450" h="685800">
                <a:moveTo>
                  <a:pt x="2076450" y="0"/>
                </a:moveTo>
                <a:lnTo>
                  <a:pt x="0" y="0"/>
                </a:lnTo>
                <a:lnTo>
                  <a:pt x="0" y="685800"/>
                </a:lnTo>
                <a:lnTo>
                  <a:pt x="2076450" y="685800"/>
                </a:lnTo>
                <a:lnTo>
                  <a:pt x="2076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53200" y="228600"/>
            <a:ext cx="1920240" cy="609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5803" y="61925"/>
            <a:ext cx="4366158" cy="639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8048" y="1474978"/>
            <a:ext cx="7969250" cy="2845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2D2D2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30006" y="6447704"/>
            <a:ext cx="215900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forgeeks.org/" TargetMode="External"/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at.openai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vscode-file://vscode-app/c:/Users/aryan/AppData/Local/Programs/Microsoft%20VS%20Code/resources/app/out/vs/code/electron-browser/workbench/workbench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vscode-file://vscode-app/c:/Users/aryan/AppData/Local/Programs/Microsoft%20VS%20Code/resources/app/out/vs/code/electron-browser/workbench/workbench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7485" y="1150365"/>
            <a:ext cx="33801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Presentation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on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Full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Stack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Project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6853" y="1412189"/>
            <a:ext cx="13004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i="1" spc="-10" dirty="0">
                <a:latin typeface="Times New Roman"/>
                <a:cs typeface="Times New Roman"/>
              </a:rPr>
              <a:t>Topic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2958" y="2093188"/>
            <a:ext cx="6209030" cy="4073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7000"/>
              </a:lnSpc>
              <a:spcBef>
                <a:spcPts val="100"/>
              </a:spcBef>
            </a:pP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lang="en-IN" sz="2000" dirty="0">
                <a:latin typeface="Times New Roman"/>
                <a:cs typeface="Times New Roman"/>
              </a:rPr>
              <a:t>Restaurant  Reservation</a:t>
            </a:r>
          </a:p>
          <a:p>
            <a:pPr marL="12065" marR="5080" algn="ctr">
              <a:lnSpc>
                <a:spcPct val="117000"/>
              </a:lnSpc>
              <a:spcBef>
                <a:spcPts val="100"/>
              </a:spcBef>
            </a:pPr>
            <a:r>
              <a:rPr lang="en-IN" sz="2000" spc="-25" dirty="0">
                <a:latin typeface="Times New Roman"/>
                <a:cs typeface="Times New Roman"/>
              </a:rPr>
              <a:t>by</a:t>
            </a:r>
            <a:endParaRPr sz="2000" dirty="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400"/>
              </a:spcBef>
            </a:pPr>
            <a:r>
              <a:rPr sz="1800" spc="-20" dirty="0">
                <a:latin typeface="Times New Roman"/>
                <a:cs typeface="Times New Roman"/>
              </a:rPr>
              <a:t>G-</a:t>
            </a:r>
            <a:r>
              <a:rPr sz="1800" spc="-25" dirty="0">
                <a:latin typeface="Times New Roman"/>
                <a:cs typeface="Times New Roman"/>
              </a:rPr>
              <a:t>4</a:t>
            </a:r>
            <a:endParaRPr sz="1800" dirty="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400"/>
              </a:spcBef>
            </a:pPr>
            <a:r>
              <a:rPr lang="en-IN" sz="1800" dirty="0">
                <a:latin typeface="Times New Roman"/>
                <a:cs typeface="Times New Roman"/>
              </a:rPr>
              <a:t>Aadi Dayal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lang="en-IN" sz="1800" spc="-10" dirty="0">
                <a:latin typeface="Times New Roman"/>
                <a:cs typeface="Times New Roman"/>
              </a:rPr>
              <a:t>2310990256</a:t>
            </a:r>
            <a:endParaRPr lang="en-IN" sz="1800" dirty="0">
              <a:latin typeface="Times New Roman"/>
              <a:cs typeface="Times New Roman"/>
            </a:endParaRPr>
          </a:p>
          <a:p>
            <a:pPr marL="1924050" marR="1913889" algn="ctr">
              <a:lnSpc>
                <a:spcPct val="118400"/>
              </a:lnSpc>
              <a:spcBef>
                <a:spcPts val="10"/>
              </a:spcBef>
            </a:pPr>
            <a:r>
              <a:rPr lang="en-IN" sz="1800" dirty="0">
                <a:latin typeface="Times New Roman"/>
                <a:cs typeface="Times New Roman"/>
              </a:rPr>
              <a:t>Abhay Sood </a:t>
            </a:r>
            <a:r>
              <a:rPr lang="en-IN" sz="1800" spc="-10" dirty="0">
                <a:latin typeface="Times New Roman"/>
                <a:cs typeface="Times New Roman"/>
              </a:rPr>
              <a:t>2310990261 </a:t>
            </a:r>
            <a:r>
              <a:rPr lang="en-IN" sz="1800" dirty="0">
                <a:latin typeface="Times New Roman"/>
                <a:cs typeface="Times New Roman"/>
              </a:rPr>
              <a:t>Arjit</a:t>
            </a:r>
            <a:r>
              <a:rPr lang="en-IN" sz="1800" spc="-20" dirty="0">
                <a:latin typeface="Times New Roman"/>
                <a:cs typeface="Times New Roman"/>
              </a:rPr>
              <a:t> </a:t>
            </a:r>
            <a:r>
              <a:rPr lang="en-IN" sz="1800" dirty="0">
                <a:latin typeface="Times New Roman"/>
                <a:cs typeface="Times New Roman"/>
              </a:rPr>
              <a:t>Surana </a:t>
            </a:r>
            <a:r>
              <a:rPr lang="en-IN" sz="1800" spc="-10" dirty="0">
                <a:latin typeface="Times New Roman"/>
                <a:cs typeface="Times New Roman"/>
              </a:rPr>
              <a:t>2310990295 </a:t>
            </a:r>
            <a:r>
              <a:rPr lang="en-IN" sz="1800" dirty="0">
                <a:latin typeface="Times New Roman"/>
                <a:cs typeface="Times New Roman"/>
              </a:rPr>
              <a:t>Aryan Walia </a:t>
            </a:r>
            <a:r>
              <a:rPr lang="en-IN" sz="1800" spc="-10" dirty="0">
                <a:latin typeface="Times New Roman"/>
                <a:cs typeface="Times New Roman"/>
              </a:rPr>
              <a:t>2310990305</a:t>
            </a:r>
            <a:endParaRPr lang="en-IN"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2420620" marR="2412365" algn="ctr">
              <a:lnSpc>
                <a:spcPct val="1185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Supervised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by: </a:t>
            </a:r>
            <a:r>
              <a:rPr sz="1800" dirty="0">
                <a:latin typeface="Times New Roman"/>
                <a:cs typeface="Times New Roman"/>
              </a:rPr>
              <a:t>Rahul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Sir</a:t>
            </a:r>
            <a:endParaRPr sz="1800" dirty="0">
              <a:latin typeface="Times New Roman"/>
              <a:cs typeface="Times New Roman"/>
            </a:endParaRPr>
          </a:p>
          <a:p>
            <a:pPr marL="502920" marR="495934" algn="ctr">
              <a:lnSpc>
                <a:spcPct val="116500"/>
              </a:lnSpc>
            </a:pPr>
            <a:r>
              <a:rPr sz="2000" dirty="0">
                <a:latin typeface="Times New Roman"/>
                <a:cs typeface="Times New Roman"/>
              </a:rPr>
              <a:t>Department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Science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Engineering, </a:t>
            </a:r>
            <a:r>
              <a:rPr sz="2000" dirty="0">
                <a:latin typeface="Times New Roman"/>
                <a:cs typeface="Times New Roman"/>
              </a:rPr>
              <a:t>Chitkara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University,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Punjab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049" rIns="0" bIns="0" rtlCol="0">
            <a:spAutoFit/>
          </a:bodyPr>
          <a:lstStyle/>
          <a:p>
            <a:pPr marL="1414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00887" y="1401825"/>
            <a:ext cx="7970520" cy="4844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GB" sz="1600" b="1" dirty="0"/>
              <a:t>Frontend Implementation: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Successfully developed a responsive React.js application with intuitive user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Implemented secure user authentication with JWT token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Created dynamic components for menu display, reservation booking, and user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Achieved mobile-responsive design ensuring accessibility across all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r>
              <a:rPr lang="en-IN" sz="1600" b="1" dirty="0"/>
              <a:t>Backend Architecture: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Built robust Node.js/Express.js RESTful API with proper error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Implemented secure authentication and authorization middleware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Established efficient MongoDB Atlas cloud database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Created modular controller structure for scalable business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r>
              <a:rPr lang="en-IN" sz="1600" b="1" dirty="0"/>
              <a:t>Security Implementation: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Integrated JWT-based authentication system for secure user sessions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Implemented role-based access control (admin vs regular users)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Applied password encryption using </a:t>
            </a:r>
            <a:r>
              <a:rPr lang="en-IN" sz="1600" dirty="0" err="1"/>
              <a:t>BCrypt</a:t>
            </a:r>
            <a:r>
              <a:rPr lang="en-IN" sz="1600" dirty="0"/>
              <a:t> for data protection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Established protected routes with proper middleware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049" rIns="0" bIns="0" rtlCol="0">
            <a:spAutoFit/>
          </a:bodyPr>
          <a:lstStyle/>
          <a:p>
            <a:pPr marL="143573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References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55472" y="1484756"/>
            <a:ext cx="7969250" cy="3973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1959" marR="6350" indent="-429895" algn="just">
              <a:lnSpc>
                <a:spcPct val="100000"/>
              </a:lnSpc>
              <a:spcBef>
                <a:spcPts val="95"/>
              </a:spcBef>
              <a:buClr>
                <a:srgbClr val="878787"/>
              </a:buClr>
              <a:buSzPct val="200000"/>
              <a:buFont typeface="Arial MT"/>
              <a:buChar char="•"/>
              <a:tabLst>
                <a:tab pos="443865" algn="l"/>
              </a:tabLst>
            </a:pP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Official</a:t>
            </a:r>
            <a:r>
              <a:rPr sz="1600" spc="23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Documentation:</a:t>
            </a:r>
            <a:r>
              <a:rPr sz="1600" spc="229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Documentation</a:t>
            </a:r>
            <a:r>
              <a:rPr sz="1600" spc="24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for</a:t>
            </a:r>
            <a:r>
              <a:rPr sz="1600" spc="229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libraries,</a:t>
            </a:r>
            <a:r>
              <a:rPr sz="1600" spc="25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frameworks,</a:t>
            </a:r>
            <a:r>
              <a:rPr sz="1600" spc="23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and</a:t>
            </a:r>
            <a:r>
              <a:rPr sz="1600" spc="23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tools</a:t>
            </a:r>
            <a:r>
              <a:rPr sz="1600" spc="23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used</a:t>
            </a:r>
            <a:r>
              <a:rPr sz="1600" spc="24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in</a:t>
            </a:r>
            <a:r>
              <a:rPr sz="1600" spc="23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D2D2D"/>
                </a:solidFill>
                <a:latin typeface="Times New Roman"/>
                <a:cs typeface="Times New Roman"/>
              </a:rPr>
              <a:t>the 	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project, as</a:t>
            </a:r>
            <a:r>
              <a:rPr sz="1600" spc="-3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well</a:t>
            </a:r>
            <a:r>
              <a:rPr sz="1600" spc="-1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as</a:t>
            </a:r>
            <a:r>
              <a:rPr sz="1600" spc="-1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APIs</a:t>
            </a:r>
            <a:r>
              <a:rPr sz="1600" spc="-2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or</a:t>
            </a:r>
            <a:r>
              <a:rPr sz="1600" spc="-3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services</a:t>
            </a:r>
            <a:r>
              <a:rPr sz="1600" spc="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D2D2D"/>
                </a:solidFill>
                <a:latin typeface="Times New Roman"/>
                <a:cs typeface="Times New Roman"/>
              </a:rPr>
              <a:t>integrated.</a:t>
            </a:r>
            <a:endParaRPr sz="1600" dirty="0">
              <a:latin typeface="Times New Roman"/>
              <a:cs typeface="Times New Roman"/>
            </a:endParaRPr>
          </a:p>
          <a:p>
            <a:pPr marL="443865" indent="-431165">
              <a:lnSpc>
                <a:spcPct val="100000"/>
              </a:lnSpc>
              <a:spcBef>
                <a:spcPts val="600"/>
              </a:spcBef>
              <a:buClr>
                <a:srgbClr val="878787"/>
              </a:buClr>
              <a:buSzPct val="200000"/>
              <a:buFont typeface="Arial MT"/>
              <a:buChar char="•"/>
              <a:tabLst>
                <a:tab pos="443865" algn="l"/>
              </a:tabLst>
            </a:pPr>
            <a:r>
              <a:rPr sz="16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https://www.google.com/</a:t>
            </a:r>
            <a:endParaRPr sz="1600" dirty="0">
              <a:latin typeface="Times New Roman"/>
              <a:cs typeface="Times New Roman"/>
            </a:endParaRPr>
          </a:p>
          <a:p>
            <a:pPr marL="441959" marR="5080" indent="-429895" algn="just">
              <a:lnSpc>
                <a:spcPct val="100000"/>
              </a:lnSpc>
              <a:spcBef>
                <a:spcPts val="600"/>
              </a:spcBef>
              <a:buClr>
                <a:srgbClr val="878787"/>
              </a:buClr>
              <a:buSzPct val="200000"/>
              <a:buFont typeface="Arial MT"/>
              <a:buChar char="•"/>
              <a:tabLst>
                <a:tab pos="443865" algn="l"/>
              </a:tabLst>
            </a:pP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Tutorials</a:t>
            </a:r>
            <a:r>
              <a:rPr sz="1600" spc="35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and</a:t>
            </a:r>
            <a:r>
              <a:rPr sz="1600" spc="34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Guides:</a:t>
            </a:r>
            <a:r>
              <a:rPr sz="1600" spc="34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Online</a:t>
            </a:r>
            <a:r>
              <a:rPr sz="1600" spc="34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tutorials,</a:t>
            </a:r>
            <a:r>
              <a:rPr sz="1600" spc="34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guides,</a:t>
            </a:r>
            <a:r>
              <a:rPr sz="1600" spc="35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blog</a:t>
            </a:r>
            <a:r>
              <a:rPr sz="1600" spc="36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posts,</a:t>
            </a:r>
            <a:r>
              <a:rPr sz="1600" spc="34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and</a:t>
            </a:r>
            <a:r>
              <a:rPr sz="1600" spc="34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educational</a:t>
            </a:r>
            <a:r>
              <a:rPr sz="1600" spc="35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videos</a:t>
            </a:r>
            <a:r>
              <a:rPr sz="1600" spc="34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D2D2D"/>
                </a:solidFill>
                <a:latin typeface="Times New Roman"/>
                <a:cs typeface="Times New Roman"/>
              </a:rPr>
              <a:t>that 	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provided</a:t>
            </a:r>
            <a:r>
              <a:rPr sz="1600" spc="-4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assistance</a:t>
            </a:r>
            <a:r>
              <a:rPr sz="1600" spc="-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or</a:t>
            </a:r>
            <a:r>
              <a:rPr sz="1600" spc="-4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insights</a:t>
            </a:r>
            <a:r>
              <a:rPr sz="1600" spc="-3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during</a:t>
            </a:r>
            <a:r>
              <a:rPr sz="1600" spc="-3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D2D2D"/>
                </a:solidFill>
                <a:latin typeface="Times New Roman"/>
                <a:cs typeface="Times New Roman"/>
              </a:rPr>
              <a:t>development.</a:t>
            </a:r>
            <a:endParaRPr sz="1600" dirty="0">
              <a:latin typeface="Times New Roman"/>
              <a:cs typeface="Times New Roman"/>
            </a:endParaRPr>
          </a:p>
          <a:p>
            <a:pPr marL="443865" indent="-431165">
              <a:lnSpc>
                <a:spcPct val="100000"/>
              </a:lnSpc>
              <a:spcBef>
                <a:spcPts val="600"/>
              </a:spcBef>
              <a:buClr>
                <a:srgbClr val="878787"/>
              </a:buClr>
              <a:buSzPct val="200000"/>
              <a:buFont typeface="Arial MT"/>
              <a:buChar char="•"/>
              <a:tabLst>
                <a:tab pos="443865" algn="l"/>
              </a:tabLst>
            </a:pPr>
            <a:r>
              <a:rPr sz="1600" spc="-10" dirty="0">
                <a:solidFill>
                  <a:srgbClr val="2D2D2D"/>
                </a:solidFill>
                <a:latin typeface="Times New Roman"/>
                <a:cs typeface="Times New Roman"/>
              </a:rPr>
              <a:t>https:</a:t>
            </a:r>
            <a:r>
              <a:rPr sz="1600" spc="-10" dirty="0">
                <a:solidFill>
                  <a:srgbClr val="2D2D2D"/>
                </a:solidFill>
                <a:latin typeface="Times New Roman"/>
                <a:cs typeface="Times New Roman"/>
                <a:hlinkClick r:id="rId3"/>
              </a:rPr>
              <a:t>//www.geeksforgeeks.org/</a:t>
            </a:r>
            <a:endParaRPr sz="1600" dirty="0">
              <a:latin typeface="Times New Roman"/>
              <a:cs typeface="Times New Roman"/>
            </a:endParaRPr>
          </a:p>
          <a:p>
            <a:pPr marL="441959" marR="6350" indent="-429895" algn="just">
              <a:lnSpc>
                <a:spcPct val="100000"/>
              </a:lnSpc>
              <a:spcBef>
                <a:spcPts val="605"/>
              </a:spcBef>
              <a:buClr>
                <a:srgbClr val="878787"/>
              </a:buClr>
              <a:buSzPct val="200000"/>
              <a:buFont typeface="Arial MT"/>
              <a:buChar char="•"/>
              <a:tabLst>
                <a:tab pos="443865" algn="l"/>
              </a:tabLst>
            </a:pP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Code</a:t>
            </a:r>
            <a:r>
              <a:rPr sz="1600" spc="28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Repositories:</a:t>
            </a:r>
            <a:r>
              <a:rPr sz="1600" spc="28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GitHub</a:t>
            </a:r>
            <a:r>
              <a:rPr sz="1600" spc="29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repositories</a:t>
            </a:r>
            <a:r>
              <a:rPr sz="1600" spc="29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or</a:t>
            </a:r>
            <a:r>
              <a:rPr sz="1600" spc="29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other</a:t>
            </a:r>
            <a:r>
              <a:rPr sz="1600" spc="28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code</a:t>
            </a:r>
            <a:r>
              <a:rPr sz="1600" spc="30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repositories</a:t>
            </a:r>
            <a:r>
              <a:rPr sz="1600" spc="30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where</a:t>
            </a:r>
            <a:r>
              <a:rPr sz="1600" spc="28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code</a:t>
            </a:r>
            <a:r>
              <a:rPr sz="1600" spc="28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D2D2D"/>
                </a:solidFill>
                <a:latin typeface="Times New Roman"/>
                <a:cs typeface="Times New Roman"/>
              </a:rPr>
              <a:t>snippets, 	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examples, or</a:t>
            </a:r>
            <a:r>
              <a:rPr sz="1600" spc="-5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inspiration</a:t>
            </a:r>
            <a:r>
              <a:rPr sz="1600" spc="-1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were</a:t>
            </a:r>
            <a:r>
              <a:rPr sz="1600" spc="-3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D2D2D"/>
                </a:solidFill>
                <a:latin typeface="Times New Roman"/>
                <a:cs typeface="Times New Roman"/>
              </a:rPr>
              <a:t>found.</a:t>
            </a:r>
            <a:endParaRPr sz="1600" dirty="0">
              <a:latin typeface="Times New Roman"/>
              <a:cs typeface="Times New Roman"/>
            </a:endParaRPr>
          </a:p>
          <a:p>
            <a:pPr marL="443865" indent="-431165">
              <a:lnSpc>
                <a:spcPct val="100000"/>
              </a:lnSpc>
              <a:spcBef>
                <a:spcPts val="600"/>
              </a:spcBef>
              <a:buClr>
                <a:srgbClr val="878787"/>
              </a:buClr>
              <a:buSzPct val="200000"/>
              <a:buFont typeface="Arial MT"/>
              <a:buChar char="•"/>
              <a:tabLst>
                <a:tab pos="443865" algn="l"/>
              </a:tabLst>
            </a:pPr>
            <a:r>
              <a:rPr sz="16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https://chat.openai.com/</a:t>
            </a:r>
            <a:endParaRPr sz="1600" dirty="0">
              <a:latin typeface="Times New Roman"/>
              <a:cs typeface="Times New Roman"/>
            </a:endParaRPr>
          </a:p>
          <a:p>
            <a:pPr marL="442595" marR="5715" indent="-430530" algn="just">
              <a:lnSpc>
                <a:spcPct val="100000"/>
              </a:lnSpc>
              <a:spcBef>
                <a:spcPts val="600"/>
              </a:spcBef>
              <a:buClr>
                <a:srgbClr val="878787"/>
              </a:buClr>
              <a:buSzPct val="200000"/>
              <a:buFont typeface="Arial MT"/>
              <a:buChar char="•"/>
              <a:tabLst>
                <a:tab pos="443865" algn="l"/>
              </a:tabLst>
            </a:pP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Forums</a:t>
            </a:r>
            <a:r>
              <a:rPr sz="1600" spc="-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and</a:t>
            </a:r>
            <a:r>
              <a:rPr sz="1600" spc="-1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Communities:</a:t>
            </a:r>
            <a:r>
              <a:rPr sz="1600" spc="-2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Online</a:t>
            </a:r>
            <a:r>
              <a:rPr sz="1600" spc="-2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forums,</a:t>
            </a:r>
            <a:r>
              <a:rPr sz="1600" spc="-2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such</a:t>
            </a:r>
            <a:r>
              <a:rPr sz="1600" spc="-1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as</a:t>
            </a:r>
            <a:r>
              <a:rPr sz="1600" spc="-2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Stack</a:t>
            </a:r>
            <a:r>
              <a:rPr sz="1600" spc="-1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Overflow</a:t>
            </a:r>
            <a:r>
              <a:rPr sz="1600" spc="-2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or</a:t>
            </a:r>
            <a:r>
              <a:rPr sz="1600" spc="-2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Reddit,</a:t>
            </a:r>
            <a:r>
              <a:rPr sz="1600" spc="-2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and</a:t>
            </a:r>
            <a:r>
              <a:rPr sz="1600" spc="-1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D2D2D"/>
                </a:solidFill>
                <a:latin typeface="Times New Roman"/>
                <a:cs typeface="Times New Roman"/>
              </a:rPr>
              <a:t>developer 	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communities</a:t>
            </a:r>
            <a:r>
              <a:rPr sz="1600" spc="110" dirty="0">
                <a:solidFill>
                  <a:srgbClr val="2D2D2D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where</a:t>
            </a:r>
            <a:r>
              <a:rPr sz="1600" spc="110" dirty="0">
                <a:solidFill>
                  <a:srgbClr val="2D2D2D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questions</a:t>
            </a:r>
            <a:r>
              <a:rPr sz="1600" spc="110" dirty="0">
                <a:solidFill>
                  <a:srgbClr val="2D2D2D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were</a:t>
            </a:r>
            <a:r>
              <a:rPr sz="1600" spc="110" dirty="0">
                <a:solidFill>
                  <a:srgbClr val="2D2D2D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asked,</a:t>
            </a:r>
            <a:r>
              <a:rPr sz="1600" spc="114" dirty="0">
                <a:solidFill>
                  <a:srgbClr val="2D2D2D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advice</a:t>
            </a:r>
            <a:r>
              <a:rPr sz="1600" spc="120" dirty="0">
                <a:solidFill>
                  <a:srgbClr val="2D2D2D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was</a:t>
            </a:r>
            <a:r>
              <a:rPr sz="1600" spc="105" dirty="0">
                <a:solidFill>
                  <a:srgbClr val="2D2D2D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sought,</a:t>
            </a:r>
            <a:r>
              <a:rPr sz="1600" spc="110" dirty="0">
                <a:solidFill>
                  <a:srgbClr val="2D2D2D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or</a:t>
            </a:r>
            <a:r>
              <a:rPr sz="1600" spc="114" dirty="0">
                <a:solidFill>
                  <a:srgbClr val="2D2D2D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discussions</a:t>
            </a:r>
            <a:r>
              <a:rPr sz="1600" spc="110" dirty="0">
                <a:solidFill>
                  <a:srgbClr val="2D2D2D"/>
                </a:solidFill>
                <a:latin typeface="Times New Roman"/>
                <a:cs typeface="Times New Roman"/>
              </a:rPr>
              <a:t>  </a:t>
            </a:r>
            <a:r>
              <a:rPr sz="1600" spc="-20" dirty="0">
                <a:solidFill>
                  <a:srgbClr val="2D2D2D"/>
                </a:solidFill>
                <a:latin typeface="Times New Roman"/>
                <a:cs typeface="Times New Roman"/>
              </a:rPr>
              <a:t>were 	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participated</a:t>
            </a:r>
            <a:r>
              <a:rPr sz="1600" spc="-3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D2D2D"/>
                </a:solidFill>
                <a:latin typeface="Times New Roman"/>
                <a:cs typeface="Times New Roman"/>
              </a:rPr>
              <a:t>in.</a:t>
            </a:r>
            <a:endParaRPr sz="1600" dirty="0">
              <a:latin typeface="Times New Roman"/>
              <a:cs typeface="Times New Roman"/>
            </a:endParaRPr>
          </a:p>
          <a:p>
            <a:pPr marL="441959" marR="5080" indent="-429895" algn="just">
              <a:lnSpc>
                <a:spcPct val="100000"/>
              </a:lnSpc>
              <a:spcBef>
                <a:spcPts val="600"/>
              </a:spcBef>
              <a:buClr>
                <a:srgbClr val="878787"/>
              </a:buClr>
              <a:buSzPct val="200000"/>
              <a:buFont typeface="Arial MT"/>
              <a:buChar char="•"/>
              <a:tabLst>
                <a:tab pos="443865" algn="l"/>
              </a:tabLst>
            </a:pP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Personal</a:t>
            </a:r>
            <a:r>
              <a:rPr sz="1600" spc="31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Communication:</a:t>
            </a:r>
            <a:r>
              <a:rPr sz="1600" spc="31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Mentors,</a:t>
            </a:r>
            <a:r>
              <a:rPr sz="1600" spc="32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peers</a:t>
            </a:r>
            <a:r>
              <a:rPr sz="1600" spc="31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who</a:t>
            </a:r>
            <a:r>
              <a:rPr sz="1600" spc="30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provided</a:t>
            </a:r>
            <a:r>
              <a:rPr sz="1600" spc="31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guidance,</a:t>
            </a:r>
            <a:r>
              <a:rPr sz="1600" spc="30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feedback,</a:t>
            </a:r>
            <a:r>
              <a:rPr sz="1600" spc="31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or</a:t>
            </a:r>
            <a:r>
              <a:rPr sz="1600" spc="31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D2D2D"/>
                </a:solidFill>
                <a:latin typeface="Times New Roman"/>
                <a:cs typeface="Times New Roman"/>
              </a:rPr>
              <a:t>support 	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during</a:t>
            </a:r>
            <a:r>
              <a:rPr sz="1600" spc="-4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D2D2D"/>
                </a:solidFill>
                <a:latin typeface="Times New Roman"/>
                <a:cs typeface="Times New Roman"/>
              </a:rPr>
              <a:t>development.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049" rIns="0" bIns="0" rtlCol="0">
            <a:spAutoFit/>
          </a:bodyPr>
          <a:lstStyle/>
          <a:p>
            <a:pPr marL="839469">
              <a:lnSpc>
                <a:spcPct val="100000"/>
              </a:lnSpc>
              <a:spcBef>
                <a:spcPts val="105"/>
              </a:spcBef>
            </a:pPr>
            <a:r>
              <a:rPr dirty="0"/>
              <a:t>Q&amp;A</a:t>
            </a:r>
            <a:r>
              <a:rPr spc="-15" dirty="0"/>
              <a:t> </a:t>
            </a:r>
            <a:r>
              <a:rPr dirty="0"/>
              <a:t>/</a:t>
            </a:r>
            <a:r>
              <a:rPr spc="-15" dirty="0"/>
              <a:t> </a:t>
            </a:r>
            <a:r>
              <a:rPr spc="-10" dirty="0"/>
              <a:t>Discussion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27431" y="1346961"/>
            <a:ext cx="7971155" cy="46903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IN" sz="1600" b="1" dirty="0"/>
              <a:t>Q1: Why did you choose the MERN stack for this restaurant management system?</a:t>
            </a:r>
          </a:p>
          <a:p>
            <a:r>
              <a:rPr lang="en-IN" sz="1600" b="1" dirty="0"/>
              <a:t>A:</a:t>
            </a:r>
            <a:r>
              <a:rPr lang="en-IN" sz="1600" dirty="0"/>
              <a:t> The MERN stack (MongoDB, Express.js, React.js, Node.js) was chosen because:</a:t>
            </a:r>
          </a:p>
          <a:p>
            <a:r>
              <a:rPr lang="en-IN" sz="1600" b="1" dirty="0"/>
              <a:t>JavaScript Ecosystem</a:t>
            </a:r>
            <a:r>
              <a:rPr lang="en-IN" sz="1600" dirty="0"/>
              <a:t>: Single language across frontend and backend reduces development complexity</a:t>
            </a:r>
          </a:p>
          <a:p>
            <a:r>
              <a:rPr lang="en-IN" sz="1600" b="1" dirty="0"/>
              <a:t>Scalability</a:t>
            </a:r>
            <a:r>
              <a:rPr lang="en-IN" sz="1600" dirty="0"/>
              <a:t>: MongoDB provides flexible schema for restaurant data that may evolve</a:t>
            </a:r>
          </a:p>
          <a:p>
            <a:r>
              <a:rPr lang="en-IN" sz="1600" b="1" dirty="0"/>
              <a:t>Real-time Updates</a:t>
            </a:r>
            <a:r>
              <a:rPr lang="en-IN" sz="1600" dirty="0"/>
              <a:t>: </a:t>
            </a:r>
            <a:r>
              <a:rPr lang="en-IN" sz="1600" dirty="0" err="1"/>
              <a:t>React's</a:t>
            </a:r>
            <a:r>
              <a:rPr lang="en-IN" sz="1600" dirty="0"/>
              <a:t> component-based architecture enables dynamic UI updates for reservation status</a:t>
            </a:r>
          </a:p>
          <a:p>
            <a:r>
              <a:rPr lang="en-IN" sz="1600" b="1" dirty="0"/>
              <a:t>Community Support</a:t>
            </a:r>
            <a:r>
              <a:rPr lang="en-IN" sz="1600" dirty="0"/>
              <a:t>: Extensive documentation and libraries available for restaurant-specific features</a:t>
            </a:r>
          </a:p>
          <a:p>
            <a:br>
              <a:rPr lang="en-IN" sz="1600" dirty="0"/>
            </a:br>
            <a:r>
              <a:rPr lang="en-IN" sz="1600" b="1" dirty="0"/>
              <a:t>Q2: How does the JWT authentication system enhance security?</a:t>
            </a:r>
          </a:p>
          <a:p>
            <a:r>
              <a:rPr lang="en-IN" sz="1600" b="1" dirty="0"/>
              <a:t>A:</a:t>
            </a:r>
            <a:r>
              <a:rPr lang="en-IN" sz="1600" dirty="0"/>
              <a:t> JWT implementation provides:</a:t>
            </a:r>
          </a:p>
          <a:p>
            <a:r>
              <a:rPr lang="en-IN" sz="1600" b="1" dirty="0"/>
              <a:t>Stateless Authentication</a:t>
            </a:r>
            <a:r>
              <a:rPr lang="en-IN" sz="1600" dirty="0"/>
              <a:t>: No server-side session storage required</a:t>
            </a:r>
          </a:p>
          <a:p>
            <a:r>
              <a:rPr lang="en-IN" sz="1600" b="1" dirty="0"/>
              <a:t>Token Expiration</a:t>
            </a:r>
            <a:r>
              <a:rPr lang="en-IN" sz="1600" dirty="0"/>
              <a:t>: Automatic logout for security</a:t>
            </a:r>
          </a:p>
          <a:p>
            <a:r>
              <a:rPr lang="en-IN" sz="1600" b="1" dirty="0"/>
              <a:t>Role-based Access</a:t>
            </a:r>
            <a:r>
              <a:rPr lang="en-IN" sz="1600" dirty="0"/>
              <a:t>: Different permissions for customers vs. admins</a:t>
            </a:r>
          </a:p>
          <a:p>
            <a:r>
              <a:rPr lang="en-IN" sz="1600" b="1" dirty="0"/>
              <a:t>Cross-platform Compatibility</a:t>
            </a:r>
            <a:r>
              <a:rPr lang="en-IN" sz="1600" dirty="0"/>
              <a:t>: Works seamlessly between web and potential mobile apps</a:t>
            </a:r>
          </a:p>
          <a:p>
            <a:endParaRPr lang="en-IN" sz="1600" dirty="0"/>
          </a:p>
          <a:p>
            <a:endParaRPr lang="en-IN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049" rIns="0" bIns="0" rtlCol="0">
            <a:spAutoFit/>
          </a:bodyPr>
          <a:lstStyle/>
          <a:p>
            <a:pPr marL="839469">
              <a:lnSpc>
                <a:spcPct val="100000"/>
              </a:lnSpc>
              <a:spcBef>
                <a:spcPts val="105"/>
              </a:spcBef>
            </a:pPr>
            <a:r>
              <a:rPr dirty="0"/>
              <a:t>Q&amp;A</a:t>
            </a:r>
            <a:r>
              <a:rPr spc="-15" dirty="0"/>
              <a:t> </a:t>
            </a:r>
            <a:r>
              <a:rPr dirty="0"/>
              <a:t>/</a:t>
            </a:r>
            <a:r>
              <a:rPr spc="-15" dirty="0"/>
              <a:t> </a:t>
            </a:r>
            <a:r>
              <a:rPr spc="-10" dirty="0"/>
              <a:t>Discussion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60756" y="1066800"/>
            <a:ext cx="7969250" cy="51828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GB" dirty="0"/>
              <a:t>Q3: What makes the reservation system robust and reliable?</a:t>
            </a:r>
          </a:p>
          <a:p>
            <a:r>
              <a:rPr lang="en-GB" dirty="0"/>
              <a:t>A:</a:t>
            </a:r>
            <a:r>
              <a:rPr lang="en-GB" b="0" dirty="0"/>
              <a:t> The system ensures reliability through:</a:t>
            </a:r>
          </a:p>
          <a:p>
            <a:r>
              <a:rPr lang="en-GB" dirty="0"/>
              <a:t>Database Validation</a:t>
            </a:r>
            <a:r>
              <a:rPr lang="en-GB" b="0" dirty="0"/>
              <a:t>: Mongoose schemas prevent invalid data entry</a:t>
            </a:r>
          </a:p>
          <a:p>
            <a:r>
              <a:rPr lang="en-GB" dirty="0"/>
              <a:t>Authentication Requirements</a:t>
            </a:r>
            <a:r>
              <a:rPr lang="en-GB" b="0" dirty="0"/>
              <a:t>: Only logged-in users can make reservations</a:t>
            </a:r>
          </a:p>
          <a:p>
            <a:r>
              <a:rPr lang="en-GB" dirty="0"/>
              <a:t>Admin Approval Workflow</a:t>
            </a:r>
            <a:r>
              <a:rPr lang="en-GB" b="0" dirty="0"/>
              <a:t>: Prevents overbooking and allows quality control</a:t>
            </a:r>
          </a:p>
          <a:p>
            <a:r>
              <a:rPr lang="en-GB" dirty="0"/>
              <a:t>Email Confirmations</a:t>
            </a:r>
            <a:r>
              <a:rPr lang="en-GB" b="0" dirty="0"/>
              <a:t>: Automated notifications reduce miscommunication</a:t>
            </a:r>
          </a:p>
          <a:p>
            <a:endParaRPr lang="en-GB" b="0" dirty="0"/>
          </a:p>
          <a:p>
            <a:r>
              <a:rPr lang="en-GB" dirty="0"/>
              <a:t>Q4: How does this system solve real-world restaurant problems?</a:t>
            </a:r>
          </a:p>
          <a:p>
            <a:r>
              <a:rPr lang="en-GB" dirty="0"/>
              <a:t>A:</a:t>
            </a:r>
            <a:r>
              <a:rPr lang="en-GB" b="0" dirty="0"/>
              <a:t> The solution addresses:</a:t>
            </a:r>
          </a:p>
          <a:p>
            <a:r>
              <a:rPr lang="en-GB" dirty="0"/>
              <a:t>Booking Conflicts</a:t>
            </a:r>
            <a:r>
              <a:rPr lang="en-GB" b="0" dirty="0"/>
              <a:t>: Digital system prevents double-booking</a:t>
            </a:r>
          </a:p>
          <a:p>
            <a:r>
              <a:rPr lang="en-GB" dirty="0"/>
              <a:t>Customer Experience</a:t>
            </a:r>
            <a:r>
              <a:rPr lang="en-GB" b="0" dirty="0"/>
              <a:t>: 24/7 online booking availability</a:t>
            </a:r>
          </a:p>
          <a:p>
            <a:r>
              <a:rPr lang="en-GB" dirty="0"/>
              <a:t>Staff Efficiency</a:t>
            </a:r>
            <a:r>
              <a:rPr lang="en-GB" b="0" dirty="0"/>
              <a:t>: Reduces phone call handling time</a:t>
            </a:r>
          </a:p>
          <a:p>
            <a:r>
              <a:rPr lang="en-GB" dirty="0"/>
              <a:t>Data Management</a:t>
            </a:r>
            <a:r>
              <a:rPr lang="en-GB" b="0" dirty="0"/>
              <a:t>: Centralized customer and reservation database</a:t>
            </a:r>
          </a:p>
          <a:p>
            <a:endParaRPr lang="en-GB" b="0" dirty="0"/>
          </a:p>
          <a:p>
            <a:r>
              <a:rPr lang="en-GB" dirty="0"/>
              <a:t>Q5: What are the advantages of requiring user registration for reservations?</a:t>
            </a:r>
          </a:p>
          <a:p>
            <a:r>
              <a:rPr lang="en-GB" dirty="0"/>
              <a:t>A:</a:t>
            </a:r>
            <a:r>
              <a:rPr lang="en-GB" b="0" dirty="0"/>
              <a:t> Registration provides:</a:t>
            </a:r>
          </a:p>
          <a:p>
            <a:r>
              <a:rPr lang="en-GB" dirty="0"/>
              <a:t>Customer Tracking</a:t>
            </a:r>
            <a:r>
              <a:rPr lang="en-GB" b="0" dirty="0"/>
              <a:t>: Build customer profiles and preferences</a:t>
            </a:r>
          </a:p>
          <a:p>
            <a:r>
              <a:rPr lang="en-GB" dirty="0"/>
              <a:t>Spam Prevention</a:t>
            </a:r>
            <a:r>
              <a:rPr lang="en-GB" b="0" dirty="0"/>
              <a:t>: Reduces fake or duplicate bookings</a:t>
            </a:r>
          </a:p>
          <a:p>
            <a:r>
              <a:rPr lang="en-GB" dirty="0"/>
              <a:t>Communication</a:t>
            </a:r>
            <a:r>
              <a:rPr lang="en-GB" b="0" dirty="0"/>
              <a:t>: Direct email contact for confirmations and updates</a:t>
            </a:r>
          </a:p>
          <a:p>
            <a:r>
              <a:rPr lang="en-GB" dirty="0"/>
              <a:t>Analytics</a:t>
            </a:r>
            <a:r>
              <a:rPr lang="en-GB" b="0" dirty="0"/>
              <a:t>: Better understanding of customer </a:t>
            </a:r>
            <a:r>
              <a:rPr lang="en-GB" b="0" dirty="0" err="1"/>
              <a:t>behavior</a:t>
            </a:r>
            <a:r>
              <a:rPr lang="en-GB" b="0" dirty="0"/>
              <a:t> patterns</a:t>
            </a:r>
          </a:p>
          <a:p>
            <a:endParaRPr lang="en-GB"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833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2C44"/>
                </a:solidFill>
              </a:rPr>
              <a:t>Table</a:t>
            </a:r>
            <a:r>
              <a:rPr sz="2800" spc="-50" dirty="0">
                <a:solidFill>
                  <a:srgbClr val="002C44"/>
                </a:solidFill>
              </a:rPr>
              <a:t> </a:t>
            </a:r>
            <a:r>
              <a:rPr sz="2800" dirty="0">
                <a:solidFill>
                  <a:srgbClr val="002C44"/>
                </a:solidFill>
              </a:rPr>
              <a:t>of</a:t>
            </a:r>
            <a:r>
              <a:rPr sz="2800" spc="-30" dirty="0">
                <a:solidFill>
                  <a:srgbClr val="002C44"/>
                </a:solidFill>
              </a:rPr>
              <a:t> </a:t>
            </a:r>
            <a:r>
              <a:rPr sz="2800" spc="-10" dirty="0">
                <a:solidFill>
                  <a:srgbClr val="002C44"/>
                </a:solidFill>
              </a:rPr>
              <a:t>Contents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33222" y="1511655"/>
            <a:ext cx="5318125" cy="32270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Problem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Statement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Objective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/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Purpose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4965" algn="l"/>
                <a:tab pos="4711700" algn="l"/>
              </a:tabLst>
            </a:pPr>
            <a:r>
              <a:rPr sz="2000" dirty="0">
                <a:latin typeface="Times New Roman"/>
                <a:cs typeface="Times New Roman"/>
              </a:rPr>
              <a:t>Main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Topics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/ Sections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(Depends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20" dirty="0">
                <a:latin typeface="Times New Roman"/>
                <a:cs typeface="Times New Roman"/>
              </a:rPr>
              <a:t>your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topic)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Future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Scope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4965" algn="l"/>
              </a:tabLst>
            </a:pPr>
            <a:r>
              <a:rPr sz="2000" spc="-10" dirty="0">
                <a:latin typeface="Times New Roman"/>
                <a:cs typeface="Times New Roman"/>
              </a:rPr>
              <a:t>Conclusion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References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(if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applicable)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Q&amp;A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/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Discussion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spc="-30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09651" y="1143000"/>
            <a:ext cx="7920355" cy="518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Reservation Management Issues</a:t>
            </a:r>
            <a:r>
              <a:rPr lang="en-GB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Manual handling of table bookings leads to scheduling conflicts, lost reservations, and poor customer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Lack of Digital Presence</a:t>
            </a:r>
            <a:r>
              <a:rPr lang="en-GB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Absence of modern web presence limits customer reach and engagement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Authentication Challenges</a:t>
            </a:r>
            <a:r>
              <a:rPr lang="en-GB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No secure system for customer registration and login, making it difficult to track customer preferences and reservation history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Administrative Overhead</a:t>
            </a:r>
            <a:r>
              <a:rPr lang="en-GB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Restaurant staff spend excessive time managing reservations manually instead of focusing on service quality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Limited Customer Self-Service</a:t>
            </a:r>
            <a:r>
              <a:rPr lang="en-GB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Customers cannot easily view menus, make reservations, or track their booking status online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049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105"/>
              </a:spcBef>
            </a:pPr>
            <a:r>
              <a:rPr dirty="0"/>
              <a:t>Objective</a:t>
            </a:r>
            <a:r>
              <a:rPr spc="-25" dirty="0"/>
              <a:t> </a:t>
            </a:r>
            <a:r>
              <a:rPr dirty="0"/>
              <a:t>/</a:t>
            </a:r>
            <a:r>
              <a:rPr spc="-15" dirty="0"/>
              <a:t> </a:t>
            </a:r>
            <a:r>
              <a:rPr spc="-10" dirty="0"/>
              <a:t>Purpose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6867525" y="1365249"/>
            <a:ext cx="8426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2D2D2D"/>
                </a:solidFill>
                <a:latin typeface="Times New Roman"/>
                <a:cs typeface="Times New Roman"/>
              </a:rPr>
              <a:t>resources,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5803" y="1066800"/>
            <a:ext cx="8178597" cy="493853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Digital Menu Access</a:t>
            </a:r>
            <a:r>
              <a:rPr lang="en-GB" sz="1600" dirty="0"/>
              <a:t>: Provide customers with an interactive, categorized online menu with high-quality images and detailed descriptions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Seamless Reservation System</a:t>
            </a:r>
            <a:r>
              <a:rPr lang="en-GB" sz="1600" dirty="0"/>
              <a:t>: Enable customers to book tables online 24/7 without phone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User Account Management</a:t>
            </a:r>
            <a:r>
              <a:rPr lang="en-GB" sz="1600" dirty="0"/>
              <a:t>: Allow customers to create accounts, track reservation history, and manage their bookings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Mobile Accessibility</a:t>
            </a:r>
            <a:r>
              <a:rPr lang="en-GB" sz="1600" dirty="0"/>
              <a:t>: Ensure optimal user experience across all devices (desktop, tablet, mobile)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Automated Reservation Management</a:t>
            </a:r>
            <a:r>
              <a:rPr lang="en-GB" sz="1600" dirty="0"/>
              <a:t>: Replace manual booking systems with digital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Admin Dashboard</a:t>
            </a:r>
            <a:r>
              <a:rPr lang="en-GB" sz="1600" dirty="0"/>
              <a:t>: Provide restaurant staff with centralized control panel to manage all reservations and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Real-time Status Updates</a:t>
            </a:r>
            <a:r>
              <a:rPr lang="en-GB" sz="1600" dirty="0"/>
              <a:t>: Enable instant approval/rejection of reservations with customer notifications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Data Analytics</a:t>
            </a:r>
            <a:r>
              <a:rPr lang="en-GB" sz="1600" dirty="0"/>
              <a:t>: Track reservation patterns, customer preferences, and business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Secure Authentication</a:t>
            </a:r>
            <a:r>
              <a:rPr lang="en-GB" sz="1600" dirty="0"/>
              <a:t>: Implement JWT-based user authentication and authorization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Database Management</a:t>
            </a:r>
            <a:r>
              <a:rPr lang="en-GB" sz="1600" dirty="0"/>
              <a:t>: Utilize MongoDB Atlas for scalable cloud-based data storage</a:t>
            </a:r>
          </a:p>
          <a:p>
            <a:endParaRPr lang="en-GB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049" rIns="0" bIns="0" rtlCol="0">
            <a:spAutoFit/>
          </a:bodyPr>
          <a:lstStyle/>
          <a:p>
            <a:pPr marL="426084">
              <a:lnSpc>
                <a:spcPct val="100000"/>
              </a:lnSpc>
              <a:spcBef>
                <a:spcPts val="105"/>
              </a:spcBef>
            </a:pPr>
            <a:r>
              <a:rPr dirty="0"/>
              <a:t>Main Topics / </a:t>
            </a:r>
            <a:r>
              <a:rPr spc="-10" dirty="0"/>
              <a:t>Sections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228600" y="990600"/>
            <a:ext cx="8077200" cy="55521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IN" sz="2000" b="1" dirty="0"/>
              <a:t>1. Frontend Development (React.js)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User Interface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Navigation System</a:t>
            </a:r>
            <a:r>
              <a:rPr lang="en-IN" sz="2000" dirty="0"/>
              <a:t> (</a:t>
            </a:r>
            <a:r>
              <a:rPr lang="en-IN" sz="2000" dirty="0">
                <a:hlinkClick r:id="rId2"/>
              </a:rPr>
              <a:t>Navbar.js</a:t>
            </a:r>
            <a:r>
              <a:rPr lang="en-IN" sz="2000" dirty="0"/>
              <a:t>) - Responsive navigation with user authentication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Home Page</a:t>
            </a:r>
            <a:r>
              <a:rPr lang="en-IN" sz="2000" dirty="0"/>
              <a:t> (</a:t>
            </a:r>
            <a:r>
              <a:rPr lang="en-IN" sz="2000" dirty="0">
                <a:hlinkClick r:id="rId2"/>
              </a:rPr>
              <a:t>Home.js</a:t>
            </a:r>
            <a:r>
              <a:rPr lang="en-IN" sz="2000" dirty="0"/>
              <a:t>) - Hero section, features showcase, menu highlights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Menu Display</a:t>
            </a:r>
            <a:r>
              <a:rPr lang="en-IN" sz="2000" dirty="0"/>
              <a:t> (</a:t>
            </a:r>
            <a:r>
              <a:rPr lang="en-IN" sz="2000" dirty="0">
                <a:hlinkClick r:id="rId2"/>
              </a:rPr>
              <a:t>Menu.js</a:t>
            </a:r>
            <a:r>
              <a:rPr lang="en-IN" sz="2000" dirty="0"/>
              <a:t>) - Interactive menu with categories and search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About Page</a:t>
            </a:r>
            <a:r>
              <a:rPr lang="en-IN" sz="2000" dirty="0"/>
              <a:t> (</a:t>
            </a:r>
            <a:r>
              <a:rPr lang="en-IN" sz="2000" dirty="0">
                <a:hlinkClick r:id="rId2"/>
              </a:rPr>
              <a:t>About.js</a:t>
            </a:r>
            <a:r>
              <a:rPr lang="en-IN" sz="2000" dirty="0"/>
              <a:t>) - Restaurant story, team information, and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Contact System</a:t>
            </a:r>
            <a:r>
              <a:rPr lang="en-IN" sz="2000" dirty="0"/>
              <a:t> (</a:t>
            </a:r>
            <a:r>
              <a:rPr lang="en-IN" sz="2000" dirty="0">
                <a:hlinkClick r:id="rId2"/>
              </a:rPr>
              <a:t>Contact.js</a:t>
            </a:r>
            <a:r>
              <a:rPr lang="en-IN" sz="2000" dirty="0"/>
              <a:t>) - Contact form and restaurant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Authentication &amp; User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User Registration</a:t>
            </a:r>
            <a:r>
              <a:rPr lang="en-IN" sz="2000" dirty="0"/>
              <a:t> (Signup.js) - New user account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User Login</a:t>
            </a:r>
            <a:r>
              <a:rPr lang="en-IN" sz="2000" dirty="0"/>
              <a:t> (Login.js) - Secure user authentication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User Dashboard</a:t>
            </a:r>
            <a:r>
              <a:rPr lang="en-IN" sz="2000" dirty="0"/>
              <a:t> (</a:t>
            </a:r>
            <a:r>
              <a:rPr lang="en-IN" sz="2000" dirty="0">
                <a:hlinkClick r:id="rId2"/>
              </a:rPr>
              <a:t>MyReservations.js</a:t>
            </a:r>
            <a:r>
              <a:rPr lang="en-IN" sz="2000" dirty="0"/>
              <a:t>) - Personal reservation management</a:t>
            </a:r>
          </a:p>
          <a:p>
            <a:endParaRPr lang="en-IN"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049" rIns="0" bIns="0" rtlCol="0">
            <a:spAutoFit/>
          </a:bodyPr>
          <a:lstStyle/>
          <a:p>
            <a:pPr marL="426084">
              <a:lnSpc>
                <a:spcPct val="100000"/>
              </a:lnSpc>
              <a:spcBef>
                <a:spcPts val="105"/>
              </a:spcBef>
            </a:pPr>
            <a:r>
              <a:rPr dirty="0"/>
              <a:t>Main Topics / </a:t>
            </a:r>
            <a:r>
              <a:rPr spc="-10" dirty="0"/>
              <a:t>Sections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55803" y="990600"/>
            <a:ext cx="7971155" cy="52443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IN" sz="2000" b="1" dirty="0"/>
              <a:t>2. Backend Development (Node.js/Express)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API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Main Server</a:t>
            </a:r>
            <a:r>
              <a:rPr lang="en-IN" sz="2000" dirty="0"/>
              <a:t> (app.js) - Express server configuration and middleware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Route Management</a:t>
            </a:r>
            <a:r>
              <a:rPr lang="en-IN" sz="2000" dirty="0"/>
              <a:t> (</a:t>
            </a:r>
            <a:r>
              <a:rPr lang="en-IN" sz="2000" dirty="0">
                <a:hlinkClick r:id="rId2"/>
              </a:rPr>
              <a:t>index.js</a:t>
            </a:r>
            <a:r>
              <a:rPr lang="en-IN" sz="2000" dirty="0"/>
              <a:t>) - Centralized API endpoint routing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Health Monitoring</a:t>
            </a:r>
            <a:r>
              <a:rPr lang="en-IN" sz="2000" dirty="0"/>
              <a:t> - API status and health check endpoints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Authentication &amp; Authorization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User Authentication</a:t>
            </a:r>
            <a:r>
              <a:rPr lang="en-IN" sz="2000" dirty="0"/>
              <a:t> (</a:t>
            </a:r>
            <a:r>
              <a:rPr lang="en-IN" sz="2000" dirty="0">
                <a:hlinkClick r:id="rId2"/>
              </a:rPr>
              <a:t>authRoutes.js</a:t>
            </a:r>
            <a:r>
              <a:rPr lang="en-IN" sz="2000" dirty="0"/>
              <a:t>) - Login/signup API endpoints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JWT Middleware</a:t>
            </a:r>
            <a:r>
              <a:rPr lang="en-IN" sz="2000" dirty="0"/>
              <a:t> (</a:t>
            </a:r>
            <a:r>
              <a:rPr lang="en-IN" sz="2000" dirty="0">
                <a:hlinkClick r:id="rId2"/>
              </a:rPr>
              <a:t>auth.js</a:t>
            </a:r>
            <a:r>
              <a:rPr lang="en-IN" sz="2000" dirty="0"/>
              <a:t>) - Token-based authentication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Admin Authorization</a:t>
            </a:r>
            <a:r>
              <a:rPr lang="en-IN" sz="2000" dirty="0"/>
              <a:t> (adminAuth.js) - Role-based access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Business Logic Controllers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Menu Controller</a:t>
            </a:r>
            <a:r>
              <a:rPr lang="en-IN" sz="2000" dirty="0"/>
              <a:t> (menuController.js) - Menu data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Reservation Controller</a:t>
            </a:r>
            <a:r>
              <a:rPr lang="en-IN" sz="2000" dirty="0"/>
              <a:t> (</a:t>
            </a:r>
            <a:r>
              <a:rPr lang="en-IN" sz="2000" dirty="0">
                <a:hlinkClick r:id="rId2"/>
              </a:rPr>
              <a:t>reservationController.js</a:t>
            </a:r>
            <a:r>
              <a:rPr lang="en-IN" sz="2000" dirty="0"/>
              <a:t>) - Booking system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Admin Controller</a:t>
            </a:r>
            <a:r>
              <a:rPr lang="en-IN" sz="2000" dirty="0"/>
              <a:t> (</a:t>
            </a:r>
            <a:r>
              <a:rPr lang="en-IN" sz="2000" dirty="0">
                <a:hlinkClick r:id="rId2"/>
              </a:rPr>
              <a:t>adminController.js</a:t>
            </a:r>
            <a:r>
              <a:rPr lang="en-IN" sz="2000" dirty="0"/>
              <a:t>) - Administrative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Contact Controller</a:t>
            </a:r>
            <a:r>
              <a:rPr lang="en-IN" sz="2000" dirty="0"/>
              <a:t> (contactController.js) - Contact form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049" rIns="0" bIns="0" rtlCol="0">
            <a:spAutoFit/>
          </a:bodyPr>
          <a:lstStyle/>
          <a:p>
            <a:pPr marL="1229995">
              <a:lnSpc>
                <a:spcPct val="100000"/>
              </a:lnSpc>
              <a:spcBef>
                <a:spcPts val="105"/>
              </a:spcBef>
            </a:pPr>
            <a:r>
              <a:rPr dirty="0"/>
              <a:t>Future</a:t>
            </a:r>
            <a:r>
              <a:rPr spc="-30" dirty="0"/>
              <a:t> </a:t>
            </a:r>
            <a:r>
              <a:rPr spc="-10" dirty="0"/>
              <a:t>Scope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874582"/>
            <a:ext cx="7969884" cy="59214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en-GB" sz="1600" b="1" dirty="0"/>
              <a:t>1. Advanced Booking &amp; Table Management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b="1" dirty="0"/>
              <a:t>Smart Table Allocation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b="1" dirty="0"/>
              <a:t>Real-time Table Mapping</a:t>
            </a:r>
            <a:r>
              <a:rPr lang="en-GB" sz="1600" dirty="0"/>
              <a:t>: Visual floor plan with table availability status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b="1" dirty="0"/>
              <a:t>Capacity Optimization</a:t>
            </a:r>
            <a:r>
              <a:rPr lang="en-GB" sz="1600" dirty="0"/>
              <a:t>: AI-powered table assignment based on party size and dining duration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b="1" dirty="0"/>
              <a:t>Waitlist Management</a:t>
            </a:r>
            <a:r>
              <a:rPr lang="en-GB" sz="1600" dirty="0"/>
              <a:t>: Queue system for busy periods with automated notifications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b="1" dirty="0"/>
              <a:t>Time Slot Management</a:t>
            </a:r>
            <a:r>
              <a:rPr lang="en-GB" sz="1600" dirty="0"/>
              <a:t>: Flexible booking slots with dynamic pricing during peak hours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  <a:p>
            <a:pPr algn="l"/>
            <a:r>
              <a:rPr lang="en-GB" sz="1600" b="1" dirty="0"/>
              <a:t>2. E-commerce &amp; Online Ordering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b="1" dirty="0"/>
              <a:t>Food Delivery Integration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b="1" dirty="0"/>
              <a:t>Online Menu Ordering</a:t>
            </a:r>
            <a:r>
              <a:rPr lang="en-GB" sz="1600" dirty="0"/>
              <a:t>: Full e-commerce functionality for takeout/delivery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b="1" dirty="0"/>
              <a:t>Payment Gateway Integration</a:t>
            </a:r>
            <a:r>
              <a:rPr lang="en-GB" sz="1600" dirty="0"/>
              <a:t>: Stripe, PayPal, UPI, and other payment methods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b="1" dirty="0"/>
              <a:t>Order Tracking System</a:t>
            </a:r>
            <a:r>
              <a:rPr lang="en-GB" sz="1600" dirty="0"/>
              <a:t>: Real-time order status updates for customers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b="1" dirty="0"/>
              <a:t>Delivery Management</a:t>
            </a:r>
            <a:r>
              <a:rPr lang="en-GB" sz="1600" dirty="0"/>
              <a:t>: Integration with delivery partners or in-house delivery tracking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  <a:p>
            <a:pPr algn="l"/>
            <a:r>
              <a:rPr lang="en-GB" sz="1600" b="1" dirty="0"/>
              <a:t>3. Customer Relationship Management (CRM)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b="1" dirty="0"/>
              <a:t>Loyalty Programs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b="1" dirty="0"/>
              <a:t>Points System</a:t>
            </a:r>
            <a:r>
              <a:rPr lang="en-GB" sz="1600" dirty="0"/>
              <a:t>: Reward frequent customers with points and discounts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b="1" dirty="0"/>
              <a:t>Membership Tiers</a:t>
            </a:r>
            <a:r>
              <a:rPr lang="en-GB" sz="1600" dirty="0"/>
              <a:t>: VIP, Gold, Silver customer categories with benefits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b="1" dirty="0"/>
              <a:t>Birthday &amp; Anniversary Specials</a:t>
            </a:r>
            <a:r>
              <a:rPr lang="en-GB" sz="1600" dirty="0"/>
              <a:t>: Automated celebration offers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b="1" dirty="0"/>
              <a:t>Referral System</a:t>
            </a:r>
            <a:r>
              <a:rPr lang="en-GB" sz="1600" dirty="0"/>
              <a:t>: Customer referral rewards and tracking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049" rIns="0" bIns="0" rtlCol="0">
            <a:spAutoFit/>
          </a:bodyPr>
          <a:lstStyle/>
          <a:p>
            <a:pPr marL="958215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spc="-25" dirty="0"/>
              <a:t> </a:t>
            </a:r>
            <a:r>
              <a:rPr spc="-10" dirty="0"/>
              <a:t>Snippets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F2686A-CB83-C0F5-1552-C962D22063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692" y="1059051"/>
            <a:ext cx="4721961" cy="21333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B36F9C-8AA3-DDA4-3867-20053990E6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3886199"/>
            <a:ext cx="4251582" cy="19152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C48F44-E7BF-1E97-270B-F7E6F0C4DD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851" y="3866534"/>
            <a:ext cx="4024364" cy="18119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049" rIns="0" bIns="0" rtlCol="0">
            <a:spAutoFit/>
          </a:bodyPr>
          <a:lstStyle/>
          <a:p>
            <a:pPr marL="1139825">
              <a:lnSpc>
                <a:spcPct val="100000"/>
              </a:lnSpc>
              <a:spcBef>
                <a:spcPts val="105"/>
              </a:spcBef>
            </a:pPr>
            <a:r>
              <a:rPr dirty="0"/>
              <a:t>Code</a:t>
            </a:r>
            <a:r>
              <a:rPr spc="-20" dirty="0"/>
              <a:t> </a:t>
            </a:r>
            <a:r>
              <a:rPr spc="-10" dirty="0"/>
              <a:t>Snippets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39DF7F-24A9-6767-5327-B5CFAE7EB0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798" y="1371600"/>
            <a:ext cx="7436404" cy="39565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1330</Words>
  <Application>Microsoft Office PowerPoint</Application>
  <PresentationFormat>On-screen Show (4:3)</PresentationFormat>
  <Paragraphs>160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MT</vt:lpstr>
      <vt:lpstr>Times New Roman</vt:lpstr>
      <vt:lpstr>Office Theme</vt:lpstr>
      <vt:lpstr>Topic</vt:lpstr>
      <vt:lpstr>Table of Contents</vt:lpstr>
      <vt:lpstr>Problem Statement</vt:lpstr>
      <vt:lpstr>Objective / Purpose</vt:lpstr>
      <vt:lpstr>Main Topics / Sections</vt:lpstr>
      <vt:lpstr>Main Topics / Sections</vt:lpstr>
      <vt:lpstr>Future Scope</vt:lpstr>
      <vt:lpstr>Project Snippets</vt:lpstr>
      <vt:lpstr>Code Snippets</vt:lpstr>
      <vt:lpstr>Conclusion</vt:lpstr>
      <vt:lpstr>References</vt:lpstr>
      <vt:lpstr>Q&amp;A / Discussion</vt:lpstr>
      <vt:lpstr>Q&amp;A /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Arushi Gupta</dc:creator>
  <cp:lastModifiedBy>Aryan Walia</cp:lastModifiedBy>
  <cp:revision>12</cp:revision>
  <dcterms:created xsi:type="dcterms:W3CDTF">2025-09-23T15:17:52Z</dcterms:created>
  <dcterms:modified xsi:type="dcterms:W3CDTF">2025-09-23T16:30:53Z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2025-09-23T00:00:00Z</vt:filetime>
  </property>
  <property fmtid="{D5CDD505-2E9C-101B-9397-08002B2CF9AE}" pid="5" name="Producer">
    <vt:lpwstr>Microsoft® PowerPoint® 2021</vt:lpwstr>
  </property>
</Properties>
</file>