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6" r:id="rId3"/>
    <p:sldId id="257" r:id="rId4"/>
    <p:sldId id="259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82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1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730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35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2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58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31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7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34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4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44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2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08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96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7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8AEA-2380-4E90-B90E-6F5D5B5AB8B2}" type="datetimeFigureOut">
              <a:rPr lang="en-IN" smtClean="0"/>
              <a:t>06-09-2022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9E46A5-266C-44FE-95D9-04BFBDA9DB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9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Wells Fargo Bank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Case Study</a:t>
            </a:r>
          </a:p>
          <a:p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97135"/>
            <a:ext cx="597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Made By- Aditya Vijay Singh</a:t>
            </a:r>
          </a:p>
          <a:p>
            <a:r>
              <a:rPr lang="en-IN" dirty="0" smtClean="0"/>
              <a:t>Nakul Rathi</a:t>
            </a:r>
          </a:p>
          <a:p>
            <a:r>
              <a:rPr lang="en-IN" dirty="0" smtClean="0"/>
              <a:t>Satyendra Pal</a:t>
            </a:r>
          </a:p>
          <a:p>
            <a:r>
              <a:rPr lang="en-IN" dirty="0" smtClean="0"/>
              <a:t>Mahesh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0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Wells Fargo Banking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Wells </a:t>
            </a:r>
            <a:r>
              <a:rPr lang="en-US" dirty="0"/>
              <a:t>Fargo Bank, USA operates from multiple branches in California, New York, and Washington D.C. </a:t>
            </a:r>
            <a:r>
              <a:rPr lang="en-US" dirty="0" smtClean="0"/>
              <a:t>It provides </a:t>
            </a:r>
            <a:r>
              <a:rPr lang="en-US" dirty="0"/>
              <a:t>various products – Savings A/c, Corporate A/c, Term Deposits A/c and Recurring Deposit </a:t>
            </a:r>
            <a:r>
              <a:rPr lang="en-US" dirty="0" smtClean="0"/>
              <a:t>A/c. Customers </a:t>
            </a:r>
            <a:r>
              <a:rPr lang="en-US" dirty="0"/>
              <a:t>can buy Mutual Funds through these branches as well. Wells Fargo categorizes its </a:t>
            </a:r>
            <a:r>
              <a:rPr lang="en-US" dirty="0" smtClean="0"/>
              <a:t>customers as </a:t>
            </a:r>
            <a:r>
              <a:rPr lang="en-US" dirty="0"/>
              <a:t>Gold, Exclusive and Premium that comes with specific features and commitments including </a:t>
            </a:r>
            <a:r>
              <a:rPr lang="en-US" dirty="0" smtClean="0"/>
              <a:t>AMB(Average </a:t>
            </a:r>
            <a:r>
              <a:rPr lang="en-US" dirty="0"/>
              <a:t>Monthly Balance) maintenance, Daily withdrawal limit, Online transactions volume limits, </a:t>
            </a:r>
            <a:r>
              <a:rPr lang="en-US" dirty="0" smtClean="0"/>
              <a:t>and Daily </a:t>
            </a:r>
            <a:r>
              <a:rPr lang="en-US" dirty="0"/>
              <a:t>ATM withdrawal limit. It also renders fees and charges, and waivers that is respective to </a:t>
            </a:r>
            <a:r>
              <a:rPr lang="en-US" dirty="0" smtClean="0"/>
              <a:t>the Customer </a:t>
            </a:r>
            <a:r>
              <a:rPr lang="en-US" dirty="0"/>
              <a:t>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2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322"/>
            <a:ext cx="10515600" cy="725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Branch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505" y="808083"/>
            <a:ext cx="10515600" cy="5670223"/>
          </a:xfrm>
        </p:spPr>
        <p:txBody>
          <a:bodyPr>
            <a:normAutofit/>
          </a:bodyPr>
          <a:lstStyle/>
          <a:p>
            <a:r>
              <a:rPr lang="en-IN" sz="1500" dirty="0"/>
              <a:t>Create Table branch (</a:t>
            </a:r>
          </a:p>
          <a:p>
            <a:pPr marL="0" indent="0">
              <a:buNone/>
            </a:pPr>
            <a:r>
              <a:rPr lang="en-IN" sz="1500" dirty="0"/>
              <a:t>    bid varchar(10),</a:t>
            </a:r>
          </a:p>
          <a:p>
            <a:pPr marL="0" indent="0">
              <a:buNone/>
            </a:pPr>
            <a:r>
              <a:rPr lang="en-IN" sz="1500" dirty="0"/>
              <a:t>    baddress varchar(30),</a:t>
            </a:r>
          </a:p>
          <a:p>
            <a:pPr marL="0" indent="0">
              <a:buNone/>
            </a:pPr>
            <a:r>
              <a:rPr lang="en-IN" sz="1500" dirty="0"/>
              <a:t>    bcity varchar(20),</a:t>
            </a:r>
          </a:p>
          <a:p>
            <a:pPr marL="0" indent="0">
              <a:buNone/>
            </a:pPr>
            <a:r>
              <a:rPr lang="en-US" sz="1500" dirty="0"/>
              <a:t>CONSTRAINT [branch_bid_pk] PRIMARY KEY CLUSTERED</a:t>
            </a:r>
          </a:p>
          <a:p>
            <a:pPr marL="0" indent="0">
              <a:buNone/>
            </a:pPr>
            <a:r>
              <a:rPr lang="en-IN" sz="1500" dirty="0"/>
              <a:t>(</a:t>
            </a:r>
          </a:p>
          <a:p>
            <a:pPr marL="0" indent="0">
              <a:buNone/>
            </a:pPr>
            <a:r>
              <a:rPr lang="en-IN" sz="1500" dirty="0"/>
              <a:t>    [bid] ASC</a:t>
            </a:r>
          </a:p>
          <a:p>
            <a:pPr marL="0" indent="0">
              <a:buNone/>
            </a:pPr>
            <a:r>
              <a:rPr lang="en-IN" sz="1500" dirty="0"/>
              <a:t>)</a:t>
            </a:r>
          </a:p>
          <a:p>
            <a:pPr marL="0" indent="0">
              <a:buNone/>
            </a:pPr>
            <a:r>
              <a:rPr lang="en-IN" sz="1500" dirty="0"/>
              <a:t>) ON [PRIMARY</a:t>
            </a:r>
            <a:r>
              <a:rPr lang="en-IN" sz="1500" dirty="0" smtClean="0"/>
              <a:t>]</a:t>
            </a:r>
            <a:endParaRPr lang="en-IN" sz="1500" dirty="0"/>
          </a:p>
          <a:p>
            <a:r>
              <a:rPr lang="en-US" sz="1500" dirty="0"/>
              <a:t>INSERT branch ([bid],[baddress],[bcity]) VALUES ('NW0001', '492 West 42nd </a:t>
            </a:r>
            <a:r>
              <a:rPr lang="en-US" sz="1500" dirty="0" smtClean="0"/>
              <a:t>Street‘ ,'New York</a:t>
            </a:r>
            <a:r>
              <a:rPr lang="en-US" sz="1500" dirty="0"/>
              <a:t>')</a:t>
            </a:r>
          </a:p>
          <a:p>
            <a:r>
              <a:rPr lang="en-US" sz="1500" dirty="0"/>
              <a:t>INSERT [branch] ([bid], [baddress], [bcity]) VALUES ('NW0002','1300 I </a:t>
            </a:r>
            <a:r>
              <a:rPr lang="en-US" sz="1500" dirty="0" smtClean="0"/>
              <a:t>Street',' California')</a:t>
            </a:r>
            <a:endParaRPr lang="en-US" sz="1500" dirty="0"/>
          </a:p>
          <a:p>
            <a:r>
              <a:rPr lang="en-US" sz="1500" dirty="0"/>
              <a:t>INSERT [branch] ([bid], [baddress], [bcity]) VALUES ('NW0003', '350 New York Avenue Northwest ','Washington</a:t>
            </a:r>
            <a:r>
              <a:rPr lang="en-US" sz="1500" dirty="0" smtClean="0"/>
              <a:t>')</a:t>
            </a:r>
          </a:p>
          <a:p>
            <a:endParaRPr lang="en-IN" sz="15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5" y="5132366"/>
            <a:ext cx="7749619" cy="15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408" y="1"/>
            <a:ext cx="10515600" cy="820132"/>
          </a:xfrm>
        </p:spPr>
        <p:txBody>
          <a:bodyPr/>
          <a:lstStyle/>
          <a:p>
            <a:pPr algn="ctr"/>
            <a:r>
              <a:rPr lang="en-IN" u="sng" dirty="0" smtClean="0"/>
              <a:t>View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640" y="1157427"/>
            <a:ext cx="10515600" cy="4351338"/>
          </a:xfrm>
        </p:spPr>
        <p:txBody>
          <a:bodyPr>
            <a:normAutofit/>
          </a:bodyPr>
          <a:lstStyle/>
          <a:p>
            <a:r>
              <a:rPr lang="en-US" sz="1500" dirty="0"/>
              <a:t>create view b_branch as select bid, baddress,bcity from </a:t>
            </a:r>
            <a:r>
              <a:rPr lang="en-US" sz="1500" dirty="0" smtClean="0"/>
              <a:t>branch</a:t>
            </a:r>
          </a:p>
          <a:p>
            <a:r>
              <a:rPr lang="en-US" sz="1500" dirty="0"/>
              <a:t>Insert into b_branch values('NW012','Rome','California</a:t>
            </a:r>
            <a:r>
              <a:rPr lang="en-US" sz="1500" dirty="0" smtClean="0"/>
              <a:t>')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 smtClean="0"/>
              <a:t> </a:t>
            </a:r>
            <a:r>
              <a:rPr lang="en-IN" sz="1500" dirty="0" smtClean="0"/>
              <a:t>Alter </a:t>
            </a:r>
            <a:r>
              <a:rPr lang="en-IN" sz="1500" dirty="0"/>
              <a:t>View </a:t>
            </a:r>
            <a:r>
              <a:rPr lang="en-IN" sz="1500" dirty="0" smtClean="0"/>
              <a:t>b_branch </a:t>
            </a:r>
          </a:p>
          <a:p>
            <a:pPr marL="0" indent="0">
              <a:buNone/>
            </a:pPr>
            <a:r>
              <a:rPr lang="en-IN" sz="1500" dirty="0" smtClean="0"/>
              <a:t>as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Select bid,baddress,bcity  from branch </a:t>
            </a:r>
            <a:endParaRPr lang="en-IN" sz="1500" dirty="0" smtClean="0"/>
          </a:p>
          <a:p>
            <a:r>
              <a:rPr lang="en-US" sz="1500" dirty="0"/>
              <a:t>Insert into b_branch values('NW013','Texas','California</a:t>
            </a:r>
            <a:r>
              <a:rPr lang="en-US" sz="1500" dirty="0" smtClean="0"/>
              <a:t>')</a:t>
            </a:r>
          </a:p>
          <a:p>
            <a:pPr marL="0" indent="0">
              <a:buNone/>
            </a:pPr>
            <a:endParaRPr lang="en-US" sz="1500" dirty="0"/>
          </a:p>
          <a:p>
            <a:endParaRPr lang="en-IN" sz="15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1856918"/>
            <a:ext cx="7484884" cy="1476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07" y="4767766"/>
            <a:ext cx="7286920" cy="14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4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63571"/>
          </a:xfrm>
        </p:spPr>
        <p:txBody>
          <a:bodyPr/>
          <a:lstStyle/>
          <a:p>
            <a:pPr algn="ctr"/>
            <a:r>
              <a:rPr lang="en-IN" dirty="0" smtClean="0"/>
              <a:t>Account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639" y="763571"/>
            <a:ext cx="8596668" cy="38807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Create Table [dbo].[Account](</a:t>
            </a:r>
          </a:p>
          <a:p>
            <a:pPr marL="0" indent="0">
              <a:buNone/>
            </a:pPr>
            <a:r>
              <a:rPr lang="en-US" dirty="0"/>
              <a:t>    [acnumber] </a:t>
            </a:r>
            <a:r>
              <a:rPr lang="en-US" smtClean="0"/>
              <a:t>[varchar</a:t>
            </a:r>
            <a:r>
              <a:rPr lang="en-US" smtClean="0"/>
              <a:t>] </a:t>
            </a:r>
            <a:r>
              <a:rPr lang="en-US" dirty="0" smtClean="0"/>
              <a:t>(6</a:t>
            </a:r>
            <a:r>
              <a:rPr lang="en-US" dirty="0"/>
              <a:t>) NOT NULL,</a:t>
            </a:r>
          </a:p>
          <a:p>
            <a:pPr marL="0" indent="0">
              <a:buNone/>
            </a:pPr>
            <a:r>
              <a:rPr lang="en-IN" dirty="0"/>
              <a:t>    [customer_id] [varchar](6) NULL,</a:t>
            </a:r>
          </a:p>
          <a:p>
            <a:pPr marL="0" indent="0">
              <a:buNone/>
            </a:pPr>
            <a:r>
              <a:rPr lang="en-IN" dirty="0"/>
              <a:t>    [bid] [varchar](6) NULL,</a:t>
            </a:r>
          </a:p>
          <a:p>
            <a:pPr marL="0" indent="0">
              <a:buNone/>
            </a:pPr>
            <a:r>
              <a:rPr lang="en-IN" dirty="0"/>
              <a:t>    [opening_bal] [int] NULL,</a:t>
            </a:r>
          </a:p>
          <a:p>
            <a:pPr marL="0" indent="0">
              <a:buNone/>
            </a:pPr>
            <a:r>
              <a:rPr lang="en-IN" dirty="0"/>
              <a:t>    [opening_date] [date] NULL,</a:t>
            </a:r>
          </a:p>
          <a:p>
            <a:pPr marL="0" indent="0">
              <a:buNone/>
            </a:pPr>
            <a:r>
              <a:rPr lang="en-IN" dirty="0"/>
              <a:t>    [acc_type] [varchar](10) NULL,</a:t>
            </a:r>
          </a:p>
          <a:p>
            <a:pPr marL="0" indent="0">
              <a:buNone/>
            </a:pPr>
            <a:r>
              <a:rPr lang="en-IN" dirty="0"/>
              <a:t>    [acc_status] [varchar](10) NULL,</a:t>
            </a:r>
          </a:p>
          <a:p>
            <a:pPr marL="0" indent="0">
              <a:buNone/>
            </a:pPr>
            <a:r>
              <a:rPr lang="en-IN" dirty="0"/>
              <a:t>    [MaxDailyTransAmt] [numeric](10, 2) NULL)</a:t>
            </a:r>
          </a:p>
          <a:p>
            <a:pPr marL="0" indent="0">
              <a:buNone/>
            </a:pPr>
            <a:r>
              <a:rPr lang="en-US" dirty="0" smtClean="0"/>
              <a:t>CONSTRAINT </a:t>
            </a:r>
            <a:r>
              <a:rPr lang="en-US" dirty="0"/>
              <a:t>[account_acnumber_pk] PRIMARY KEY CLUSTERED</a:t>
            </a:r>
          </a:p>
          <a:p>
            <a:pPr marL="0" indent="0">
              <a:buNone/>
            </a:pP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 [acnumber] ASC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) ON [PRIMARY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03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01" y="105546"/>
            <a:ext cx="8596668" cy="69739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IN" dirty="0" smtClean="0"/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</a:t>
            </a:r>
            <a:r>
              <a:rPr lang="en-IN" dirty="0" smtClean="0"/>
              <a:t>N'0001', </a:t>
            </a:r>
            <a:r>
              <a:rPr lang="en-IN" dirty="0"/>
              <a:t>N'X0001', N'NW0001', 5000, CAST(N'2022-12-15' AS Date), N'Saving', N'Active', CAST(50000.00 AS Numeric(10, 2)))</a:t>
            </a:r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</a:t>
            </a:r>
            <a:r>
              <a:rPr lang="en-IN" dirty="0" smtClean="0"/>
              <a:t>N'0002', </a:t>
            </a:r>
            <a:r>
              <a:rPr lang="en-IN" dirty="0"/>
              <a:t>N'X0002', N'NW0002', 10000, CAST(N'2022-06-12' AS Date), N'corporate', N'Active', CAST(100000.00 AS Numeric(10, 2)))</a:t>
            </a:r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</a:t>
            </a:r>
            <a:r>
              <a:rPr lang="en-IN" dirty="0" smtClean="0"/>
              <a:t>N'0003', </a:t>
            </a:r>
            <a:r>
              <a:rPr lang="en-IN" dirty="0"/>
              <a:t>N'X0003', N'NW0003', 5000, CAST(N'2022-05-17' AS Date), N'Saving', N'Active', CAST(50000.00 AS Numeric(10, 2)))</a:t>
            </a:r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(N'N0004', N'X0002', N'NW0004', 5000, CAST(N'2022-01-27' AS Date), N'Saving', N'Active', CAST(50000.00 AS Numeric(10, 2)))</a:t>
            </a:r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(N'N0005', N'X0006', N'NW0006', 10000, CAST(N'2022-12-17' AS Date), N'corporate', N'Active', CAST(100000.00 AS Numeric(10, 2)))</a:t>
            </a:r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(N'N0006', N'X0007', N'NW0007', 5000, CAST(N'2022-08-12' AS Date), N'Saving', N'Suspended', CAST(50000.00 AS Numeric(10, 2)))</a:t>
            </a:r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(N'N0007', N'X0007', N'NW0001', 5000, CAST(N'2022-10-02' AS Date), N'Saving', N'Active', CAST(50000.00 AS Numeric(10, 2)))</a:t>
            </a:r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(N'N0008', N'X0001', N'NW0003', 10000, CAST(N'2022-11-09' AS Date), N'corporate', N'Terminated', CAST(100000.00 AS Numeric(10, 2)))</a:t>
            </a:r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(N'N0009', N'X0003', N'NW0007', 5000, CAST(N'2022-11-30' AS Date), N'savings', N'Terminated', CAST(50000.00 AS Numeric(10, 2)))</a:t>
            </a:r>
          </a:p>
          <a:p>
            <a:pPr>
              <a:lnSpc>
                <a:spcPct val="120000"/>
              </a:lnSpc>
            </a:pPr>
            <a:r>
              <a:rPr lang="en-IN" dirty="0"/>
              <a:t>INSERT [dbo].[account] ([acnumber], [customer_id], [bid], [opening_bal], [opening_date], [acc_type], [acc_status], [MaxDailyTransAmt]) VALUES (N'N0010', N'X0004', N'NW0002', 10000, CAST(N'2022-03-01' AS Date), N'corporate', N'Active', CAST(100000.00 AS Numeric(10, 2)))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92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94" y="1847364"/>
            <a:ext cx="9036712" cy="29508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8103" y="744718"/>
            <a:ext cx="521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Select * from Account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12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1509</TotalTime>
  <Words>948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Wells Fargo Bank</vt:lpstr>
      <vt:lpstr>Case Study: Wells Fargo Banking System</vt:lpstr>
      <vt:lpstr>Branch Table</vt:lpstr>
      <vt:lpstr>View</vt:lpstr>
      <vt:lpstr>Account 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 Fargo Bank</dc:title>
  <dc:creator>Aditya Vijay Singh</dc:creator>
  <cp:lastModifiedBy>Aditya Vijay Singh</cp:lastModifiedBy>
  <cp:revision>38</cp:revision>
  <dcterms:created xsi:type="dcterms:W3CDTF">2022-09-05T04:55:01Z</dcterms:created>
  <dcterms:modified xsi:type="dcterms:W3CDTF">2022-09-06T11:01:04Z</dcterms:modified>
</cp:coreProperties>
</file>