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4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197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2B26-F680-F8DB-2518-3D0CFA80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09E28-1D07-BF51-945E-7E43F171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B6B7-C688-1137-200A-161B791C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06A3-8C59-D337-7A4A-57A4E6F8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D65E-DDC1-25A8-718D-CEA2850D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6286-B05F-7F02-F0EC-EC42D548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EE98A-B9A6-9957-69AA-D308B4AF4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5AE7-5A3A-3205-43AA-BD84DDC3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BE97-2DFC-9CA2-0958-3BA22341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8C4F-BFB6-DDB4-A821-35427284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1E5A8-76A5-ACB8-32B4-01569A40C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33DE-B2D9-8379-D890-B61895E5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156F-BC9D-40C1-A9E0-C949723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056D-6D29-8B98-A165-A4FE217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0CC-1233-3665-FFE0-330355FF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C178-76EF-F965-0358-21ACA18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FBFD-7091-9F47-3EF6-3E40EDF3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DCC3-FC26-2984-0465-5BBED5F9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B5E6-4CA8-201C-8609-1C15F27F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A3D0-8533-6BF7-C280-F0026D58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D88F-B67F-9B6D-B412-C8567D7C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F431-6520-A64B-1F96-6A3FE1DB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E9C5-38DE-79E0-DAEC-390D4243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AD51-CF9F-4039-F166-671DA3BD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DA22-1B64-D4C9-A57D-2A0F0AC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EE6-E348-08B6-5779-0B6F39E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C66F-4BEA-05DD-5089-0C14AF66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6251-65E4-D64B-5368-46758635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02CF-11D7-A8E9-5EF7-3B78F6E2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94A5-1ECC-B75C-314E-F8DFEEA6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2195-BA95-FA00-B3DA-89F86565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3A8D-BF21-3169-E29F-FC0E2D49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ADE9-05E1-E4DF-B12A-087932A2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2676B-EA10-FDF8-73B2-5E4FD92A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C9B87-3F47-D9D2-78DB-D0582B5B4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B9801-946B-93EC-4620-78FC9EE9F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35A88-CB39-3977-DEC3-A461B3B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15343-75C4-AE5D-3BBA-195324FB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C5402-D28A-4929-D679-63FCD9D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205-49CF-6136-5A6C-BBCE8B1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3180-EC25-5083-B797-0F8C2EA0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9E7BF-1F84-84C9-E329-DBCF8ACE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3D74A-0021-5851-E830-000F3F99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097A-7188-D9C7-DDEA-120F6C61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8A516-FD68-2A59-289D-1951A8EB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990D-0C0B-782D-64D8-9007FAA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D1CC-4CD5-5220-CC0C-3CDFD761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452A-D3E3-AF68-DAE6-A457E1A4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CB72E-F1A3-4912-5D38-559B3CD9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7D94-ABE6-7942-229C-CAEDA32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0D7C-15D8-D16E-83F5-21936A6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8F017-7AA4-42F4-04B3-D309D6B7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BEB7-4B08-66DE-ED15-46D9647A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66DD4-B790-AAE9-DCDF-4FE4411D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CAEB-2673-C1C4-0459-76364091B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A401-9F0B-364E-B9CD-3434D88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C789-F66F-25DD-4023-9085EA07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A030A-1B26-2246-D15B-4D188B44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8D94D-23A9-AFAB-63AA-98F088C9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BE59-74A7-F730-518F-FB3F9CFE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AE08-322B-064F-BA83-FC6B6FA4E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00324-3AD9-4245-BB58-BF8DDF079A2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345D-8066-AD56-3962-F3D7426BE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87E9-FEBF-D595-6D4F-E27D02856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DDD09-469D-314B-A839-7042F127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en/lock-icon-blue-symbol-security-2430207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AWS_Simple_Icons_AWS_Clou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E01DC9A-9F94-9528-2EAF-8393EDF728C9}"/>
              </a:ext>
            </a:extLst>
          </p:cNvPr>
          <p:cNvSpPr/>
          <p:nvPr/>
        </p:nvSpPr>
        <p:spPr>
          <a:xfrm>
            <a:off x="10997793" y="4751914"/>
            <a:ext cx="1115438" cy="6276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C36470-B935-1305-0FF8-EFAEF4ABD3F3}"/>
              </a:ext>
            </a:extLst>
          </p:cNvPr>
          <p:cNvSpPr/>
          <p:nvPr/>
        </p:nvSpPr>
        <p:spPr>
          <a:xfrm>
            <a:off x="9911207" y="5679696"/>
            <a:ext cx="1045075" cy="44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B4753-1410-A151-34C6-7A2034FB11F1}"/>
              </a:ext>
            </a:extLst>
          </p:cNvPr>
          <p:cNvSpPr/>
          <p:nvPr/>
        </p:nvSpPr>
        <p:spPr>
          <a:xfrm>
            <a:off x="628021" y="3125134"/>
            <a:ext cx="8613764" cy="29938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 cmpd="sng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9121E4-4B55-BE5E-087E-A663146CAF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12077" y="5998755"/>
            <a:ext cx="4023360" cy="224356"/>
          </a:xfrm>
        </p:spPr>
        <p:txBody>
          <a:bodyPr/>
          <a:lstStyle/>
          <a:p>
            <a:r>
              <a:rPr lang="en-US" dirty="0"/>
              <a:t>Monitor Me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D950A4-6D49-6A8F-629E-13F6BA7877D5}"/>
              </a:ext>
            </a:extLst>
          </p:cNvPr>
          <p:cNvSpPr/>
          <p:nvPr/>
        </p:nvSpPr>
        <p:spPr>
          <a:xfrm rot="10800000">
            <a:off x="364481" y="753761"/>
            <a:ext cx="10915130" cy="104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E4CFE8-D9B7-D4F5-A2A6-E4DFE25701A8}"/>
              </a:ext>
            </a:extLst>
          </p:cNvPr>
          <p:cNvSpPr/>
          <p:nvPr/>
        </p:nvSpPr>
        <p:spPr>
          <a:xfrm>
            <a:off x="655894" y="1010700"/>
            <a:ext cx="1062680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Heart Rate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48CAEF-4623-2493-58B6-1BAA4AFD0C04}"/>
              </a:ext>
            </a:extLst>
          </p:cNvPr>
          <p:cNvSpPr/>
          <p:nvPr/>
        </p:nvSpPr>
        <p:spPr>
          <a:xfrm>
            <a:off x="1953352" y="1010700"/>
            <a:ext cx="1062681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Blood Pressure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11AEF1-2D6B-5C51-37B1-B8052B015044}"/>
              </a:ext>
            </a:extLst>
          </p:cNvPr>
          <p:cNvSpPr/>
          <p:nvPr/>
        </p:nvSpPr>
        <p:spPr>
          <a:xfrm>
            <a:off x="3250811" y="1010700"/>
            <a:ext cx="1062682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AD5117-4BFD-35B5-3B55-34160D985AD7}"/>
              </a:ext>
            </a:extLst>
          </p:cNvPr>
          <p:cNvSpPr/>
          <p:nvPr/>
        </p:nvSpPr>
        <p:spPr>
          <a:xfrm>
            <a:off x="4548271" y="1010700"/>
            <a:ext cx="1062683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Oxygen Level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49F552-E0EB-1407-EE3B-65E18CA3FBE0}"/>
              </a:ext>
            </a:extLst>
          </p:cNvPr>
          <p:cNvSpPr/>
          <p:nvPr/>
        </p:nvSpPr>
        <p:spPr>
          <a:xfrm>
            <a:off x="5845733" y="1010700"/>
            <a:ext cx="1062684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Blood Sugar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99D4F7-E9B3-288C-62D9-9B9302430C66}"/>
              </a:ext>
            </a:extLst>
          </p:cNvPr>
          <p:cNvSpPr/>
          <p:nvPr/>
        </p:nvSpPr>
        <p:spPr>
          <a:xfrm>
            <a:off x="7143197" y="1016878"/>
            <a:ext cx="1062680" cy="481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Respiration rate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879000-4EE8-4481-74FA-23012439B7AE}"/>
              </a:ext>
            </a:extLst>
          </p:cNvPr>
          <p:cNvSpPr/>
          <p:nvPr/>
        </p:nvSpPr>
        <p:spPr>
          <a:xfrm>
            <a:off x="8445804" y="1023055"/>
            <a:ext cx="1218166" cy="4754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Body Temperature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5368BE7-761E-FEE7-22AE-FD4908726BC2}"/>
              </a:ext>
            </a:extLst>
          </p:cNvPr>
          <p:cNvSpPr/>
          <p:nvPr/>
        </p:nvSpPr>
        <p:spPr>
          <a:xfrm>
            <a:off x="9903897" y="1010700"/>
            <a:ext cx="1052385" cy="48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Sleep Status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0FA7D0-72EF-E78C-4C49-2C8EB8C8F2FF}"/>
              </a:ext>
            </a:extLst>
          </p:cNvPr>
          <p:cNvSpPr/>
          <p:nvPr/>
        </p:nvSpPr>
        <p:spPr>
          <a:xfrm>
            <a:off x="541596" y="2205047"/>
            <a:ext cx="10738015" cy="3534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892CE-CF26-5806-5ED4-C486E0031A17}"/>
              </a:ext>
            </a:extLst>
          </p:cNvPr>
          <p:cNvSpPr txBox="1"/>
          <p:nvPr/>
        </p:nvSpPr>
        <p:spPr>
          <a:xfrm>
            <a:off x="560647" y="2229916"/>
            <a:ext cx="145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 Broker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627578-F176-30C7-D154-F8D85A265A0D}"/>
              </a:ext>
            </a:extLst>
          </p:cNvPr>
          <p:cNvCxnSpPr>
            <a:cxnSpLocks/>
          </p:cNvCxnSpPr>
          <p:nvPr/>
        </p:nvCxnSpPr>
        <p:spPr>
          <a:xfrm>
            <a:off x="2484692" y="1864160"/>
            <a:ext cx="0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977F0-DCBA-B2F8-ECBA-65C363F7FFD6}"/>
              </a:ext>
            </a:extLst>
          </p:cNvPr>
          <p:cNvCxnSpPr>
            <a:cxnSpLocks/>
          </p:cNvCxnSpPr>
          <p:nvPr/>
        </p:nvCxnSpPr>
        <p:spPr>
          <a:xfrm>
            <a:off x="4313493" y="1865533"/>
            <a:ext cx="0" cy="306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3DE7EE-75A6-4211-7477-F5A82528630C}"/>
              </a:ext>
            </a:extLst>
          </p:cNvPr>
          <p:cNvCxnSpPr>
            <a:cxnSpLocks/>
          </p:cNvCxnSpPr>
          <p:nvPr/>
        </p:nvCxnSpPr>
        <p:spPr>
          <a:xfrm>
            <a:off x="6088745" y="1864160"/>
            <a:ext cx="0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656CFC-E67E-D13D-5B10-03A5A89CE0BA}"/>
              </a:ext>
            </a:extLst>
          </p:cNvPr>
          <p:cNvCxnSpPr>
            <a:cxnSpLocks/>
          </p:cNvCxnSpPr>
          <p:nvPr/>
        </p:nvCxnSpPr>
        <p:spPr>
          <a:xfrm>
            <a:off x="8032879" y="1865533"/>
            <a:ext cx="0" cy="306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CCE84D-413F-C028-6010-2D46DEC140F6}"/>
              </a:ext>
            </a:extLst>
          </p:cNvPr>
          <p:cNvCxnSpPr>
            <a:cxnSpLocks/>
          </p:cNvCxnSpPr>
          <p:nvPr/>
        </p:nvCxnSpPr>
        <p:spPr>
          <a:xfrm>
            <a:off x="9874041" y="1865533"/>
            <a:ext cx="0" cy="306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BA8D97-A3E0-E0AB-BFB0-1F82F1651333}"/>
              </a:ext>
            </a:extLst>
          </p:cNvPr>
          <p:cNvSpPr txBox="1"/>
          <p:nvPr/>
        </p:nvSpPr>
        <p:spPr>
          <a:xfrm>
            <a:off x="4793351" y="2229916"/>
            <a:ext cx="205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Solace PubSub+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04A689-F265-6540-FB89-E89A5B7D4DEE}"/>
              </a:ext>
            </a:extLst>
          </p:cNvPr>
          <p:cNvSpPr txBox="1"/>
          <p:nvPr/>
        </p:nvSpPr>
        <p:spPr>
          <a:xfrm>
            <a:off x="4559091" y="1864160"/>
            <a:ext cx="145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MQTT protocol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F9B0EF-F36A-5348-0746-2DBAD2EF3B36}"/>
              </a:ext>
            </a:extLst>
          </p:cNvPr>
          <p:cNvSpPr/>
          <p:nvPr/>
        </p:nvSpPr>
        <p:spPr>
          <a:xfrm>
            <a:off x="954848" y="3220005"/>
            <a:ext cx="3593423" cy="2459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07FF1E-AB73-B305-0262-93239C3FD3D2}"/>
              </a:ext>
            </a:extLst>
          </p:cNvPr>
          <p:cNvSpPr/>
          <p:nvPr/>
        </p:nvSpPr>
        <p:spPr>
          <a:xfrm>
            <a:off x="1265125" y="3342652"/>
            <a:ext cx="866647" cy="219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2F55EA-9D78-312C-47FB-9AAB8EA8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71" y="3471800"/>
            <a:ext cx="518538" cy="585756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3CBA3-F312-67B0-2427-44CFABEB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57" y="3353847"/>
            <a:ext cx="987247" cy="119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279079-FACC-9BAE-657C-5AFE69D62AD7}"/>
              </a:ext>
            </a:extLst>
          </p:cNvPr>
          <p:cNvSpPr txBox="1"/>
          <p:nvPr/>
        </p:nvSpPr>
        <p:spPr>
          <a:xfrm>
            <a:off x="628020" y="724913"/>
            <a:ext cx="392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 systems – Proprietary Medical Monitoring devices</a:t>
            </a:r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4879355-245D-8A01-A046-B93A0FD81DB3}"/>
              </a:ext>
            </a:extLst>
          </p:cNvPr>
          <p:cNvSpPr/>
          <p:nvPr/>
        </p:nvSpPr>
        <p:spPr>
          <a:xfrm>
            <a:off x="2301593" y="4060673"/>
            <a:ext cx="648622" cy="169224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538597-D3DA-F0D7-F164-7DAADF21D8C2}"/>
              </a:ext>
            </a:extLst>
          </p:cNvPr>
          <p:cNvSpPr txBox="1"/>
          <p:nvPr/>
        </p:nvSpPr>
        <p:spPr>
          <a:xfrm>
            <a:off x="2098093" y="3797102"/>
            <a:ext cx="1230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JDBC connection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531404-D240-8F69-E8DD-5116A69D95DD}"/>
              </a:ext>
            </a:extLst>
          </p:cNvPr>
          <p:cNvCxnSpPr>
            <a:cxnSpLocks/>
          </p:cNvCxnSpPr>
          <p:nvPr/>
        </p:nvCxnSpPr>
        <p:spPr>
          <a:xfrm>
            <a:off x="1859609" y="2616688"/>
            <a:ext cx="0" cy="3865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C49D80-795A-3FFE-7C2B-D7437410BCB7}"/>
              </a:ext>
            </a:extLst>
          </p:cNvPr>
          <p:cNvCxnSpPr>
            <a:cxnSpLocks/>
          </p:cNvCxnSpPr>
          <p:nvPr/>
        </p:nvCxnSpPr>
        <p:spPr>
          <a:xfrm>
            <a:off x="3823434" y="2594527"/>
            <a:ext cx="0" cy="3865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65D3DB-277E-C533-B385-F3132FDC58AE}"/>
              </a:ext>
            </a:extLst>
          </p:cNvPr>
          <p:cNvSpPr txBox="1"/>
          <p:nvPr/>
        </p:nvSpPr>
        <p:spPr>
          <a:xfrm>
            <a:off x="2098093" y="2572367"/>
            <a:ext cx="161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Real time data flow from Solace queues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710D41D-4B30-2965-FD2C-D7611EA5C0D1}"/>
              </a:ext>
            </a:extLst>
          </p:cNvPr>
          <p:cNvSpPr/>
          <p:nvPr/>
        </p:nvSpPr>
        <p:spPr>
          <a:xfrm>
            <a:off x="6701792" y="3634352"/>
            <a:ext cx="2251877" cy="2051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858F4-4061-1326-3AB6-B0B02305E6C3}"/>
              </a:ext>
            </a:extLst>
          </p:cNvPr>
          <p:cNvSpPr txBox="1"/>
          <p:nvPr/>
        </p:nvSpPr>
        <p:spPr>
          <a:xfrm>
            <a:off x="1291978" y="4990852"/>
            <a:ext cx="1167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Server-sent Events (SSE) service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FD738-39CE-493E-2360-079BE7F479B2}"/>
              </a:ext>
            </a:extLst>
          </p:cNvPr>
          <p:cNvSpPr txBox="1"/>
          <p:nvPr/>
        </p:nvSpPr>
        <p:spPr>
          <a:xfrm>
            <a:off x="2123695" y="5007099"/>
            <a:ext cx="23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Send Data event (Database extracts)</a:t>
            </a:r>
          </a:p>
          <a:p>
            <a:r>
              <a:rPr lang="en-US" sz="900" dirty="0"/>
              <a:t>Send notification event (abnormal readings)</a:t>
            </a:r>
          </a:p>
          <a:p>
            <a:r>
              <a:rPr lang="en-US" sz="900" dirty="0"/>
              <a:t>(</a:t>
            </a:r>
            <a:r>
              <a:rPr lang="en-US" sz="900" b="1" dirty="0"/>
              <a:t>Write API</a:t>
            </a:r>
            <a:r>
              <a:rPr lang="en-US" sz="900" dirty="0"/>
              <a:t>) -- </a:t>
            </a:r>
            <a:r>
              <a:rPr lang="en-US" sz="900" b="1" dirty="0"/>
              <a:t>HTTPS secure connection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80ED39C-32ED-0424-895E-A3168A307D7B}"/>
              </a:ext>
            </a:extLst>
          </p:cNvPr>
          <p:cNvSpPr/>
          <p:nvPr/>
        </p:nvSpPr>
        <p:spPr>
          <a:xfrm>
            <a:off x="4932037" y="4741575"/>
            <a:ext cx="679498" cy="9958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Solace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PubSub+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CDB3A8-ED4F-A289-67B2-609B840F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74" y="3753477"/>
            <a:ext cx="434359" cy="490665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63231F-BF25-49C1-1F95-51E05174EEAE}"/>
              </a:ext>
            </a:extLst>
          </p:cNvPr>
          <p:cNvCxnSpPr>
            <a:cxnSpLocks/>
          </p:cNvCxnSpPr>
          <p:nvPr/>
        </p:nvCxnSpPr>
        <p:spPr>
          <a:xfrm flipV="1">
            <a:off x="5704006" y="5030233"/>
            <a:ext cx="895602" cy="9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8ADF13-5C3F-03D0-ECF0-17C9A5A9242C}"/>
              </a:ext>
            </a:extLst>
          </p:cNvPr>
          <p:cNvSpPr txBox="1"/>
          <p:nvPr/>
        </p:nvSpPr>
        <p:spPr>
          <a:xfrm>
            <a:off x="5573443" y="5079155"/>
            <a:ext cx="12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and routes Data and </a:t>
            </a:r>
          </a:p>
          <a:p>
            <a:r>
              <a:rPr lang="en-US" sz="900" dirty="0"/>
              <a:t>notification events (</a:t>
            </a:r>
            <a:r>
              <a:rPr lang="en-US" sz="900" b="1" dirty="0"/>
              <a:t>Read API</a:t>
            </a:r>
            <a:r>
              <a:rPr lang="en-US" sz="900" dirty="0"/>
              <a:t>) real 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5FDA97-F195-5808-DCC1-8B0253D44D2F}"/>
              </a:ext>
            </a:extLst>
          </p:cNvPr>
          <p:cNvSpPr txBox="1"/>
          <p:nvPr/>
        </p:nvSpPr>
        <p:spPr>
          <a:xfrm>
            <a:off x="5793721" y="4784012"/>
            <a:ext cx="466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SSE</a:t>
            </a:r>
            <a:endParaRPr lang="en-US" sz="11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2B1A2F-1413-DAF3-6A22-7B3A6D6A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62" y="3748416"/>
            <a:ext cx="434359" cy="490665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A29F98D-C8C2-8E7E-F7E1-40DDADFAF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074" y="4343375"/>
            <a:ext cx="603214" cy="32127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4C9177-03F1-00FF-74EC-1C5A7A81538E}"/>
              </a:ext>
            </a:extLst>
          </p:cNvPr>
          <p:cNvSpPr txBox="1"/>
          <p:nvPr/>
        </p:nvSpPr>
        <p:spPr>
          <a:xfrm>
            <a:off x="8003434" y="4590148"/>
            <a:ext cx="116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Load Balancer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4373A4-FC4E-16B9-0AD1-B12CAAA78BD3}"/>
              </a:ext>
            </a:extLst>
          </p:cNvPr>
          <p:cNvSpPr txBox="1"/>
          <p:nvPr/>
        </p:nvSpPr>
        <p:spPr>
          <a:xfrm>
            <a:off x="1114067" y="5662923"/>
            <a:ext cx="180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Application servers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902C6-7353-5B16-8576-F3FBB980316E}"/>
              </a:ext>
            </a:extLst>
          </p:cNvPr>
          <p:cNvSpPr txBox="1"/>
          <p:nvPr/>
        </p:nvSpPr>
        <p:spPr>
          <a:xfrm>
            <a:off x="7190319" y="5655716"/>
            <a:ext cx="191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Web servers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Backend Servers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D1C1411-A6A0-5687-59BB-AA35C8AE8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086" y="5811902"/>
            <a:ext cx="531960" cy="4896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CF02830-ABAA-FCBD-6DE0-23A2B1184E30}"/>
              </a:ext>
            </a:extLst>
          </p:cNvPr>
          <p:cNvSpPr txBox="1"/>
          <p:nvPr/>
        </p:nvSpPr>
        <p:spPr>
          <a:xfrm>
            <a:off x="11152574" y="6223111"/>
            <a:ext cx="88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Users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F9801E-8B89-F208-07DE-0EE4211F1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403" y="3912822"/>
            <a:ext cx="244395" cy="4020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3A5ABC-CC9C-EE61-4AEB-89F9DBD6A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5363" y="3964273"/>
            <a:ext cx="244395" cy="4020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C9BB1B-8567-8C8F-0404-93AF7142C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600" y="4121396"/>
            <a:ext cx="244395" cy="402069"/>
          </a:xfrm>
          <a:prstGeom prst="rect">
            <a:avLst/>
          </a:prstGeom>
        </p:spPr>
      </p:pic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3EE3862-7F50-4A15-0EF5-050B591E7467}"/>
              </a:ext>
            </a:extLst>
          </p:cNvPr>
          <p:cNvCxnSpPr>
            <a:cxnSpLocks/>
            <a:stCxn id="38" idx="0"/>
            <a:endCxn id="55" idx="0"/>
          </p:cNvCxnSpPr>
          <p:nvPr/>
        </p:nvCxnSpPr>
        <p:spPr>
          <a:xfrm rot="5400000" flipH="1" flipV="1">
            <a:off x="8905098" y="2187641"/>
            <a:ext cx="369344" cy="2524079"/>
          </a:xfrm>
          <a:prstGeom prst="bentConnector3">
            <a:avLst>
              <a:gd name="adj1" fmla="val 1897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1AE0F31-7D47-BA78-ABE7-B8E543B8F710}"/>
              </a:ext>
            </a:extLst>
          </p:cNvPr>
          <p:cNvSpPr/>
          <p:nvPr/>
        </p:nvSpPr>
        <p:spPr>
          <a:xfrm>
            <a:off x="9994858" y="3265008"/>
            <a:ext cx="713904" cy="2154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APN server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A2A98-359A-C2E8-F304-4CC972C6A7B2}"/>
              </a:ext>
            </a:extLst>
          </p:cNvPr>
          <p:cNvSpPr txBox="1"/>
          <p:nvPr/>
        </p:nvSpPr>
        <p:spPr>
          <a:xfrm>
            <a:off x="10314985" y="2895663"/>
            <a:ext cx="1481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push notification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A14B06-9426-74DB-DD02-72C819B27358}"/>
              </a:ext>
            </a:extLst>
          </p:cNvPr>
          <p:cNvSpPr txBox="1"/>
          <p:nvPr/>
        </p:nvSpPr>
        <p:spPr>
          <a:xfrm>
            <a:off x="10369712" y="3477529"/>
            <a:ext cx="1335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Routes Push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0C57D9-1463-C95F-92BC-08C4A56CA82A}"/>
              </a:ext>
            </a:extLst>
          </p:cNvPr>
          <p:cNvCxnSpPr/>
          <p:nvPr/>
        </p:nvCxnSpPr>
        <p:spPr>
          <a:xfrm>
            <a:off x="10398019" y="3532756"/>
            <a:ext cx="0" cy="369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CEC55DA-FD91-8727-76CD-03576FA6B4EE}"/>
              </a:ext>
            </a:extLst>
          </p:cNvPr>
          <p:cNvSpPr txBox="1"/>
          <p:nvPr/>
        </p:nvSpPr>
        <p:spPr>
          <a:xfrm>
            <a:off x="7802426" y="3229919"/>
            <a:ext cx="104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Digital Certificate authentication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0E2763-BE24-2E09-1FFB-E18396B09F07}"/>
              </a:ext>
            </a:extLst>
          </p:cNvPr>
          <p:cNvSpPr txBox="1"/>
          <p:nvPr/>
        </p:nvSpPr>
        <p:spPr>
          <a:xfrm>
            <a:off x="4157126" y="3568473"/>
            <a:ext cx="1717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CaaS – Cryptography as a service encryption of PPI and CCI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9B70E5-2DE1-A601-FD96-1902F1C70CEF}"/>
              </a:ext>
            </a:extLst>
          </p:cNvPr>
          <p:cNvSpPr txBox="1"/>
          <p:nvPr/>
        </p:nvSpPr>
        <p:spPr>
          <a:xfrm>
            <a:off x="3141918" y="4575969"/>
            <a:ext cx="1230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Database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8BBA77-6882-92AC-CABB-5247365F3946}"/>
              </a:ext>
            </a:extLst>
          </p:cNvPr>
          <p:cNvCxnSpPr>
            <a:cxnSpLocks/>
          </p:cNvCxnSpPr>
          <p:nvPr/>
        </p:nvCxnSpPr>
        <p:spPr>
          <a:xfrm>
            <a:off x="2230366" y="5039447"/>
            <a:ext cx="26395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636029C2-DD2F-8B2D-458E-4B33D4469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3100" y="5699833"/>
            <a:ext cx="297410" cy="35689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CD1E892-928B-34C7-4AAF-215A5026D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5672" y="5705765"/>
            <a:ext cx="297998" cy="35759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265D2A3-8545-8DA9-6556-FD4BE9D70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5976" y="5704339"/>
            <a:ext cx="297410" cy="356892"/>
          </a:xfrm>
          <a:prstGeom prst="rect">
            <a:avLst/>
          </a:prstGeom>
        </p:spPr>
      </p:pic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C5C6D56-4536-B514-81C4-9508E3B6DF74}"/>
              </a:ext>
            </a:extLst>
          </p:cNvPr>
          <p:cNvSpPr/>
          <p:nvPr/>
        </p:nvSpPr>
        <p:spPr>
          <a:xfrm>
            <a:off x="11089411" y="4925971"/>
            <a:ext cx="615751" cy="277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Gateway</a:t>
            </a:r>
          </a:p>
        </p:txBody>
      </p:sp>
      <p:pic>
        <p:nvPicPr>
          <p:cNvPr id="109" name="Picture 108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75D68FAD-9CED-6AB0-9304-C3D41F1DE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705162" y="4647235"/>
            <a:ext cx="321820" cy="199252"/>
          </a:xfrm>
          <a:prstGeom prst="rect">
            <a:avLst/>
          </a:prstGeom>
        </p:spPr>
      </p:pic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C7E897-2D34-4C13-1116-5D5A89EC58C0}"/>
              </a:ext>
            </a:extLst>
          </p:cNvPr>
          <p:cNvCxnSpPr>
            <a:cxnSpLocks/>
            <a:stCxn id="152" idx="1"/>
            <a:endCxn id="188" idx="2"/>
          </p:cNvCxnSpPr>
          <p:nvPr/>
        </p:nvCxnSpPr>
        <p:spPr>
          <a:xfrm rot="10800000">
            <a:off x="8484073" y="5393034"/>
            <a:ext cx="1427134" cy="51007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AA91869-D26F-2D19-9ED0-A8985E1AA323}"/>
              </a:ext>
            </a:extLst>
          </p:cNvPr>
          <p:cNvSpPr txBox="1"/>
          <p:nvPr/>
        </p:nvSpPr>
        <p:spPr>
          <a:xfrm>
            <a:off x="9241785" y="3910380"/>
            <a:ext cx="935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Trigger download 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22B78B4-43D7-0837-E684-768A33E2F880}"/>
              </a:ext>
            </a:extLst>
          </p:cNvPr>
          <p:cNvCxnSpPr>
            <a:cxnSpLocks/>
          </p:cNvCxnSpPr>
          <p:nvPr/>
        </p:nvCxnSpPr>
        <p:spPr>
          <a:xfrm>
            <a:off x="8927110" y="5073441"/>
            <a:ext cx="2037091" cy="57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CEE07DA-809A-FB76-531C-2D0F47292F8B}"/>
              </a:ext>
            </a:extLst>
          </p:cNvPr>
          <p:cNvSpPr txBox="1"/>
          <p:nvPr/>
        </p:nvSpPr>
        <p:spPr>
          <a:xfrm>
            <a:off x="9217762" y="5554472"/>
            <a:ext cx="69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Trigger download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DC6BBF-98D4-B660-8FF8-FBA58ED84660}"/>
              </a:ext>
            </a:extLst>
          </p:cNvPr>
          <p:cNvSpPr txBox="1"/>
          <p:nvPr/>
        </p:nvSpPr>
        <p:spPr>
          <a:xfrm>
            <a:off x="9212994" y="5040992"/>
            <a:ext cx="11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Upload AES-256 encrypted snapshots</a:t>
            </a:r>
          </a:p>
        </p:txBody>
      </p:sp>
      <p:pic>
        <p:nvPicPr>
          <p:cNvPr id="143" name="Picture 142" descr="A blue lock with a black background&#10;&#10;Description automatically generated">
            <a:extLst>
              <a:ext uri="{FF2B5EF4-FFF2-40B4-BE49-F238E27FC236}">
                <a16:creationId xmlns:a16="http://schemas.microsoft.com/office/drawing/2014/main" id="{402A50FC-C280-0D79-CFC3-B46319F58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15470" y="4962372"/>
            <a:ext cx="208637" cy="208637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B356BF5-7A47-F067-3BF4-57BE45248F2A}"/>
              </a:ext>
            </a:extLst>
          </p:cNvPr>
          <p:cNvSpPr txBox="1"/>
          <p:nvPr/>
        </p:nvSpPr>
        <p:spPr>
          <a:xfrm>
            <a:off x="11126180" y="5216366"/>
            <a:ext cx="966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MyMedicalData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7CDBB22-DF7F-54DB-72EB-AEC0FB2C2D61}"/>
              </a:ext>
            </a:extLst>
          </p:cNvPr>
          <p:cNvSpPr txBox="1"/>
          <p:nvPr/>
        </p:nvSpPr>
        <p:spPr>
          <a:xfrm>
            <a:off x="10206122" y="4890817"/>
            <a:ext cx="91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https REST API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49E6E1D-68E1-C1DF-0D99-2105C080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71" y="4376616"/>
            <a:ext cx="518538" cy="585756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D2DAE32-2859-57AE-F78F-5DCC9947D032}"/>
              </a:ext>
            </a:extLst>
          </p:cNvPr>
          <p:cNvCxnSpPr>
            <a:stCxn id="46" idx="1"/>
          </p:cNvCxnSpPr>
          <p:nvPr/>
        </p:nvCxnSpPr>
        <p:spPr>
          <a:xfrm flipH="1">
            <a:off x="8953669" y="4113857"/>
            <a:ext cx="1284734" cy="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339D408A-46CA-2855-720E-2CC994A4EB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90174" y="5405960"/>
            <a:ext cx="173805" cy="20582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467AE42-0F35-BA00-88FA-D8DAFB4248A2}"/>
              </a:ext>
            </a:extLst>
          </p:cNvPr>
          <p:cNvSpPr txBox="1"/>
          <p:nvPr/>
        </p:nvSpPr>
        <p:spPr>
          <a:xfrm>
            <a:off x="11499733" y="5388856"/>
            <a:ext cx="557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Logging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CF70BE5-8BB8-7457-813D-2CE03910311F}"/>
              </a:ext>
            </a:extLst>
          </p:cNvPr>
          <p:cNvSpPr txBox="1"/>
          <p:nvPr/>
        </p:nvSpPr>
        <p:spPr>
          <a:xfrm>
            <a:off x="9207001" y="4741575"/>
            <a:ext cx="1223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OAuth2 Authentication</a:t>
            </a:r>
          </a:p>
          <a:p>
            <a:r>
              <a:rPr lang="en-US" sz="800" dirty="0"/>
              <a:t>RBAC authorization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AB811782-0CA7-54B2-5083-7F4A364DCF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96780" y="4922054"/>
            <a:ext cx="297669" cy="285002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064A1E21-B90F-E37F-5EEB-AEFF9584AD53}"/>
              </a:ext>
            </a:extLst>
          </p:cNvPr>
          <p:cNvSpPr txBox="1"/>
          <p:nvPr/>
        </p:nvSpPr>
        <p:spPr>
          <a:xfrm>
            <a:off x="3250811" y="239357"/>
            <a:ext cx="607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Technical Design – Medical Patient Monitoring System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A6B78B9-7288-4A86-9E68-0F20501BF9E0}"/>
              </a:ext>
            </a:extLst>
          </p:cNvPr>
          <p:cNvSpPr txBox="1"/>
          <p:nvPr/>
        </p:nvSpPr>
        <p:spPr>
          <a:xfrm>
            <a:off x="882618" y="1512286"/>
            <a:ext cx="609231" cy="24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500ms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AEA71BB-A42C-D527-F8E4-5E4BEAE23A6D}"/>
              </a:ext>
            </a:extLst>
          </p:cNvPr>
          <p:cNvSpPr txBox="1"/>
          <p:nvPr/>
        </p:nvSpPr>
        <p:spPr>
          <a:xfrm>
            <a:off x="2123695" y="1518950"/>
            <a:ext cx="788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hour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56A150-105A-B8F0-D4E7-0CA53F795D37}"/>
              </a:ext>
            </a:extLst>
          </p:cNvPr>
          <p:cNvSpPr txBox="1"/>
          <p:nvPr/>
        </p:nvSpPr>
        <p:spPr>
          <a:xfrm>
            <a:off x="3394168" y="1505517"/>
            <a:ext cx="919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second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080BD9C-3750-1D38-B5D0-F4217AD26B1C}"/>
              </a:ext>
            </a:extLst>
          </p:cNvPr>
          <p:cNvSpPr txBox="1"/>
          <p:nvPr/>
        </p:nvSpPr>
        <p:spPr>
          <a:xfrm>
            <a:off x="4619949" y="1505517"/>
            <a:ext cx="106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5 second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5F8A3-963C-0ACC-C099-265A2F5120A8}"/>
              </a:ext>
            </a:extLst>
          </p:cNvPr>
          <p:cNvSpPr txBox="1"/>
          <p:nvPr/>
        </p:nvSpPr>
        <p:spPr>
          <a:xfrm>
            <a:off x="5845733" y="1511133"/>
            <a:ext cx="1116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2 minutes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2AD1711-7AFD-72E5-F502-AD7F0D4F089C}"/>
              </a:ext>
            </a:extLst>
          </p:cNvPr>
          <p:cNvSpPr txBox="1"/>
          <p:nvPr/>
        </p:nvSpPr>
        <p:spPr>
          <a:xfrm>
            <a:off x="7227456" y="1494731"/>
            <a:ext cx="919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second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3638C0-3F2E-D04A-1902-D29864C953EE}"/>
              </a:ext>
            </a:extLst>
          </p:cNvPr>
          <p:cNvSpPr txBox="1"/>
          <p:nvPr/>
        </p:nvSpPr>
        <p:spPr>
          <a:xfrm>
            <a:off x="8510916" y="1495001"/>
            <a:ext cx="1116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5 minutes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CDA30B-14AD-F5B8-C19F-F5CDA726B040}"/>
              </a:ext>
            </a:extLst>
          </p:cNvPr>
          <p:cNvSpPr txBox="1"/>
          <p:nvPr/>
        </p:nvSpPr>
        <p:spPr>
          <a:xfrm>
            <a:off x="9902555" y="1489778"/>
            <a:ext cx="1116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Every 2 minutes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4681CAA-0624-8501-6412-933031A36712}"/>
              </a:ext>
            </a:extLst>
          </p:cNvPr>
          <p:cNvSpPr txBox="1"/>
          <p:nvPr/>
        </p:nvSpPr>
        <p:spPr>
          <a:xfrm>
            <a:off x="5178285" y="3104551"/>
            <a:ext cx="14927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On-premise Infra </a:t>
            </a: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(Primary Data Center)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0BF50BC-CD04-9C2C-CDEA-EFBC07EC4DC9}"/>
              </a:ext>
            </a:extLst>
          </p:cNvPr>
          <p:cNvSpPr txBox="1"/>
          <p:nvPr/>
        </p:nvSpPr>
        <p:spPr>
          <a:xfrm>
            <a:off x="10777069" y="4001136"/>
            <a:ext cx="111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MFA enabled via SAML authentication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CEB1EB-3B5B-0753-EA14-B1B567CB6DD8}"/>
              </a:ext>
            </a:extLst>
          </p:cNvPr>
          <p:cNvSpPr txBox="1"/>
          <p:nvPr/>
        </p:nvSpPr>
        <p:spPr>
          <a:xfrm>
            <a:off x="9925942" y="6146664"/>
            <a:ext cx="111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Web Based interface</a:t>
            </a:r>
          </a:p>
          <a:p>
            <a:r>
              <a:rPr lang="en-US" sz="800" dirty="0"/>
              <a:t>MFA enabled via SAML authentication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89C8441-254E-9CF1-D069-6D281B1BFCB0}"/>
              </a:ext>
            </a:extLst>
          </p:cNvPr>
          <p:cNvSpPr txBox="1"/>
          <p:nvPr/>
        </p:nvSpPr>
        <p:spPr>
          <a:xfrm>
            <a:off x="605729" y="6157864"/>
            <a:ext cx="222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Enable multi threading and parallel processing for increased performance – for data consumption from solace queues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F80BDC9-014B-A681-2FCE-F728FC9FB668}"/>
              </a:ext>
            </a:extLst>
          </p:cNvPr>
          <p:cNvSpPr txBox="1"/>
          <p:nvPr/>
        </p:nvSpPr>
        <p:spPr>
          <a:xfrm>
            <a:off x="432465" y="2591585"/>
            <a:ext cx="150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queue per source device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D57FC5-3363-AA42-FA46-B5C0893AC0FB}"/>
              </a:ext>
            </a:extLst>
          </p:cNvPr>
          <p:cNvSpPr txBox="1"/>
          <p:nvPr/>
        </p:nvSpPr>
        <p:spPr>
          <a:xfrm>
            <a:off x="443817" y="2749491"/>
            <a:ext cx="150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Bind count = 5 per queue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A2F120F-E0D7-E59C-9EAB-41747D4D9C03}"/>
              </a:ext>
            </a:extLst>
          </p:cNvPr>
          <p:cNvSpPr txBox="1"/>
          <p:nvPr/>
        </p:nvSpPr>
        <p:spPr>
          <a:xfrm>
            <a:off x="4652580" y="4264720"/>
            <a:ext cx="180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Digital certificate authentication</a:t>
            </a:r>
          </a:p>
          <a:p>
            <a:r>
              <a:rPr lang="en-US" sz="800" dirty="0"/>
              <a:t>OUD authorization</a:t>
            </a:r>
          </a:p>
          <a:p>
            <a:r>
              <a:rPr lang="en-US" sz="800" dirty="0"/>
              <a:t> Password rotation via HashiCorp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11D0219-A0B1-33C6-774B-C2334F34DBC2}"/>
              </a:ext>
            </a:extLst>
          </p:cNvPr>
          <p:cNvSpPr txBox="1"/>
          <p:nvPr/>
        </p:nvSpPr>
        <p:spPr>
          <a:xfrm>
            <a:off x="1251895" y="4109364"/>
            <a:ext cx="1230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Processing layer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268D3A-0506-0DB6-2A29-37A8A32D722B}"/>
              </a:ext>
            </a:extLst>
          </p:cNvPr>
          <p:cNvSpPr txBox="1"/>
          <p:nvPr/>
        </p:nvSpPr>
        <p:spPr>
          <a:xfrm>
            <a:off x="6791543" y="4322642"/>
            <a:ext cx="123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Processing layer</a:t>
            </a:r>
          </a:p>
          <a:p>
            <a:r>
              <a:rPr lang="en-US" sz="800" dirty="0"/>
              <a:t>(Rotate Patients’ vital signs every 5 sec)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490A5CEB-19AB-8A05-39B1-5A9BC088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78" y="4872604"/>
            <a:ext cx="434359" cy="490665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6E8D95-1F05-0B3F-8DDA-400998CE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95" y="4858779"/>
            <a:ext cx="434359" cy="490665"/>
          </a:xfrm>
          <a:prstGeom prst="rect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</a:ln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CFEA109-0E1D-837B-9038-FD8E0C95C732}"/>
              </a:ext>
            </a:extLst>
          </p:cNvPr>
          <p:cNvSpPr txBox="1"/>
          <p:nvPr/>
        </p:nvSpPr>
        <p:spPr>
          <a:xfrm>
            <a:off x="3294318" y="4728369"/>
            <a:ext cx="1230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Database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A839B6B-7969-4AA0-F898-6E1D7D0C6629}"/>
              </a:ext>
            </a:extLst>
          </p:cNvPr>
          <p:cNvSpPr txBox="1"/>
          <p:nvPr/>
        </p:nvSpPr>
        <p:spPr>
          <a:xfrm>
            <a:off x="8078590" y="5146812"/>
            <a:ext cx="8109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API service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0286597-7739-1DA0-93BA-1E02F637C402}"/>
              </a:ext>
            </a:extLst>
          </p:cNvPr>
          <p:cNvSpPr txBox="1"/>
          <p:nvPr/>
        </p:nvSpPr>
        <p:spPr>
          <a:xfrm>
            <a:off x="9233874" y="5930607"/>
            <a:ext cx="72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Backend integration</a:t>
            </a:r>
          </a:p>
        </p:txBody>
      </p:sp>
    </p:spTree>
    <p:extLst>
      <p:ext uri="{BB962C8B-B14F-4D97-AF65-F5344CB8AC3E}">
        <p14:creationId xmlns:p14="http://schemas.microsoft.com/office/powerpoint/2010/main" val="2946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242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Aadil Ahmed</dc:creator>
  <cp:lastModifiedBy>Aadil Ahmed</cp:lastModifiedBy>
  <cp:revision>20</cp:revision>
  <dcterms:created xsi:type="dcterms:W3CDTF">2024-02-21T05:31:10Z</dcterms:created>
  <dcterms:modified xsi:type="dcterms:W3CDTF">2024-02-22T21:04:27Z</dcterms:modified>
</cp:coreProperties>
</file>