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Work Sans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b2a81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b2a81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b2a81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b2a81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1b2a81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1b2a81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b2a81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1b2a81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b2a81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b2a81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1b2a81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1b2a81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b2a81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b2a81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96A5"/>
              </a:buClr>
              <a:buSzPts val="2800"/>
              <a:buFont typeface="Raleway"/>
              <a:buNone/>
              <a:defRPr b="1" sz="2800">
                <a:solidFill>
                  <a:srgbClr val="4D96A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2B32"/>
              </a:buClr>
              <a:buSzPts val="1800"/>
              <a:buFont typeface="Work Sans"/>
              <a:buChar char="●"/>
              <a:defRPr sz="1800"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○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■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●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○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■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●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○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2B32"/>
              </a:buClr>
              <a:buSzPts val="1400"/>
              <a:buFont typeface="Work Sans"/>
              <a:buChar char="■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25775" y="212999"/>
            <a:ext cx="933750" cy="4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47712" y="4568875"/>
            <a:ext cx="9239425" cy="731525"/>
          </a:xfrm>
          <a:prstGeom prst="flowChartManualInput">
            <a:avLst/>
          </a:prstGeom>
          <a:solidFill>
            <a:srgbClr val="7748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/ Constructor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recap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group related data and/or functionality into objects.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Functionality = </a:t>
            </a:r>
            <a:r>
              <a:rPr b="1" lang="en"/>
              <a:t>methods</a:t>
            </a:r>
            <a:r>
              <a:rPr lang="en"/>
              <a:t> on the object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= </a:t>
            </a:r>
            <a:r>
              <a:rPr b="1" lang="en"/>
              <a:t>properties</a:t>
            </a:r>
            <a:r>
              <a:rPr lang="en"/>
              <a:t> on the object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Methods usually use and/or manipulate the object’s properties.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objects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multiple objects is repetitive / tedious.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easy to make mistakes when creating new objects - won’t know until the application breaks.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Storing the same method over and over for every object is inefficient.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/ Prototype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2286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Car (color)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.color = color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Car.prototype =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 drive: </a:t>
            </a: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b="1"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'vroom'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peugeot = </a:t>
            </a: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Car(</a:t>
            </a:r>
            <a:r>
              <a:rPr b="1"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a new instance of the Car object</a:t>
            </a:r>
            <a:endParaRPr b="1"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citroen = </a:t>
            </a: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Car(</a:t>
            </a:r>
            <a:r>
              <a:rPr b="1"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citroen.drive() </a:t>
            </a:r>
            <a:r>
              <a:rPr b="1"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vroom</a:t>
            </a:r>
            <a:endParaRPr sz="11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 rot="10800000">
            <a:off x="2487825" y="1559925"/>
            <a:ext cx="2049900" cy="19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6"/>
          <p:cNvSpPr txBox="1"/>
          <p:nvPr/>
        </p:nvSpPr>
        <p:spPr>
          <a:xfrm>
            <a:off x="4795550" y="1228675"/>
            <a:ext cx="3999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rPr>
              <a:t>Constructor - blueprint for what properties our object will have. When we create an instance of our object, it will have these properties with values set (in this case, from the parameters).</a:t>
            </a:r>
            <a:endParaRPr>
              <a:solidFill>
                <a:srgbClr val="322B3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 rot="10800000">
            <a:off x="2529925" y="2787550"/>
            <a:ext cx="2574900" cy="29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6"/>
          <p:cNvSpPr txBox="1"/>
          <p:nvPr/>
        </p:nvSpPr>
        <p:spPr>
          <a:xfrm>
            <a:off x="5308800" y="2443675"/>
            <a:ext cx="35235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rPr>
              <a:t>Prototype - blueprint for what methods our instance objects will have access to. Any instances of the object will look to their prototype for methods.</a:t>
            </a:r>
            <a:endParaRPr>
              <a:solidFill>
                <a:srgbClr val="322B3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keyword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2B32"/>
              </a:buClr>
              <a:buSzPts val="1800"/>
              <a:buFont typeface="Source Sans Pro"/>
              <a:buChar char="●"/>
            </a:pPr>
            <a:r>
              <a:rPr lang="en"/>
              <a:t>We use the </a:t>
            </a:r>
            <a:r>
              <a:rPr b="1" lang="en"/>
              <a:t>new</a:t>
            </a:r>
            <a:r>
              <a:rPr lang="en"/>
              <a:t> keyword to create a new instance of an object: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peugeot =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Car(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22B32"/>
              </a:buClr>
              <a:buSzPts val="1800"/>
              <a:buFont typeface="Work Sans"/>
              <a:buChar char="●"/>
            </a:pPr>
            <a:r>
              <a:rPr lang="en"/>
              <a:t>When we say ‘</a:t>
            </a:r>
            <a:r>
              <a:rPr i="1" lang="en"/>
              <a:t>instance</a:t>
            </a:r>
            <a:r>
              <a:rPr lang="en"/>
              <a:t>’, we mean an object that inherits from a parent object’s prototype - referred to as </a:t>
            </a:r>
            <a:r>
              <a:rPr i="1" lang="en"/>
              <a:t>inheritance</a:t>
            </a:r>
            <a:r>
              <a:rPr lang="en"/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	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always want to expose properties outside of our object.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might be because they only need to be used as part of an internal process, or because we want to limit the data the user is allowed to see.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programming, we can set methods and properties on an object to be private in order to prevent them from being accessed outside of the object.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 JavaScript, private isn’t a real concept, but we use </a:t>
            </a:r>
            <a:r>
              <a:rPr b="1" lang="en">
                <a:solidFill>
                  <a:srgbClr val="4D96A5"/>
                </a:solidFill>
              </a:rPr>
              <a:t>_</a:t>
            </a:r>
            <a:r>
              <a:rPr lang="en"/>
              <a:t> to signify to other developers something is private.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with the Prototype / Constructor pattern is very similar to testing with other objects.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thing that changes is instead of creating an object with an object literal inside your test spec, you instantiate a new object from a constructor.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90250" y="450150"/>
            <a:ext cx="8232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4D96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4D96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D96A5"/>
                </a:solidFill>
                <a:latin typeface="Raleway"/>
                <a:ea typeface="Raleway"/>
                <a:cs typeface="Raleway"/>
                <a:sym typeface="Raleway"/>
              </a:rPr>
              <a:t>10 min. break / Track</a:t>
            </a:r>
            <a:endParaRPr b="1" sz="4800">
              <a:solidFill>
                <a:srgbClr val="4D96A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463" y="1449900"/>
            <a:ext cx="1187075" cy="1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