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Work Sans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5007E09-1DA2-4506-AADE-C400A5E169C0}">
  <a:tblStyle styleId="{05007E09-1DA2-4506-AADE-C400A5E169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WorkSans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Work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5f49054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5f49054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5a8e139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5a8e139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5f4905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5f4905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5a8e139c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5a8e139c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5a8e139c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5a8e139c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5f49054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5f49054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5f49054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5f49054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5f49054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5f49054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2538ff6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2538ff6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5f49054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45f49054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2538ff6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2538ff6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5f4905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5f4905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5f49054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45f49054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5a8e139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5a8e139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5a8e139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5a8e139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5a8e139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5a8e139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5a8e139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5a8e139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5a8e139c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5a8e139c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5a8e139c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5a8e139c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5f49054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5f49054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D96A5"/>
              </a:buClr>
              <a:buSzPts val="2800"/>
              <a:buFont typeface="Raleway"/>
              <a:buNone/>
              <a:defRPr b="1" sz="2800">
                <a:solidFill>
                  <a:srgbClr val="4D96A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2B32"/>
              </a:buClr>
              <a:buSzPts val="1800"/>
              <a:buFont typeface="Work Sans"/>
              <a:buChar char="●"/>
              <a:defRPr sz="1800">
                <a:solidFill>
                  <a:srgbClr val="322B3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2B32"/>
              </a:buClr>
              <a:buSzPts val="1400"/>
              <a:buFont typeface="Work Sans"/>
              <a:buChar char="○"/>
              <a:defRPr>
                <a:solidFill>
                  <a:srgbClr val="322B3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2B32"/>
              </a:buClr>
              <a:buSzPts val="1400"/>
              <a:buFont typeface="Work Sans"/>
              <a:buChar char="■"/>
              <a:defRPr>
                <a:solidFill>
                  <a:srgbClr val="322B3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2B32"/>
              </a:buClr>
              <a:buSzPts val="1400"/>
              <a:buFont typeface="Work Sans"/>
              <a:buChar char="●"/>
              <a:defRPr>
                <a:solidFill>
                  <a:srgbClr val="322B3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2B32"/>
              </a:buClr>
              <a:buSzPts val="1400"/>
              <a:buFont typeface="Work Sans"/>
              <a:buChar char="○"/>
              <a:defRPr>
                <a:solidFill>
                  <a:srgbClr val="322B3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2B32"/>
              </a:buClr>
              <a:buSzPts val="1400"/>
              <a:buFont typeface="Work Sans"/>
              <a:buChar char="■"/>
              <a:defRPr>
                <a:solidFill>
                  <a:srgbClr val="322B3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2B32"/>
              </a:buClr>
              <a:buSzPts val="1400"/>
              <a:buFont typeface="Work Sans"/>
              <a:buChar char="●"/>
              <a:defRPr>
                <a:solidFill>
                  <a:srgbClr val="322B3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22B32"/>
              </a:buClr>
              <a:buSzPts val="1400"/>
              <a:buFont typeface="Work Sans"/>
              <a:buChar char="○"/>
              <a:defRPr>
                <a:solidFill>
                  <a:srgbClr val="322B3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22B32"/>
              </a:buClr>
              <a:buSzPts val="1400"/>
              <a:buFont typeface="Work Sans"/>
              <a:buChar char="■"/>
              <a:defRPr>
                <a:solidFill>
                  <a:srgbClr val="322B3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25775" y="212999"/>
            <a:ext cx="933750" cy="4867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/>
          <p:nvPr/>
        </p:nvSpPr>
        <p:spPr>
          <a:xfrm>
            <a:off x="-47712" y="4568875"/>
            <a:ext cx="9239425" cy="731525"/>
          </a:xfrm>
          <a:prstGeom prst="flowChartManualInput">
            <a:avLst/>
          </a:prstGeom>
          <a:solidFill>
            <a:srgbClr val="7748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youtube.com/watch?v=GtZtQ2VFweA&amp;t=14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When an object or class is based on another object or class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Child object uses the same implementation as the parent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Child can implement additional features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In JavaScript, we have prototypal inheritance - the child constructor has it’s prototype object set to a copy of the parent’s prototype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In OOP, programs are designed by building them out of objects that interact with one another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Instances of objects have </a:t>
            </a:r>
            <a:r>
              <a:rPr b="1" lang="en">
                <a:solidFill>
                  <a:schemeClr val="dk1"/>
                </a:solidFill>
              </a:rPr>
              <a:t>types</a:t>
            </a:r>
            <a:r>
              <a:rPr lang="en">
                <a:solidFill>
                  <a:schemeClr val="dk1"/>
                </a:solidFill>
              </a:rPr>
              <a:t> - based on the class/prototype that they are instances of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Types infer interfaces - any object of a specific type should have the same properties and methods available.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Design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Requirements for a system can be complex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There may be a lot of requirements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User stories describe one thing that a system should do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Stories are described from the perspective of an end-user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As a {User}, so that {Motivation}, I want to {Functionality}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E599"/>
                </a:highlight>
              </a:rPr>
              <a:t>As a cashier, so that I can find information about an inventory item easily, I want my till to be able to scan a barcode</a:t>
            </a:r>
            <a:endParaRPr>
              <a:solidFill>
                <a:schemeClr val="dk1"/>
              </a:solidFill>
              <a:highlight>
                <a:srgbClr val="FFE599"/>
              </a:highlight>
            </a:endParaRPr>
          </a:p>
        </p:txBody>
      </p:sp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Conceptual model of object types in problem domain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Nouns &amp; verbs in user stories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Modelling</a:t>
            </a:r>
            <a:endParaRPr/>
          </a:p>
        </p:txBody>
      </p:sp>
      <p:graphicFrame>
        <p:nvGraphicFramePr>
          <p:cNvPr id="128" name="Google Shape;128;p25"/>
          <p:cNvGraphicFramePr/>
          <p:nvPr/>
        </p:nvGraphicFramePr>
        <p:xfrm>
          <a:off x="952500" y="217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{05007E09-1DA2-4506-AADE-C400A5E169C0}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Objects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Properties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Methods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Cashier</a:t>
                      </a:r>
                      <a:endParaRPr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Till</a:t>
                      </a:r>
                      <a:endParaRPr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Inventory</a:t>
                      </a:r>
                      <a:endParaRPr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Scan</a:t>
                      </a:r>
                      <a:endParaRPr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Item</a:t>
                      </a:r>
                      <a:endParaRPr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Barcode</a:t>
                      </a:r>
                      <a:endParaRPr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Design principles to make OO code more flexible and extendable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Single responsibility principle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Open/closed principle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Liskov substitution principle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Interface segregation principle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Dependency inversion principle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SOLID Principles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Every class should have responsibility over a single part of the functionality provided by the software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That responsibility should be entirely </a:t>
            </a:r>
            <a:r>
              <a:rPr b="1" i="1" lang="en">
                <a:solidFill>
                  <a:schemeClr val="dk1"/>
                </a:solidFill>
              </a:rPr>
              <a:t>encapsulated</a:t>
            </a:r>
            <a:r>
              <a:rPr lang="en">
                <a:solidFill>
                  <a:schemeClr val="dk1"/>
                </a:solidFill>
              </a:rPr>
              <a:t> by the class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Stops changes to one part of a system breaking things in an unrelated part of the system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Functions/methods should also only have one responsibility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Single Responsibility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Classes should depend on abstractions, not on other modules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Lower-level classes must implement an interface used by higher-level classes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Prevents tight-coupling of classes, which allows greater reusability and swapability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Dependency Inversion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JavaScript is not class-based, does not have interfaces like other OO languages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Keeping SOLID principles in mind can help you write better, more modular, maintainable and extendable code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https://www.youtube.com/watch?v=GtZtQ2VFweA&amp;t=14s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SOLID in JavaScript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/>
        </p:nvSpPr>
        <p:spPr>
          <a:xfrm>
            <a:off x="490250" y="450150"/>
            <a:ext cx="8232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4D96A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4D96A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D96A5"/>
                </a:solidFill>
                <a:latin typeface="Raleway"/>
                <a:ea typeface="Raleway"/>
                <a:cs typeface="Raleway"/>
                <a:sym typeface="Raleway"/>
              </a:rPr>
              <a:t>10 min. break / Track</a:t>
            </a:r>
            <a:endParaRPr b="1" sz="4800">
              <a:solidFill>
                <a:srgbClr val="4D96A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463" y="1449900"/>
            <a:ext cx="1187075" cy="118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Classes should be open for extension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Classes should be closed for modification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Adding or modifying child classes should not involve changes to the parent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Shape class, with child classes Square, Triangle, Circle etc that extend Shape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Adding new child classes should not involve changing parent class - logic to calculate area of a square belongs in Square, not Shape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Open/Closed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</a:rPr>
              <a:t>Programming paradigm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Based around the concept of objects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</a:rPr>
              <a:t>Code is grouped together with the state it modifies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</a:rPr>
              <a:t>Examples of OO languages include Java, Ruby, Python, PHP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JavaScript is a multi-paradigm language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Most OO languages are </a:t>
            </a:r>
            <a:r>
              <a:rPr b="1" lang="en">
                <a:solidFill>
                  <a:schemeClr val="dk1"/>
                </a:solidFill>
              </a:rPr>
              <a:t>class-based</a:t>
            </a:r>
            <a:r>
              <a:rPr lang="en">
                <a:solidFill>
                  <a:schemeClr val="dk1"/>
                </a:solidFill>
              </a:rPr>
              <a:t> - JS is </a:t>
            </a:r>
            <a:r>
              <a:rPr b="1" lang="en">
                <a:solidFill>
                  <a:schemeClr val="dk1"/>
                </a:solidFill>
              </a:rPr>
              <a:t>prototype-based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Given a class A and a subclass B, all instances of A should be substitutable with an instance of B without altering the desired behaviour of the program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Easy to say “B is an A” (Square is a Rectangle) and create A inheriting from B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On Square, a setHeight or setWidth function would behave differently to the same function on Rectangle parent, so would fail Liskov Substitution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Liskov Substitution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No client should be forced to depend on methods it does not use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If Shape has area and volume methods, instances of Square will have a useless volume method, and instances of Cube will have a useless area method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Implement 2DShape and 3DShape classes with distinct interfaces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Interface Segregation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</a:rPr>
              <a:t>Program is stateful if it stores values in memory which change over time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Most useful programs are stateful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Managing and updating a programs state is a core part of being a developer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A program has a variable </a:t>
            </a:r>
            <a:r>
              <a:rPr lang="en">
                <a:solidFill>
                  <a:srgbClr val="774872"/>
                </a:solidFill>
                <a:latin typeface="Consolas"/>
                <a:ea typeface="Consolas"/>
                <a:cs typeface="Consolas"/>
                <a:sym typeface="Consolas"/>
              </a:rPr>
              <a:t>name </a:t>
            </a:r>
            <a:r>
              <a:rPr lang="en">
                <a:solidFill>
                  <a:schemeClr val="dk1"/>
                </a:solidFill>
              </a:rPr>
              <a:t>with initial value </a:t>
            </a:r>
            <a:r>
              <a:rPr lang="en">
                <a:solidFill>
                  <a:srgbClr val="774872"/>
                </a:solidFill>
                <a:latin typeface="Consolas"/>
                <a:ea typeface="Consolas"/>
                <a:cs typeface="Consolas"/>
                <a:sym typeface="Consolas"/>
              </a:rPr>
              <a:t>‘’ </a:t>
            </a:r>
            <a:r>
              <a:rPr lang="en">
                <a:solidFill>
                  <a:schemeClr val="dk1"/>
                </a:solidFill>
              </a:rPr>
              <a:t>at time t0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User types in their name and clicks submit button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Value of </a:t>
            </a:r>
            <a:r>
              <a:rPr lang="en">
                <a:solidFill>
                  <a:srgbClr val="774872"/>
                </a:solidFill>
                <a:latin typeface="Consolas"/>
                <a:ea typeface="Consolas"/>
                <a:cs typeface="Consolas"/>
                <a:sym typeface="Consolas"/>
              </a:rPr>
              <a:t>name </a:t>
            </a:r>
            <a:r>
              <a:rPr lang="en">
                <a:solidFill>
                  <a:schemeClr val="dk1"/>
                </a:solidFill>
              </a:rPr>
              <a:t>changes to submitted name at time t1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State of the program has changed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- Example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Instead of having all state at global level, related pieces of state can be grouped together and put into a container - an </a:t>
            </a:r>
            <a:r>
              <a:rPr b="1" lang="en">
                <a:solidFill>
                  <a:schemeClr val="dk1"/>
                </a:solidFill>
              </a:rPr>
              <a:t>object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</a:rPr>
              <a:t>Objects have </a:t>
            </a:r>
            <a:r>
              <a:rPr b="1" lang="en">
                <a:solidFill>
                  <a:schemeClr val="dk1"/>
                </a:solidFill>
              </a:rPr>
              <a:t>properties</a:t>
            </a:r>
            <a:r>
              <a:rPr lang="en">
                <a:solidFill>
                  <a:schemeClr val="dk1"/>
                </a:solidFill>
              </a:rPr>
              <a:t> - which represent their </a:t>
            </a:r>
            <a:r>
              <a:rPr b="1" lang="en">
                <a:solidFill>
                  <a:schemeClr val="dk1"/>
                </a:solidFill>
              </a:rPr>
              <a:t>state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</a:rPr>
              <a:t>Objects also have </a:t>
            </a:r>
            <a:r>
              <a:rPr b="1" lang="en">
                <a:solidFill>
                  <a:schemeClr val="dk1"/>
                </a:solidFill>
              </a:rPr>
              <a:t>methods </a:t>
            </a:r>
            <a:r>
              <a:rPr lang="en">
                <a:solidFill>
                  <a:schemeClr val="dk1"/>
                </a:solidFill>
              </a:rPr>
              <a:t>- </a:t>
            </a:r>
            <a:r>
              <a:rPr lang="en">
                <a:solidFill>
                  <a:schemeClr val="dk1"/>
                </a:solidFill>
              </a:rPr>
              <a:t>functions</a:t>
            </a:r>
            <a:r>
              <a:rPr lang="en">
                <a:solidFill>
                  <a:schemeClr val="dk1"/>
                </a:solidFill>
              </a:rPr>
              <a:t> which can access and alter their state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This grouping of state and methods is called </a:t>
            </a:r>
            <a:r>
              <a:rPr b="1" lang="en">
                <a:solidFill>
                  <a:schemeClr val="dk1"/>
                </a:solidFill>
              </a:rPr>
              <a:t>encapsulation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Allow code reuse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Act as a blueprint for all objects of a specific </a:t>
            </a:r>
            <a:r>
              <a:rPr b="1" lang="en">
                <a:solidFill>
                  <a:schemeClr val="dk1"/>
                </a:solidFill>
              </a:rPr>
              <a:t>type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/ Prototypes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Abstract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Allows data hiding - private and public variables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All objects are instances of a class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Classes inherit from other classes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e.g. My Blue Ford Ka, registration AB17 CDE is an instance of Ford. Ford inherits from Car, Car inherits from Vehicle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ES6 has classes - these are </a:t>
            </a:r>
            <a:r>
              <a:rPr b="1" lang="en">
                <a:solidFill>
                  <a:schemeClr val="dk1"/>
                </a:solidFill>
              </a:rPr>
              <a:t>not </a:t>
            </a:r>
            <a:r>
              <a:rPr lang="en">
                <a:solidFill>
                  <a:schemeClr val="dk1"/>
                </a:solidFill>
              </a:rPr>
              <a:t>real classes, but just syntactic sugar for prototype/constructor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Prototypes are objects themselves - car, vehicle are concrete objects, not abstract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New objects are created by </a:t>
            </a:r>
            <a:r>
              <a:rPr b="1" lang="en">
                <a:solidFill>
                  <a:schemeClr val="dk1"/>
                </a:solidFill>
              </a:rPr>
              <a:t>cloning</a:t>
            </a:r>
            <a:r>
              <a:rPr lang="en">
                <a:solidFill>
                  <a:schemeClr val="dk1"/>
                </a:solidFill>
              </a:rPr>
              <a:t> the prototype object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All objects have a prototype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In JavaScript we can either create objects out of nothing - prototype is Object prototype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Or from a constructor - prototype is constructor prototype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Any object can act as a prototype for another type of object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/ Constructor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Abstract concept meaning the set of methods that a class must implement, plus the expected inputs and return values of those methods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Many OO languages have interfaces as a language feature - code will not run if a method is not implemented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JavaScript does not have interfaces in this sense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</a:rPr>
              <a:t>Defining and documenting an interface is good practice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