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2" r:id="rId1"/>
  </p:sldMasterIdLst>
  <p:sldIdLst>
    <p:sldId id="266" r:id="rId2"/>
    <p:sldId id="257" r:id="rId3"/>
    <p:sldId id="271" r:id="rId4"/>
    <p:sldId id="301" r:id="rId5"/>
    <p:sldId id="258" r:id="rId6"/>
    <p:sldId id="259" r:id="rId7"/>
    <p:sldId id="260" r:id="rId8"/>
    <p:sldId id="261" r:id="rId9"/>
    <p:sldId id="302" r:id="rId10"/>
    <p:sldId id="287" r:id="rId11"/>
    <p:sldId id="272" r:id="rId12"/>
    <p:sldId id="278" r:id="rId13"/>
    <p:sldId id="298" r:id="rId14"/>
    <p:sldId id="299" r:id="rId15"/>
    <p:sldId id="293" r:id="rId16"/>
    <p:sldId id="297" r:id="rId17"/>
    <p:sldId id="294" r:id="rId18"/>
    <p:sldId id="300" r:id="rId19"/>
    <p:sldId id="295" r:id="rId20"/>
    <p:sldId id="279" r:id="rId21"/>
    <p:sldId id="296" r:id="rId22"/>
    <p:sldId id="274" r:id="rId23"/>
    <p:sldId id="276" r:id="rId24"/>
    <p:sldId id="291" r:id="rId25"/>
    <p:sldId id="290" r:id="rId26"/>
    <p:sldId id="281" r:id="rId27"/>
    <p:sldId id="285" r:id="rId28"/>
    <p:sldId id="282" r:id="rId29"/>
    <p:sldId id="286" r:id="rId30"/>
    <p:sldId id="292" r:id="rId31"/>
    <p:sldId id="303" r:id="rId32"/>
    <p:sldId id="288" r:id="rId33"/>
    <p:sldId id="265" r:id="rId34"/>
    <p:sldId id="277" r:id="rId35"/>
    <p:sldId id="264" r:id="rId36"/>
    <p:sldId id="28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1" autoAdjust="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399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649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6448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6814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7580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156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020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320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625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405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65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4554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50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097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2933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8202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6/8/2015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56180844"/>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8080/Planner"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200" y="457200"/>
            <a:ext cx="7915103" cy="2476036"/>
          </a:xfrm>
        </p:spPr>
        <p:txBody>
          <a:bodyPr/>
          <a:lstStyle/>
          <a:p>
            <a:r>
              <a:rPr lang="en-US" sz="4800" dirty="0" smtClean="0">
                <a:solidFill>
                  <a:schemeClr val="accent2">
                    <a:lumMod val="50000"/>
                  </a:schemeClr>
                </a:solidFill>
                <a:latin typeface="Times New Roman" panose="02020603050405020304" pitchFamily="18" charset="0"/>
                <a:cs typeface="Times New Roman" panose="02020603050405020304" pitchFamily="18" charset="0"/>
              </a:rPr>
              <a:t>ADAPTIVE MAPREDUCE SCHEDULING IN SHARED ENVIRONMENTS</a:t>
            </a:r>
            <a:endParaRPr lang="en-IN" sz="4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Subtitle 2"/>
          <p:cNvSpPr>
            <a:spLocks noGrp="1"/>
          </p:cNvSpPr>
          <p:nvPr>
            <p:ph type="subTitle" idx="1"/>
          </p:nvPr>
        </p:nvSpPr>
        <p:spPr>
          <a:xfrm>
            <a:off x="386866" y="3726280"/>
            <a:ext cx="10560534" cy="2611020"/>
          </a:xfrm>
        </p:spPr>
        <p:txBody>
          <a:bodyPr>
            <a:normAutofit fontScale="25000" lnSpcReduction="20000"/>
          </a:bodyPr>
          <a:lstStyle/>
          <a:p>
            <a:pPr marL="342900" indent="-342900" algn="l">
              <a:buFont typeface="Wingdings" panose="05000000000000000000" pitchFamily="2" charset="2"/>
              <a:buChar char="§"/>
            </a:pP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l"/>
            <a:r>
              <a:rPr lang="en-US" sz="11200" dirty="0" smtClean="0">
                <a:solidFill>
                  <a:schemeClr val="accent2">
                    <a:lumMod val="50000"/>
                  </a:schemeClr>
                </a:solidFill>
                <a:latin typeface="Times New Roman" panose="02020603050405020304" pitchFamily="18" charset="0"/>
                <a:cs typeface="Times New Roman" panose="02020603050405020304" pitchFamily="18" charset="0"/>
              </a:rPr>
              <a:t>    PROJECT </a:t>
            </a:r>
            <a:r>
              <a:rPr lang="en-US" sz="11200" dirty="0">
                <a:solidFill>
                  <a:schemeClr val="accent2">
                    <a:lumMod val="50000"/>
                  </a:schemeClr>
                </a:solidFill>
                <a:latin typeface="Times New Roman" panose="02020603050405020304" pitchFamily="18" charset="0"/>
                <a:cs typeface="Times New Roman" panose="02020603050405020304" pitchFamily="18" charset="0"/>
              </a:rPr>
              <a:t>TEAM</a:t>
            </a:r>
            <a:r>
              <a:rPr lang="en-US" sz="11200" dirty="0" smtClean="0">
                <a:solidFill>
                  <a:schemeClr val="accent2">
                    <a:lumMod val="50000"/>
                  </a:schemeClr>
                </a:solidFill>
                <a:latin typeface="Times New Roman" panose="02020603050405020304" pitchFamily="18" charset="0"/>
                <a:cs typeface="Times New Roman" panose="02020603050405020304" pitchFamily="18" charset="0"/>
              </a:rPr>
              <a:t>:                                   PROJECT GUIDE:        </a:t>
            </a:r>
          </a:p>
          <a:p>
            <a:pPr algn="l"/>
            <a:r>
              <a:rPr lang="en-US" sz="9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Aadil Ahmed Adam  </a:t>
            </a:r>
            <a:r>
              <a:rPr lang="en-US" sz="9800" dirty="0">
                <a:solidFill>
                  <a:schemeClr val="accent2">
                    <a:lumMod val="75000"/>
                  </a:schemeClr>
                </a:solidFill>
                <a:latin typeface="Times New Roman" panose="02020603050405020304" pitchFamily="18" charset="0"/>
                <a:cs typeface="Times New Roman" panose="02020603050405020304" pitchFamily="18" charset="0"/>
              </a:rPr>
              <a:t>-</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1BI11CS001                 Dr. S. </a:t>
            </a:r>
            <a:r>
              <a:rPr lang="en-US" sz="9800" dirty="0" err="1" smtClean="0">
                <a:solidFill>
                  <a:schemeClr val="accent2">
                    <a:lumMod val="75000"/>
                  </a:schemeClr>
                </a:solidFill>
                <a:latin typeface="Times New Roman" panose="02020603050405020304" pitchFamily="18" charset="0"/>
                <a:cs typeface="Times New Roman" panose="02020603050405020304" pitchFamily="18" charset="0"/>
              </a:rPr>
              <a:t>Nandagopalan</a:t>
            </a:r>
            <a:endParaRPr lang="en-US" sz="9800" dirty="0" smtClean="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9800" dirty="0" err="1" smtClean="0">
                <a:solidFill>
                  <a:schemeClr val="accent2">
                    <a:lumMod val="75000"/>
                  </a:schemeClr>
                </a:solidFill>
                <a:latin typeface="Times New Roman" panose="02020603050405020304" pitchFamily="18" charset="0"/>
                <a:cs typeface="Times New Roman" panose="02020603050405020304" pitchFamily="18" charset="0"/>
              </a:rPr>
              <a:t>Aishwarya</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B S          -1BI11CS009                  Head of </a:t>
            </a:r>
            <a:r>
              <a:rPr lang="en-US" sz="9800" dirty="0">
                <a:solidFill>
                  <a:schemeClr val="accent2">
                    <a:lumMod val="75000"/>
                  </a:schemeClr>
                </a:solidFill>
                <a:latin typeface="Times New Roman" panose="02020603050405020304" pitchFamily="18" charset="0"/>
                <a:cs typeface="Times New Roman" panose="02020603050405020304" pitchFamily="18" charset="0"/>
              </a:rPr>
              <a:t>t</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he Department( CSE)</a:t>
            </a:r>
          </a:p>
          <a:p>
            <a:pPr algn="l"/>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9800" dirty="0" err="1" smtClean="0">
                <a:solidFill>
                  <a:schemeClr val="accent2">
                    <a:lumMod val="75000"/>
                  </a:schemeClr>
                </a:solidFill>
                <a:latin typeface="Times New Roman" panose="02020603050405020304" pitchFamily="18" charset="0"/>
                <a:cs typeface="Times New Roman" panose="02020603050405020304" pitchFamily="18" charset="0"/>
              </a:rPr>
              <a:t>Deepa</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S                     -1BI11CS030</a:t>
            </a:r>
          </a:p>
          <a:p>
            <a:pPr algn="l"/>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9800" dirty="0" err="1" smtClean="0">
                <a:solidFill>
                  <a:schemeClr val="accent2">
                    <a:lumMod val="75000"/>
                  </a:schemeClr>
                </a:solidFill>
                <a:latin typeface="Times New Roman" panose="02020603050405020304" pitchFamily="18" charset="0"/>
                <a:cs typeface="Times New Roman" panose="02020603050405020304" pitchFamily="18" charset="0"/>
              </a:rPr>
              <a:t>Bhavya</a:t>
            </a:r>
            <a:r>
              <a:rPr lang="en-US" sz="9800" dirty="0" smtClean="0">
                <a:solidFill>
                  <a:schemeClr val="accent2">
                    <a:lumMod val="75000"/>
                  </a:schemeClr>
                </a:solidFill>
                <a:latin typeface="Times New Roman" panose="02020603050405020304" pitchFamily="18" charset="0"/>
                <a:cs typeface="Times New Roman" panose="02020603050405020304" pitchFamily="18" charset="0"/>
              </a:rPr>
              <a:t> Murthy N     -1BI11CS134</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15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762438"/>
            <a:ext cx="9994900" cy="584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733800" y="177663"/>
            <a:ext cx="3847528"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USE-CASE DIAGRAM</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51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1292044" y="967309"/>
            <a:ext cx="1171575" cy="4762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Oval 16"/>
          <p:cNvSpPr>
            <a:spLocks noChangeArrowheads="1"/>
          </p:cNvSpPr>
          <p:nvPr/>
        </p:nvSpPr>
        <p:spPr bwMode="auto">
          <a:xfrm>
            <a:off x="3330394" y="5049566"/>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FILE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Oval 19"/>
          <p:cNvSpPr>
            <a:spLocks noChangeArrowheads="1"/>
          </p:cNvSpPr>
          <p:nvPr/>
        </p:nvSpPr>
        <p:spPr bwMode="auto">
          <a:xfrm>
            <a:off x="3330394" y="3327128"/>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Oval 20"/>
          <p:cNvSpPr>
            <a:spLocks noChangeArrowheads="1"/>
          </p:cNvSpPr>
          <p:nvPr/>
        </p:nvSpPr>
        <p:spPr bwMode="auto">
          <a:xfrm>
            <a:off x="3330394" y="2111103"/>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Oval 23"/>
          <p:cNvSpPr>
            <a:spLocks noChangeArrowheads="1"/>
          </p:cNvSpPr>
          <p:nvPr/>
        </p:nvSpPr>
        <p:spPr bwMode="auto">
          <a:xfrm>
            <a:off x="1320619" y="4741591"/>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LIST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28"/>
          <p:cNvSpPr>
            <a:spLocks noChangeArrowheads="1"/>
          </p:cNvSpPr>
          <p:nvPr/>
        </p:nvSpPr>
        <p:spPr bwMode="auto">
          <a:xfrm>
            <a:off x="1292044" y="3289028"/>
            <a:ext cx="1123950" cy="9525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PLANNER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Oval 294"/>
          <p:cNvSpPr>
            <a:spLocks noChangeArrowheads="1"/>
          </p:cNvSpPr>
          <p:nvPr/>
        </p:nvSpPr>
        <p:spPr bwMode="auto">
          <a:xfrm>
            <a:off x="1292044" y="1988866"/>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Straight Connector 326"/>
          <p:cNvSpPr>
            <a:spLocks noChangeShapeType="1"/>
          </p:cNvSpPr>
          <p:nvPr/>
        </p:nvSpPr>
        <p:spPr bwMode="auto">
          <a:xfrm>
            <a:off x="6445069" y="4998766"/>
            <a:ext cx="1285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Straight Connector 328"/>
          <p:cNvSpPr>
            <a:spLocks noChangeShapeType="1"/>
          </p:cNvSpPr>
          <p:nvPr/>
        </p:nvSpPr>
        <p:spPr bwMode="auto">
          <a:xfrm>
            <a:off x="6445069" y="5509941"/>
            <a:ext cx="1285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329"/>
          <p:cNvSpPr>
            <a:spLocks noChangeArrowheads="1"/>
          </p:cNvSpPr>
          <p:nvPr/>
        </p:nvSpPr>
        <p:spPr bwMode="auto">
          <a:xfrm>
            <a:off x="4959169" y="3327128"/>
            <a:ext cx="1038225" cy="7905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HADOOP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Oval 330"/>
          <p:cNvSpPr>
            <a:spLocks noChangeArrowheads="1"/>
          </p:cNvSpPr>
          <p:nvPr/>
        </p:nvSpPr>
        <p:spPr bwMode="auto">
          <a:xfrm>
            <a:off x="6930844" y="3155678"/>
            <a:ext cx="904875" cy="9144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 Box 25"/>
          <p:cNvSpPr txBox="1">
            <a:spLocks noChangeArrowheads="1"/>
          </p:cNvSpPr>
          <p:nvPr/>
        </p:nvSpPr>
        <p:spPr bwMode="auto">
          <a:xfrm>
            <a:off x="6529207" y="5032103"/>
            <a:ext cx="1019175" cy="4254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NODE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Straight Arrow Connector 332"/>
          <p:cNvSpPr>
            <a:spLocks noChangeShapeType="1"/>
          </p:cNvSpPr>
          <p:nvPr/>
        </p:nvSpPr>
        <p:spPr bwMode="auto">
          <a:xfrm>
            <a:off x="1777819" y="1485628"/>
            <a:ext cx="9525" cy="51435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Straight Arrow Connector 340"/>
          <p:cNvSpPr>
            <a:spLocks noChangeShapeType="1"/>
          </p:cNvSpPr>
          <p:nvPr/>
        </p:nvSpPr>
        <p:spPr bwMode="auto">
          <a:xfrm>
            <a:off x="1777819" y="2881041"/>
            <a:ext cx="0" cy="41910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Straight Arrow Connector 341"/>
          <p:cNvSpPr>
            <a:spLocks noChangeShapeType="1"/>
          </p:cNvSpPr>
          <p:nvPr/>
        </p:nvSpPr>
        <p:spPr bwMode="auto">
          <a:xfrm flipV="1">
            <a:off x="2415994" y="2823891"/>
            <a:ext cx="981075" cy="87630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traight Arrow Connector 346"/>
          <p:cNvSpPr>
            <a:spLocks noChangeShapeType="1"/>
          </p:cNvSpPr>
          <p:nvPr/>
        </p:nvSpPr>
        <p:spPr bwMode="auto">
          <a:xfrm>
            <a:off x="2415994" y="3679553"/>
            <a:ext cx="914400"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Straight Arrow Connector 347"/>
          <p:cNvSpPr>
            <a:spLocks noChangeShapeType="1"/>
          </p:cNvSpPr>
          <p:nvPr/>
        </p:nvSpPr>
        <p:spPr bwMode="auto">
          <a:xfrm>
            <a:off x="2417582" y="4060553"/>
            <a:ext cx="981075" cy="114776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Straight Arrow Connector 348"/>
          <p:cNvSpPr>
            <a:spLocks noChangeShapeType="1"/>
          </p:cNvSpPr>
          <p:nvPr/>
        </p:nvSpPr>
        <p:spPr bwMode="auto">
          <a:xfrm>
            <a:off x="1787344" y="4209778"/>
            <a:ext cx="0" cy="542925"/>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Straight Arrow Connector 349"/>
          <p:cNvSpPr>
            <a:spLocks noChangeShapeType="1"/>
          </p:cNvSpPr>
          <p:nvPr/>
        </p:nvSpPr>
        <p:spPr bwMode="auto">
          <a:xfrm>
            <a:off x="4235269" y="2623866"/>
            <a:ext cx="723900" cy="714375"/>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Straight Connector 352"/>
          <p:cNvSpPr>
            <a:spLocks noChangeShapeType="1"/>
          </p:cNvSpPr>
          <p:nvPr/>
        </p:nvSpPr>
        <p:spPr bwMode="auto">
          <a:xfrm>
            <a:off x="1777819" y="5633766"/>
            <a:ext cx="0" cy="485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Straight Connector 353"/>
          <p:cNvSpPr>
            <a:spLocks noChangeShapeType="1"/>
          </p:cNvSpPr>
          <p:nvPr/>
        </p:nvSpPr>
        <p:spPr bwMode="auto">
          <a:xfrm>
            <a:off x="1787344" y="6108428"/>
            <a:ext cx="3762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Straight Arrow Connector 354"/>
          <p:cNvSpPr>
            <a:spLocks noChangeShapeType="1"/>
          </p:cNvSpPr>
          <p:nvPr/>
        </p:nvSpPr>
        <p:spPr bwMode="auto">
          <a:xfrm flipV="1">
            <a:off x="5549719" y="4097066"/>
            <a:ext cx="0" cy="2066925"/>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Straight Arrow Connector 356"/>
          <p:cNvSpPr>
            <a:spLocks noChangeShapeType="1"/>
          </p:cNvSpPr>
          <p:nvPr/>
        </p:nvSpPr>
        <p:spPr bwMode="auto">
          <a:xfrm>
            <a:off x="4235269" y="3727178"/>
            <a:ext cx="723900" cy="0"/>
          </a:xfrm>
          <a:prstGeom prst="straightConnector1">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Straight Arrow Connector 357"/>
          <p:cNvSpPr>
            <a:spLocks noChangeShapeType="1"/>
          </p:cNvSpPr>
          <p:nvPr/>
        </p:nvSpPr>
        <p:spPr bwMode="auto">
          <a:xfrm flipH="1">
            <a:off x="4065407" y="4103416"/>
            <a:ext cx="895350" cy="1030287"/>
          </a:xfrm>
          <a:prstGeom prst="straightConnector1">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Straight Arrow Connector 358"/>
          <p:cNvSpPr>
            <a:spLocks noChangeShapeType="1"/>
          </p:cNvSpPr>
          <p:nvPr/>
        </p:nvSpPr>
        <p:spPr bwMode="auto">
          <a:xfrm>
            <a:off x="6000569" y="3677966"/>
            <a:ext cx="923925" cy="0"/>
          </a:xfrm>
          <a:prstGeom prst="straightConnector1">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Straight Arrow Connector 359"/>
          <p:cNvSpPr>
            <a:spLocks noChangeShapeType="1"/>
          </p:cNvSpPr>
          <p:nvPr/>
        </p:nvSpPr>
        <p:spPr bwMode="auto">
          <a:xfrm flipH="1">
            <a:off x="7310257" y="4044678"/>
            <a:ext cx="9525" cy="971550"/>
          </a:xfrm>
          <a:prstGeom prst="straightConnector1">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Text Box 2"/>
          <p:cNvSpPr txBox="1">
            <a:spLocks noChangeArrowheads="1"/>
          </p:cNvSpPr>
          <p:nvPr/>
        </p:nvSpPr>
        <p:spPr bwMode="auto">
          <a:xfrm>
            <a:off x="1850844" y="1595166"/>
            <a:ext cx="1104900"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AUTHENTICATE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Text Box 9"/>
          <p:cNvSpPr txBox="1">
            <a:spLocks noChangeArrowheads="1"/>
          </p:cNvSpPr>
          <p:nvPr/>
        </p:nvSpPr>
        <p:spPr bwMode="auto">
          <a:xfrm>
            <a:off x="1071381" y="2960416"/>
            <a:ext cx="627063"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MENU</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Text Box 8"/>
          <p:cNvSpPr txBox="1">
            <a:spLocks noChangeArrowheads="1"/>
          </p:cNvSpPr>
          <p:nvPr/>
        </p:nvSpPr>
        <p:spPr bwMode="auto">
          <a:xfrm rot="-2758999">
            <a:off x="2344556" y="2661966"/>
            <a:ext cx="506413"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Text Box 7"/>
          <p:cNvSpPr txBox="1">
            <a:spLocks noChangeArrowheads="1"/>
          </p:cNvSpPr>
          <p:nvPr/>
        </p:nvSpPr>
        <p:spPr bwMode="auto">
          <a:xfrm rot="2938973">
            <a:off x="4433673" y="2616602"/>
            <a:ext cx="777940" cy="356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Text Box 6"/>
          <p:cNvSpPr txBox="1">
            <a:spLocks noChangeArrowheads="1"/>
          </p:cNvSpPr>
          <p:nvPr/>
        </p:nvSpPr>
        <p:spPr bwMode="auto">
          <a:xfrm>
            <a:off x="1807982" y="4325666"/>
            <a:ext cx="701675"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REMOVE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Text Box 5"/>
          <p:cNvSpPr txBox="1">
            <a:spLocks noChangeArrowheads="1"/>
          </p:cNvSpPr>
          <p:nvPr/>
        </p:nvSpPr>
        <p:spPr bwMode="auto">
          <a:xfrm>
            <a:off x="2993844" y="6179866"/>
            <a:ext cx="1314450"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LIST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Text Box 4"/>
          <p:cNvSpPr txBox="1">
            <a:spLocks noChangeArrowheads="1"/>
          </p:cNvSpPr>
          <p:nvPr/>
        </p:nvSpPr>
        <p:spPr bwMode="auto">
          <a:xfrm>
            <a:off x="2417582" y="3730353"/>
            <a:ext cx="882650"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Text Box 3"/>
          <p:cNvSpPr txBox="1">
            <a:spLocks noChangeArrowheads="1"/>
          </p:cNvSpPr>
          <p:nvPr/>
        </p:nvSpPr>
        <p:spPr bwMode="auto">
          <a:xfrm>
            <a:off x="4305119" y="3225528"/>
            <a:ext cx="517525"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Text Box 2"/>
          <p:cNvSpPr txBox="1">
            <a:spLocks noChangeArrowheads="1"/>
          </p:cNvSpPr>
          <p:nvPr/>
        </p:nvSpPr>
        <p:spPr bwMode="auto">
          <a:xfrm>
            <a:off x="6076769" y="3792266"/>
            <a:ext cx="860425"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Text Box 1"/>
          <p:cNvSpPr txBox="1">
            <a:spLocks noChangeArrowheads="1"/>
          </p:cNvSpPr>
          <p:nvPr/>
        </p:nvSpPr>
        <p:spPr bwMode="auto">
          <a:xfrm>
            <a:off x="6537144" y="4211366"/>
            <a:ext cx="674688" cy="414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 REDUCE</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TextBox 39"/>
          <p:cNvSpPr txBox="1"/>
          <p:nvPr/>
        </p:nvSpPr>
        <p:spPr>
          <a:xfrm>
            <a:off x="3620818" y="109474"/>
            <a:ext cx="3159776" cy="523220"/>
          </a:xfrm>
          <a:prstGeom prst="rect">
            <a:avLst/>
          </a:prstGeom>
          <a:noFill/>
        </p:spPr>
        <p:txBody>
          <a:bodyPr wrap="none" rtlCol="0">
            <a:spAutoFit/>
          </a:bodyPr>
          <a:lstStyle/>
          <a:p>
            <a:pPr algn="ctr"/>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FLOW DIAGRAM</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204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900" y="381000"/>
            <a:ext cx="9677400" cy="4678204"/>
          </a:xfrm>
          <a:prstGeom prst="rect">
            <a:avLst/>
          </a:prstGeom>
          <a:noFill/>
        </p:spPr>
        <p:txBody>
          <a:bodyPr wrap="square" rtlCol="0">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altLang="en-US" sz="32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sz="3200" b="1" u="sng" dirty="0" smtClean="0">
                <a:solidFill>
                  <a:schemeClr val="accent2">
                    <a:lumMod val="50000"/>
                  </a:schemeClr>
                </a:solidFill>
                <a:latin typeface="Times New Roman" panose="02020603050405020304" pitchFamily="18" charset="0"/>
                <a:cs typeface="Times New Roman" panose="02020603050405020304" pitchFamily="18" charset="0"/>
              </a:rPr>
              <a:t>MODULES BREAKDOWN</a:t>
            </a:r>
          </a:p>
          <a:p>
            <a:pPr algn="ctr"/>
            <a:endParaRPr lang="en-US" altLang="en-US" sz="3200" b="1" u="sng"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150000"/>
              </a:lnSpc>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          Module 1: Hadoop cluster containing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Map reduce paradigm</a:t>
            </a:r>
          </a:p>
          <a:p>
            <a:pPr>
              <a:lnSpc>
                <a:spcPct val="150000"/>
              </a:lnSpc>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Module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2: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Apache logs analysis</a:t>
            </a:r>
          </a:p>
          <a:p>
            <a:pPr>
              <a:lnSpc>
                <a:spcPct val="150000"/>
              </a:lnSpc>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Module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3: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Weather data analysis</a:t>
            </a:r>
          </a:p>
          <a:p>
            <a:pPr>
              <a:lnSpc>
                <a:spcPct val="150000"/>
              </a:lnSpc>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Module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4: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Helper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component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150000"/>
              </a:lnSpc>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Module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5: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Planner interface</a:t>
            </a:r>
          </a:p>
          <a:p>
            <a:pPr>
              <a:lnSpc>
                <a:spcPct val="150000"/>
              </a:lnSpc>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Module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6: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Data access - Planner</a:t>
            </a:r>
          </a:p>
          <a:p>
            <a:endParaRPr lang="en-IN" dirty="0"/>
          </a:p>
        </p:txBody>
      </p:sp>
    </p:spTree>
    <p:extLst>
      <p:ext uri="{BB962C8B-B14F-4D97-AF65-F5344CB8AC3E}">
        <p14:creationId xmlns:p14="http://schemas.microsoft.com/office/powerpoint/2010/main" val="3246989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254000"/>
            <a:ext cx="9042399" cy="523220"/>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MODULE </a:t>
            </a: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1: Hadoop cluster with  </a:t>
            </a:r>
            <a:r>
              <a:rPr lang="en-US" sz="2800" b="1" dirty="0" err="1" smtClean="0">
                <a:solidFill>
                  <a:schemeClr val="accent2">
                    <a:lumMod val="50000"/>
                  </a:schemeClr>
                </a:solidFill>
                <a:latin typeface="Times New Roman" panose="02020603050405020304" pitchFamily="18" charset="0"/>
                <a:cs typeface="Times New Roman" panose="02020603050405020304" pitchFamily="18" charset="0"/>
              </a:rPr>
              <a:t>MapReduce</a:t>
            </a: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 paradigm</a:t>
            </a:r>
            <a:endParaRPr lang="en-IN" sz="2400" b="1" u="sng"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16" y="1070014"/>
            <a:ext cx="8066383" cy="5610186"/>
          </a:xfrm>
          <a:prstGeom prst="rect">
            <a:avLst/>
          </a:prstGeom>
        </p:spPr>
      </p:pic>
      <p:sp>
        <p:nvSpPr>
          <p:cNvPr id="6" name="TextBox 5"/>
          <p:cNvSpPr txBox="1"/>
          <p:nvPr/>
        </p:nvSpPr>
        <p:spPr>
          <a:xfrm>
            <a:off x="7454900" y="1765300"/>
            <a:ext cx="1397000" cy="707886"/>
          </a:xfrm>
          <a:prstGeom prst="rect">
            <a:avLst/>
          </a:prstGeom>
          <a:noFill/>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HADOOP CLUSTER</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789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82" y="968829"/>
            <a:ext cx="9736542" cy="4431983"/>
          </a:xfrm>
          <a:prstGeom prst="rect">
            <a:avLst/>
          </a:prstGeom>
          <a:noFill/>
        </p:spPr>
        <p:txBody>
          <a:bodyPr wrap="square" rtlCol="0">
            <a:spAutoFit/>
          </a:bodyPr>
          <a:lstStyle/>
          <a:p>
            <a:pPr lvl="0"/>
            <a:r>
              <a:rPr lang="en-US" sz="2400" dirty="0" err="1">
                <a:solidFill>
                  <a:schemeClr val="accent2">
                    <a:lumMod val="50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50000"/>
                  </a:schemeClr>
                </a:solidFill>
                <a:latin typeface="Times New Roman" panose="02020603050405020304" pitchFamily="18" charset="0"/>
                <a:cs typeface="Times New Roman" panose="02020603050405020304" pitchFamily="18" charset="0"/>
              </a:rPr>
              <a:t> is basically a framework made to process large amounts of data in parallel by breaking the input into multiple independents splits. </a:t>
            </a:r>
          </a:p>
          <a:p>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solidFill>
                  <a:schemeClr val="accent2">
                    <a:lumMod val="50000"/>
                  </a:schemeClr>
                </a:solidFill>
                <a:latin typeface="Times New Roman" panose="02020603050405020304" pitchFamily="18" charset="0"/>
                <a:cs typeface="Times New Roman" panose="02020603050405020304" pitchFamily="18" charset="0"/>
              </a:rPr>
              <a:t>A program written under the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50000"/>
                  </a:schemeClr>
                </a:solidFill>
                <a:latin typeface="Times New Roman" panose="02020603050405020304" pitchFamily="18" charset="0"/>
                <a:cs typeface="Times New Roman" panose="02020603050405020304" pitchFamily="18" charset="0"/>
              </a:rPr>
              <a:t> framework should operate in two phases called “map” and “reduce”.</a:t>
            </a:r>
          </a:p>
          <a:p>
            <a:pPr marL="342900" indent="-342900">
              <a:buFont typeface="Wingdings" panose="05000000000000000000" pitchFamily="2" charset="2"/>
              <a:buChar char="v"/>
            </a:pPr>
            <a:r>
              <a:rPr lang="en-US" sz="2400" dirty="0">
                <a:solidFill>
                  <a:schemeClr val="accent2">
                    <a:lumMod val="50000"/>
                  </a:schemeClr>
                </a:solidFill>
                <a:latin typeface="Times New Roman" panose="02020603050405020304" pitchFamily="18" charset="0"/>
                <a:cs typeface="Times New Roman" panose="02020603050405020304" pitchFamily="18" charset="0"/>
              </a:rPr>
              <a:t> As far as Hadoop is concerned, the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50000"/>
                  </a:schemeClr>
                </a:solidFill>
                <a:latin typeface="Times New Roman" panose="02020603050405020304" pitchFamily="18" charset="0"/>
                <a:cs typeface="Times New Roman" panose="02020603050405020304" pitchFamily="18" charset="0"/>
              </a:rPr>
              <a:t> job splits the inputs and then makes use of the “map” phase to process splits in parallel; so each map task works on its share of the input without worrying about the rest of the map tasks. </a:t>
            </a:r>
          </a:p>
          <a:p>
            <a:pPr marL="342900" indent="-342900">
              <a:buFont typeface="Wingdings" panose="05000000000000000000" pitchFamily="2" charset="2"/>
              <a:buChar char="v"/>
            </a:pPr>
            <a:r>
              <a:rPr lang="en-US" sz="2400" dirty="0">
                <a:solidFill>
                  <a:schemeClr val="accent2">
                    <a:lumMod val="50000"/>
                  </a:schemeClr>
                </a:solidFill>
                <a:latin typeface="Times New Roman" panose="02020603050405020304" pitchFamily="18" charset="0"/>
                <a:cs typeface="Times New Roman" panose="02020603050405020304" pitchFamily="18" charset="0"/>
              </a:rPr>
              <a:t>After that, the framework itself uses a sorter to rank the map outputs before passing them to the reduce tasks that merges them.</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
        <p:nvSpPr>
          <p:cNvPr id="3" name="TextBox 2"/>
          <p:cNvSpPr txBox="1"/>
          <p:nvPr/>
        </p:nvSpPr>
        <p:spPr>
          <a:xfrm>
            <a:off x="243482" y="153509"/>
            <a:ext cx="3539752" cy="523220"/>
          </a:xfrm>
          <a:prstGeom prst="rect">
            <a:avLst/>
          </a:prstGeom>
          <a:noFill/>
        </p:spPr>
        <p:txBody>
          <a:bodyPr wrap="none" rtlCol="0">
            <a:spAutoFit/>
          </a:bodyPr>
          <a:lstStyle/>
          <a:p>
            <a:r>
              <a:rPr lang="en-US" sz="2800" u="sng" dirty="0" err="1" smtClean="0">
                <a:solidFill>
                  <a:schemeClr val="accent2">
                    <a:lumMod val="75000"/>
                  </a:schemeClr>
                </a:solidFill>
                <a:latin typeface="Times New Roman" panose="02020603050405020304" pitchFamily="18" charset="0"/>
                <a:cs typeface="Times New Roman" panose="02020603050405020304" pitchFamily="18" charset="0"/>
              </a:rPr>
              <a:t>MapReduce</a:t>
            </a:r>
            <a:r>
              <a:rPr lang="en-US" sz="2800" u="sng" dirty="0" smtClean="0">
                <a:solidFill>
                  <a:schemeClr val="accent2">
                    <a:lumMod val="75000"/>
                  </a:schemeClr>
                </a:solidFill>
                <a:latin typeface="Times New Roman" panose="02020603050405020304" pitchFamily="18" charset="0"/>
                <a:cs typeface="Times New Roman" panose="02020603050405020304" pitchFamily="18" charset="0"/>
              </a:rPr>
              <a:t> paradigm </a:t>
            </a:r>
            <a:endParaRPr lang="en-IN" sz="2800" u="sng"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52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085" y="317500"/>
            <a:ext cx="10323698" cy="3108543"/>
          </a:xfrm>
          <a:prstGeom prst="rect">
            <a:avLst/>
          </a:prstGeom>
          <a:noFill/>
        </p:spPr>
        <p:txBody>
          <a:bodyPr wrap="square" rtlCol="0">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MODULE </a:t>
            </a:r>
            <a:r>
              <a:rPr lang="en-US" altLang="en-US" sz="2800" b="1" dirty="0" smtClean="0">
                <a:solidFill>
                  <a:schemeClr val="accent2">
                    <a:lumMod val="50000"/>
                  </a:schemeClr>
                </a:solidFill>
                <a:latin typeface="Times New Roman" panose="02020603050405020304" pitchFamily="18" charset="0"/>
                <a:cs typeface="Times New Roman" panose="02020603050405020304" pitchFamily="18" charset="0"/>
              </a:rPr>
              <a:t>2: </a:t>
            </a:r>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Apache log analysis</a:t>
            </a:r>
          </a:p>
          <a:p>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Apache log is a file which contains the log activities of a particular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website.</a:t>
            </a:r>
          </a:p>
          <a:p>
            <a:pPr marL="342900" indent="-342900">
              <a:buFont typeface="Wingdings" panose="05000000000000000000" pitchFamily="2" charset="2"/>
              <a:buChar char="Ø"/>
            </a:pP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Usually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the apache log file is evaluated when it is in a jar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file.</a:t>
            </a:r>
          </a:p>
          <a:p>
            <a:pPr marL="342900" indent="-342900">
              <a:buFont typeface="Wingdings" panose="05000000000000000000" pitchFamily="2" charset="2"/>
              <a:buChar char="Ø"/>
            </a:pP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activity log contains the IP address, date of visiting the address, time and the URL of the website</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376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4189"/>
          <a:stretch/>
        </p:blipFill>
        <p:spPr>
          <a:xfrm>
            <a:off x="310686" y="558106"/>
            <a:ext cx="10148227" cy="2566094"/>
          </a:xfrm>
          <a:prstGeom prst="rect">
            <a:avLst/>
          </a:prstGeom>
        </p:spPr>
      </p:pic>
      <p:sp>
        <p:nvSpPr>
          <p:cNvPr id="4" name="TextBox 3"/>
          <p:cNvSpPr txBox="1"/>
          <p:nvPr/>
        </p:nvSpPr>
        <p:spPr>
          <a:xfrm>
            <a:off x="310686" y="34886"/>
            <a:ext cx="5559471" cy="523220"/>
          </a:xfrm>
          <a:prstGeom prst="rect">
            <a:avLst/>
          </a:prstGeom>
          <a:noFill/>
        </p:spPr>
        <p:txBody>
          <a:bodyPr wrap="none" rtlCol="0">
            <a:spAutoFit/>
          </a:bodyPr>
          <a:lstStyle/>
          <a:p>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Input: Sample data for log analysis</a:t>
            </a:r>
            <a:endParaRPr lang="en-IN" b="1" dirty="0">
              <a:solidFill>
                <a:schemeClr val="accent2">
                  <a:lumMod val="50000"/>
                </a:schemeClr>
              </a:solidFill>
            </a:endParaRPr>
          </a:p>
        </p:txBody>
      </p:sp>
      <p:sp>
        <p:nvSpPr>
          <p:cNvPr id="5" name="TextBox 4"/>
          <p:cNvSpPr txBox="1"/>
          <p:nvPr/>
        </p:nvSpPr>
        <p:spPr>
          <a:xfrm>
            <a:off x="310686" y="3258810"/>
            <a:ext cx="1425390" cy="523220"/>
          </a:xfrm>
          <a:prstGeom prst="rect">
            <a:avLst/>
          </a:prstGeom>
          <a:noFill/>
        </p:spPr>
        <p:txBody>
          <a:bodyPr wrap="none" rtlCol="0">
            <a:spAutoFit/>
          </a:bodyPr>
          <a:lstStyle/>
          <a:p>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Output:</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4066" r="9769" b="7967"/>
          <a:stretch/>
        </p:blipFill>
        <p:spPr>
          <a:xfrm>
            <a:off x="1054099" y="3916640"/>
            <a:ext cx="9404813" cy="2750860"/>
          </a:xfrm>
          <a:prstGeom prst="rect">
            <a:avLst/>
          </a:prstGeom>
        </p:spPr>
      </p:pic>
    </p:spTree>
    <p:extLst>
      <p:ext uri="{BB962C8B-B14F-4D97-AF65-F5344CB8AC3E}">
        <p14:creationId xmlns:p14="http://schemas.microsoft.com/office/powerpoint/2010/main" val="4256897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316411"/>
            <a:ext cx="9397111" cy="3108543"/>
          </a:xfrm>
          <a:prstGeom prst="rect">
            <a:avLst/>
          </a:prstGeom>
          <a:noFill/>
        </p:spPr>
        <p:txBody>
          <a:bodyPr wrap="square" rtlCol="0">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MODULE 3</a:t>
            </a:r>
            <a:r>
              <a:rPr lang="en-US" altLang="en-US" sz="28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 Weather data analysis</a:t>
            </a:r>
          </a:p>
          <a:p>
            <a:pPr marL="342900" indent="-342900" algn="ctr">
              <a:buFont typeface="Wingdings" panose="05000000000000000000" pitchFamily="2" charset="2"/>
              <a:buChar char="Ø"/>
            </a:pPr>
            <a:endParaRPr lang="en-US" alt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Weather data is a file which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activities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the weather conditions during a certain period of time in a particular region or city</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weather data can be evaluated only when it is in jar file</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weather data contains the region, temperature, date and time</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787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03200"/>
            <a:ext cx="1165704" cy="523220"/>
          </a:xfrm>
          <a:prstGeom prst="rect">
            <a:avLst/>
          </a:prstGeom>
          <a:noFill/>
        </p:spPr>
        <p:txBody>
          <a:bodyPr wrap="none" rtlCol="0">
            <a:spAutoFit/>
          </a:bodyPr>
          <a:lstStyle/>
          <a:p>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Input:</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66798" y="228600"/>
            <a:ext cx="1425390" cy="523220"/>
          </a:xfrm>
          <a:prstGeom prst="rect">
            <a:avLst/>
          </a:prstGeom>
          <a:noFill/>
        </p:spPr>
        <p:txBody>
          <a:bodyPr wrap="none" rtlCol="0">
            <a:spAutoFit/>
          </a:bodyPr>
          <a:lstStyle/>
          <a:p>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Output:</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98" r="34879"/>
          <a:stretch/>
        </p:blipFill>
        <p:spPr>
          <a:xfrm>
            <a:off x="381000" y="1053797"/>
            <a:ext cx="5156201" cy="43440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t="36343" r="62530"/>
          <a:stretch/>
        </p:blipFill>
        <p:spPr>
          <a:xfrm>
            <a:off x="6166798" y="1053797"/>
            <a:ext cx="5021902" cy="4344006"/>
          </a:xfrm>
          <a:prstGeom prst="rect">
            <a:avLst/>
          </a:prstGeom>
        </p:spPr>
      </p:pic>
    </p:spTree>
    <p:extLst>
      <p:ext uri="{BB962C8B-B14F-4D97-AF65-F5344CB8AC3E}">
        <p14:creationId xmlns:p14="http://schemas.microsoft.com/office/powerpoint/2010/main" val="1317223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9062" y="0"/>
            <a:ext cx="9967638" cy="6801862"/>
          </a:xfrm>
          <a:prstGeom prst="rect">
            <a:avLst/>
          </a:prstGeom>
          <a:noFill/>
        </p:spPr>
        <p:txBody>
          <a:bodyPr wrap="square" rtlCol="0">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MODULE </a:t>
            </a:r>
            <a:r>
              <a:rPr lang="en-US" altLang="en-US" sz="2800" b="1" dirty="0" smtClean="0">
                <a:solidFill>
                  <a:schemeClr val="accent2">
                    <a:lumMod val="50000"/>
                  </a:schemeClr>
                </a:solidFill>
                <a:latin typeface="Times New Roman" panose="02020603050405020304" pitchFamily="18" charset="0"/>
                <a:cs typeface="Times New Roman" panose="02020603050405020304" pitchFamily="18" charset="0"/>
              </a:rPr>
              <a:t>4: </a:t>
            </a:r>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Helper component</a:t>
            </a:r>
          </a:p>
          <a:p>
            <a:endParaRPr lang="en-US" altLang="en-US" sz="2400" u="sng"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The Helper component is the one responsible for the communication between the planner and the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Hadoop.</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It acts as a mediator for the exchange of data.</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The Helper component consists of 2 parts:</a:t>
            </a:r>
          </a:p>
          <a:p>
            <a:pPr marL="342900" indent="-342900" algn="ctr">
              <a:buFont typeface="Wingdings" panose="05000000000000000000" pitchFamily="2" charset="2"/>
              <a:buChar char="q"/>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Admin operations</a:t>
            </a:r>
          </a:p>
          <a:p>
            <a:pPr marL="342900" indent="-342900" algn="ctr">
              <a:buFont typeface="Wingdings" panose="05000000000000000000" pitchFamily="2" charset="2"/>
              <a:buChar char="q"/>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Analytic executer</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Admin operations is used for scheduling the jobs in the planner interface.</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It takes the input from the user and connects to the database.</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It invokes the master and the survey planner in order to carry out the scheduled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job.</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 </a:t>
            </a:r>
            <a:endPar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Hadoop cluster carries out the necessary steps in order to consolidate the data i.e. weather data or log analysis.</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At last, the Analytic executer takes the resultant of the Hadoop cluster and forms an analytic path.</a:t>
            </a: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It creates a separate output file in order to prevent from the data from duplication</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728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2286000" cy="523220"/>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AGENDA</a:t>
            </a:r>
            <a:endParaRPr lang="en-US"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523220"/>
            <a:ext cx="8877300" cy="6186309"/>
          </a:xfrm>
          <a:prstGeom prst="rect">
            <a:avLst/>
          </a:prstGeom>
          <a:noFill/>
        </p:spPr>
        <p:txBody>
          <a:bodyPr wrap="square" numCol="2" rtlCol="0">
            <a:spAutoFit/>
          </a:bodyPr>
          <a:lstStyle/>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Existing systems and Disadvantages</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Proposed system and Advantages</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Architecture Diagram</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Layered Architecture</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Use case diagram</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Flow diagram</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Modules breakdown</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Pseudo code</a:t>
            </a:r>
          </a:p>
          <a:p>
            <a:pPr marL="342900" indent="-342900">
              <a:lnSpc>
                <a:spcPct val="150000"/>
              </a:lnSpc>
              <a:buFont typeface="Wingdings" panose="05000000000000000000" pitchFamily="2" charset="2"/>
              <a:buChar char="q"/>
            </a:pPr>
            <a:r>
              <a:rPr lang="en-US" sz="2400" dirty="0">
                <a:solidFill>
                  <a:schemeClr val="accent2">
                    <a:lumMod val="50000"/>
                  </a:schemeClr>
                </a:solidFill>
                <a:latin typeface="Times New Roman" panose="02020603050405020304" pitchFamily="18" charset="0"/>
                <a:cs typeface="Times New Roman" panose="02020603050405020304" pitchFamily="18" charset="0"/>
              </a:rPr>
              <a:t>T</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esting</a:t>
            </a:r>
          </a:p>
          <a:p>
            <a:pPr marL="342900" indent="-342900">
              <a:lnSpc>
                <a:spcPct val="150000"/>
              </a:lnSpc>
              <a:buFont typeface="Wingdings" panose="05000000000000000000" pitchFamily="2" charset="2"/>
              <a:buChar char="q"/>
            </a:pPr>
            <a:r>
              <a:rPr lang="en-US" sz="2400" dirty="0">
                <a:solidFill>
                  <a:schemeClr val="accent2">
                    <a:lumMod val="50000"/>
                  </a:schemeClr>
                </a:solidFill>
                <a:latin typeface="Times New Roman" panose="02020603050405020304" pitchFamily="18" charset="0"/>
                <a:cs typeface="Times New Roman" panose="02020603050405020304" pitchFamily="18" charset="0"/>
              </a:rPr>
              <a:t>S</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napshots</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Conclusion</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Future advancements</a:t>
            </a:r>
          </a:p>
          <a:p>
            <a:pPr marL="342900" indent="-342900">
              <a:lnSpc>
                <a:spcPct val="150000"/>
              </a:lnSpc>
              <a:buFont typeface="Wingdings" panose="05000000000000000000" pitchFamily="2" charset="2"/>
              <a:buChar char="q"/>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04798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657" y="717368"/>
            <a:ext cx="10089243" cy="5909310"/>
          </a:xfrm>
          <a:prstGeom prst="rect">
            <a:avLst/>
          </a:prstGeom>
          <a:noFill/>
        </p:spPr>
        <p:txBody>
          <a:bodyPr wrap="square" rtlCol="0">
            <a:spAutoFit/>
          </a:bodyPr>
          <a:lstStyle/>
          <a:p>
            <a:endParaRPr lang="en-IN" dirty="0"/>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Database</a:t>
            </a:r>
            <a:r>
              <a:rPr lang="en-US" sz="2400" dirty="0">
                <a:solidFill>
                  <a:schemeClr val="accent2">
                    <a:lumMod val="50000"/>
                  </a:schemeClr>
                </a:solidFill>
                <a:latin typeface="Times New Roman" panose="02020603050405020304" pitchFamily="18" charset="0"/>
                <a:cs typeface="Times New Roman" panose="02020603050405020304" pitchFamily="18" charset="0"/>
              </a:rPr>
              <a:t>: contains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the details of the scheduled </a:t>
            </a:r>
            <a:r>
              <a:rPr lang="en-US" sz="2400" dirty="0">
                <a:solidFill>
                  <a:schemeClr val="accent2">
                    <a:lumMod val="50000"/>
                  </a:schemeClr>
                </a:solidFill>
                <a:latin typeface="Times New Roman" panose="02020603050405020304" pitchFamily="18" charset="0"/>
                <a:cs typeface="Times New Roman" panose="02020603050405020304" pitchFamily="18" charset="0"/>
              </a:rPr>
              <a:t>jobs entered by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user.</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Master:</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is used to process the scheduled jobs </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which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executes continuously every </a:t>
            </a:r>
            <a:r>
              <a:rPr lang="en-US" sz="2400" dirty="0">
                <a:solidFill>
                  <a:schemeClr val="accent2">
                    <a:lumMod val="50000"/>
                  </a:schemeClr>
                </a:solidFill>
                <a:latin typeface="Times New Roman" panose="02020603050405020304" pitchFamily="18" charset="0"/>
                <a:cs typeface="Times New Roman" panose="02020603050405020304" pitchFamily="18" charset="0"/>
              </a:rPr>
              <a:t>3 seconds to keep track of new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jobs.</a:t>
            </a: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Survey: will </a:t>
            </a:r>
            <a:r>
              <a:rPr lang="en-US" sz="2400" dirty="0">
                <a:solidFill>
                  <a:schemeClr val="accent2">
                    <a:lumMod val="50000"/>
                  </a:schemeClr>
                </a:solidFill>
                <a:latin typeface="Times New Roman" panose="02020603050405020304" pitchFamily="18" charset="0"/>
                <a:cs typeface="Times New Roman" panose="02020603050405020304" pitchFamily="18" charset="0"/>
              </a:rPr>
              <a:t>also executes but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every </a:t>
            </a:r>
            <a:r>
              <a:rPr lang="en-US" sz="2400" dirty="0">
                <a:solidFill>
                  <a:schemeClr val="accent2">
                    <a:lumMod val="50000"/>
                  </a:schemeClr>
                </a:solidFill>
                <a:latin typeface="Times New Roman" panose="02020603050405020304" pitchFamily="18" charset="0"/>
                <a:cs typeface="Times New Roman" panose="02020603050405020304" pitchFamily="18" charset="0"/>
              </a:rPr>
              <a:t>6 sec to track failed and missed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jobs.</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After </a:t>
            </a:r>
            <a:r>
              <a:rPr lang="en-US" sz="2400" dirty="0">
                <a:solidFill>
                  <a:schemeClr val="accent2">
                    <a:lumMod val="50000"/>
                  </a:schemeClr>
                </a:solidFill>
                <a:latin typeface="Times New Roman" panose="02020603050405020304" pitchFamily="18" charset="0"/>
                <a:cs typeface="Times New Roman" panose="02020603050405020304" pitchFamily="18" charset="0"/>
              </a:rPr>
              <a:t>fetching data jobs by master and server they make use of service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request.</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Service </a:t>
            </a:r>
            <a:r>
              <a:rPr lang="en-US" sz="2400" dirty="0">
                <a:solidFill>
                  <a:schemeClr val="accent2">
                    <a:lumMod val="50000"/>
                  </a:schemeClr>
                </a:solidFill>
                <a:latin typeface="Times New Roman" panose="02020603050405020304" pitchFamily="18" charset="0"/>
                <a:cs typeface="Times New Roman" panose="02020603050405020304" pitchFamily="18" charset="0"/>
              </a:rPr>
              <a:t>requestor: will use helper component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i.e</a:t>
            </a:r>
            <a:r>
              <a:rPr lang="en-US" sz="2400" dirty="0">
                <a:solidFill>
                  <a:schemeClr val="accent2">
                    <a:lumMod val="50000"/>
                  </a:schemeClr>
                </a:solidFill>
                <a:latin typeface="Times New Roman" panose="02020603050405020304" pitchFamily="18" charset="0"/>
                <a:cs typeface="Times New Roman" panose="02020603050405020304" pitchFamily="18" charset="0"/>
              </a:rPr>
              <a:t>, analytical executer, to execute jobs such as weather data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and </a:t>
            </a:r>
            <a:r>
              <a:rPr lang="en-US" sz="2400" dirty="0">
                <a:solidFill>
                  <a:schemeClr val="accent2">
                    <a:lumMod val="50000"/>
                  </a:schemeClr>
                </a:solidFill>
                <a:latin typeface="Times New Roman" panose="02020603050405020304" pitchFamily="18" charset="0"/>
                <a:cs typeface="Times New Roman" panose="02020603050405020304" pitchFamily="18" charset="0"/>
              </a:rPr>
              <a:t>server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logs.</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Result </a:t>
            </a:r>
            <a:r>
              <a:rPr lang="en-US" sz="2400" dirty="0">
                <a:solidFill>
                  <a:schemeClr val="accent2">
                    <a:lumMod val="50000"/>
                  </a:schemeClr>
                </a:solidFill>
                <a:latin typeface="Times New Roman" panose="02020603050405020304" pitchFamily="18" charset="0"/>
                <a:cs typeface="Times New Roman" panose="02020603050405020304" pitchFamily="18" charset="0"/>
              </a:rPr>
              <a:t>reader: The results of these analysis will be send back the another helper component result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reader which </a:t>
            </a:r>
            <a:r>
              <a:rPr lang="en-US" sz="2400" dirty="0">
                <a:solidFill>
                  <a:schemeClr val="accent2">
                    <a:lumMod val="50000"/>
                  </a:schemeClr>
                </a:solidFill>
                <a:latin typeface="Times New Roman" panose="02020603050405020304" pitchFamily="18" charset="0"/>
                <a:cs typeface="Times New Roman" panose="02020603050405020304" pitchFamily="18" charset="0"/>
              </a:rPr>
              <a:t>in turn send the report back to service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requestor.</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Data </a:t>
            </a:r>
            <a:r>
              <a:rPr lang="en-US" sz="2400" dirty="0">
                <a:solidFill>
                  <a:schemeClr val="accent2">
                    <a:lumMod val="50000"/>
                  </a:schemeClr>
                </a:solidFill>
                <a:latin typeface="Times New Roman" panose="02020603050405020304" pitchFamily="18" charset="0"/>
                <a:cs typeface="Times New Roman" panose="02020603050405020304" pitchFamily="18" charset="0"/>
              </a:rPr>
              <a:t>access : DAO operations, it contains methods such as read ,write, update,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etc</a:t>
            </a:r>
            <a:r>
              <a:rPr lang="en-US" sz="2400" dirty="0">
                <a:solidFill>
                  <a:schemeClr val="accent2">
                    <a:lumMod val="50000"/>
                  </a:schemeClr>
                </a:solidFill>
                <a:latin typeface="Times New Roman" panose="02020603050405020304" pitchFamily="18" charset="0"/>
                <a:cs typeface="Times New Roman" panose="02020603050405020304" pitchFamily="18" charset="0"/>
              </a:rPr>
              <a:t> since it cannot be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directly accessed </a:t>
            </a:r>
            <a:r>
              <a:rPr lang="en-US" sz="2400" dirty="0">
                <a:solidFill>
                  <a:schemeClr val="accent2">
                    <a:lumMod val="50000"/>
                  </a:schemeClr>
                </a:solidFill>
                <a:latin typeface="Times New Roman" panose="02020603050405020304" pitchFamily="18" charset="0"/>
                <a:cs typeface="Times New Roman" panose="02020603050405020304" pitchFamily="18" charset="0"/>
              </a:rPr>
              <a:t>we will make use of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interface</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UI </a:t>
            </a:r>
            <a:r>
              <a:rPr lang="en-US" sz="2400" dirty="0">
                <a:solidFill>
                  <a:schemeClr val="accent2">
                    <a:lumMod val="50000"/>
                  </a:schemeClr>
                </a:solidFill>
                <a:latin typeface="Times New Roman" panose="02020603050405020304" pitchFamily="18" charset="0"/>
                <a:cs typeface="Times New Roman" panose="02020603050405020304" pitchFamily="18" charset="0"/>
              </a:rPr>
              <a:t>[user interface]: this interface is for the user to give input and get the output</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86657" y="255703"/>
            <a:ext cx="5022465" cy="523220"/>
          </a:xfrm>
          <a:prstGeom prst="rect">
            <a:avLst/>
          </a:prstGeom>
          <a:noFill/>
        </p:spPr>
        <p:txBody>
          <a:bodyPr wrap="none" rtlCol="0">
            <a:spAutoFit/>
          </a:bodyPr>
          <a:lstStyle/>
          <a:p>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MODULE 5: Planner interface </a:t>
            </a:r>
            <a:endParaRPr lang="en-IN" sz="32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701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009" y="203200"/>
            <a:ext cx="10355297" cy="3108543"/>
          </a:xfrm>
          <a:prstGeom prst="rect">
            <a:avLst/>
          </a:prstGeom>
          <a:noFill/>
        </p:spPr>
        <p:txBody>
          <a:bodyPr wrap="square" rtlCol="0">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MODULE 6</a:t>
            </a:r>
            <a:r>
              <a:rPr lang="en-US" altLang="en-US" sz="28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Data-access interface</a:t>
            </a:r>
          </a:p>
          <a:p>
            <a:pPr algn="ctr"/>
            <a:endParaRPr lang="en-US" altLang="en-US" sz="2400" b="1" u="sng"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Data access interface for having a secure input path</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Initially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the user is logged in to have an authorized permission</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input path of the scheduled job is initialized so that the interface can directly connect to the path provided by the user</a:t>
            </a:r>
            <a:r>
              <a:rPr lang="en-US" altLang="en-US" sz="24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2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631" y="523220"/>
            <a:ext cx="11613969" cy="6924973"/>
          </a:xfrm>
          <a:prstGeom prst="rect">
            <a:avLst/>
          </a:prstGeom>
          <a:noFill/>
        </p:spPr>
        <p:txBody>
          <a:bodyPr wrap="square" rtlCol="0">
            <a:spAutoFit/>
          </a:bodyPr>
          <a:lstStyle/>
          <a:p>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Mapper component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a:p>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1.</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map(</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LongWritable</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inputKey</a:t>
            </a:r>
            <a:r>
              <a:rPr lang="en-US" sz="2400" dirty="0">
                <a:solidFill>
                  <a:schemeClr val="accent2">
                    <a:lumMod val="75000"/>
                  </a:schemeClr>
                </a:solidFill>
                <a:latin typeface="Times New Roman" panose="02020603050405020304" pitchFamily="18" charset="0"/>
                <a:cs typeface="Times New Roman" panose="02020603050405020304" pitchFamily="18" charset="0"/>
              </a:rPr>
              <a:t>, Text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inputValue</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OutputCollector</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&lt;Text</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IntWritable</a:t>
            </a:r>
            <a:r>
              <a:rPr lang="en-US" sz="2400" dirty="0">
                <a:solidFill>
                  <a:schemeClr val="accent2">
                    <a:lumMod val="75000"/>
                  </a:schemeClr>
                </a:solidFill>
                <a:latin typeface="Times New Roman" panose="02020603050405020304" pitchFamily="18" charset="0"/>
                <a:cs typeface="Times New Roman" panose="02020603050405020304" pitchFamily="18" charset="0"/>
              </a:rPr>
              <a:t>&gt; output, Reporter report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 </a:t>
            </a:r>
          </a:p>
          <a:p>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    Convert </a:t>
            </a:r>
            <a:r>
              <a:rPr lang="en-US" sz="2400" dirty="0">
                <a:solidFill>
                  <a:schemeClr val="accent2">
                    <a:lumMod val="75000"/>
                  </a:schemeClr>
                </a:solidFill>
                <a:latin typeface="Times New Roman" panose="02020603050405020304" pitchFamily="18" charset="0"/>
                <a:cs typeface="Times New Roman" panose="02020603050405020304" pitchFamily="18" charset="0"/>
              </a:rPr>
              <a:t>the entire line from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75000"/>
                  </a:schemeClr>
                </a:solidFill>
                <a:latin typeface="Times New Roman" panose="02020603050405020304" pitchFamily="18" charset="0"/>
                <a:cs typeface="Times New Roman" panose="02020603050405020304" pitchFamily="18" charset="0"/>
              </a:rPr>
              <a:t> representation to Java String representation</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openBracket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&lt;-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line.indexOf</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closeBracket</a:t>
            </a:r>
            <a:r>
              <a:rPr lang="en-US" sz="2400" dirty="0">
                <a:solidFill>
                  <a:schemeClr val="accent2">
                    <a:lumMod val="75000"/>
                  </a:schemeClr>
                </a:solidFill>
                <a:latin typeface="Times New Roman" panose="02020603050405020304" pitchFamily="18" charset="0"/>
                <a:cs typeface="Times New Roman" panose="02020603050405020304" pitchFamily="18" charset="0"/>
              </a:rPr>
              <a:t> &lt;-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line.indexOf</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3.</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if</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openBracket</a:t>
            </a:r>
            <a:r>
              <a:rPr lang="en-US" sz="2400" dirty="0">
                <a:solidFill>
                  <a:schemeClr val="accent2">
                    <a:lumMod val="75000"/>
                  </a:schemeClr>
                </a:solidFill>
                <a:latin typeface="Times New Roman" panose="02020603050405020304" pitchFamily="18" charset="0"/>
                <a:cs typeface="Times New Roman" panose="02020603050405020304" pitchFamily="18" charset="0"/>
              </a:rPr>
              <a:t> != -1 &amp;&amp;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closeBracket</a:t>
            </a:r>
            <a:r>
              <a:rPr lang="en-US" sz="2400" dirty="0">
                <a:solidFill>
                  <a:schemeClr val="accent2">
                    <a:lumMod val="75000"/>
                  </a:schemeClr>
                </a:solidFill>
                <a:latin typeface="Times New Roman" panose="02020603050405020304" pitchFamily="18" charset="0"/>
                <a:cs typeface="Times New Roman" panose="02020603050405020304" pitchFamily="18" charset="0"/>
              </a:rPr>
              <a:t> != -1)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dateString</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&lt;-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line.substring</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line.indexOf</a:t>
            </a:r>
            <a:r>
              <a:rPr lang="en-US" sz="2400" dirty="0">
                <a:solidFill>
                  <a:schemeClr val="accent2">
                    <a:lumMod val="75000"/>
                  </a:schemeClr>
                </a:solidFill>
                <a:latin typeface="Times New Roman" panose="02020603050405020304" pitchFamily="18" charset="0"/>
                <a:cs typeface="Times New Roman" panose="02020603050405020304" pitchFamily="18" charset="0"/>
              </a:rPr>
              <a:t>('[') + 1,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line.indexOf</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SimpleDateFormat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sdf</a:t>
            </a:r>
            <a:r>
              <a:rPr lang="en-US" sz="2400" dirty="0">
                <a:solidFill>
                  <a:schemeClr val="accent2">
                    <a:lumMod val="75000"/>
                  </a:schemeClr>
                </a:solidFill>
                <a:latin typeface="Times New Roman" panose="02020603050405020304" pitchFamily="18" charset="0"/>
                <a:cs typeface="Times New Roman" panose="02020603050405020304" pitchFamily="18" charset="0"/>
              </a:rPr>
              <a:t> &lt;-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new</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SimpleDateFormat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dd</a:t>
            </a:r>
            <a:r>
              <a:rPr lang="en-US" sz="2400" dirty="0">
                <a:solidFill>
                  <a:schemeClr val="accent2">
                    <a:lumMod val="75000"/>
                  </a:schemeClr>
                </a:solidFill>
                <a:latin typeface="Times New Roman" panose="02020603050405020304" pitchFamily="18" charset="0"/>
                <a:cs typeface="Times New Roman" panose="02020603050405020304" pitchFamily="18" charset="0"/>
              </a:rPr>
              <a:t>/MMM/</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yyyy:hh:mm:ss</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Calendar  </a:t>
            </a:r>
            <a:r>
              <a:rPr lang="en-US" sz="2400" dirty="0">
                <a:solidFill>
                  <a:schemeClr val="accent2">
                    <a:lumMod val="75000"/>
                  </a:schemeClr>
                </a:solidFill>
                <a:latin typeface="Times New Roman" panose="02020603050405020304" pitchFamily="18" charset="0"/>
                <a:cs typeface="Times New Roman" panose="02020603050405020304" pitchFamily="18" charset="0"/>
              </a:rPr>
              <a:t>&lt;-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dateString</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time </a:t>
            </a:r>
            <a:r>
              <a:rPr lang="en-US" sz="2400" dirty="0">
                <a:solidFill>
                  <a:schemeClr val="accent2">
                    <a:lumMod val="75000"/>
                  </a:schemeClr>
                </a:solidFill>
                <a:latin typeface="Times New Roman" panose="02020603050405020304" pitchFamily="18" charset="0"/>
                <a:cs typeface="Times New Roman" panose="02020603050405020304" pitchFamily="18" charset="0"/>
              </a:rPr>
              <a:t>&lt;- sdf2.format(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c.getTime</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4.</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output.collect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(time</a:t>
            </a:r>
            <a:r>
              <a:rPr lang="en-US" sz="2400" dirty="0">
                <a:solidFill>
                  <a:schemeClr val="accent2">
                    <a:lumMod val="75000"/>
                  </a:schemeClr>
                </a:solidFill>
                <a:latin typeface="Times New Roman" panose="02020603050405020304" pitchFamily="18" charset="0"/>
                <a:cs typeface="Times New Roman" panose="02020603050405020304" pitchFamily="18" charset="0"/>
              </a:rPr>
              <a:t>, 1</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98631" y="0"/>
            <a:ext cx="2768707"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PSEUDO CODE</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560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355600"/>
            <a:ext cx="10401300" cy="455509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reducer component</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1.  </a:t>
            </a:r>
            <a:r>
              <a:rPr lang="en-US" sz="2400" dirty="0">
                <a:solidFill>
                  <a:schemeClr val="accent2">
                    <a:lumMod val="75000"/>
                  </a:schemeClr>
                </a:solidFill>
                <a:latin typeface="Times New Roman" panose="02020603050405020304" pitchFamily="18" charset="0"/>
                <a:cs typeface="Times New Roman" panose="02020603050405020304" pitchFamily="18" charset="0"/>
              </a:rPr>
              <a:t>reduce(Text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inputKey</a:t>
            </a:r>
            <a:r>
              <a:rPr lang="en-US" sz="2400" dirty="0">
                <a:solidFill>
                  <a:schemeClr val="accent2">
                    <a:lumMod val="75000"/>
                  </a:schemeClr>
                </a:solidFill>
                <a:latin typeface="Times New Roman" panose="02020603050405020304" pitchFamily="18" charset="0"/>
                <a:cs typeface="Times New Roman" panose="02020603050405020304" pitchFamily="18" charset="0"/>
              </a:rPr>
              <a:t>, Iterator&lt;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IntWritable</a:t>
            </a:r>
            <a:r>
              <a:rPr lang="en-US" sz="2400" dirty="0">
                <a:solidFill>
                  <a:schemeClr val="accent2">
                    <a:lumMod val="75000"/>
                  </a:schemeClr>
                </a:solidFill>
                <a:latin typeface="Times New Roman" panose="02020603050405020304" pitchFamily="18" charset="0"/>
                <a:cs typeface="Times New Roman" panose="02020603050405020304" pitchFamily="18" charset="0"/>
              </a:rPr>
              <a:t>&gt;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inputValues</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OutputCollector</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&lt;Text</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IntWritable</a:t>
            </a:r>
            <a:r>
              <a:rPr lang="en-US" sz="2400" dirty="0">
                <a:solidFill>
                  <a:schemeClr val="accent2">
                    <a:lumMod val="75000"/>
                  </a:schemeClr>
                </a:solidFill>
                <a:latin typeface="Times New Roman" panose="02020603050405020304" pitchFamily="18" charset="0"/>
                <a:cs typeface="Times New Roman" panose="02020603050405020304" pitchFamily="18" charset="0"/>
              </a:rPr>
              <a:t>&gt; output, Reporter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report)</a:t>
            </a:r>
            <a:r>
              <a:rPr lang="en-IN" sz="2400" dirty="0">
                <a:solidFill>
                  <a:schemeClr val="accent2">
                    <a:lumMod val="75000"/>
                  </a:schemeClr>
                </a:solidFill>
                <a:latin typeface="Times New Roman" panose="02020603050405020304" pitchFamily="18" charset="0"/>
                <a:cs typeface="Times New Roman" panose="02020603050405020304" pitchFamily="18" charset="0"/>
              </a:rPr>
              <a:t> </a:t>
            </a:r>
            <a:endParaRPr lang="en-US" sz="24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i</a:t>
            </a:r>
            <a:r>
              <a:rPr lang="en-US" sz="2400" dirty="0">
                <a:solidFill>
                  <a:schemeClr val="accent2">
                    <a:lumMod val="75000"/>
                  </a:schemeClr>
                </a:solidFill>
                <a:latin typeface="Times New Roman" panose="02020603050405020304" pitchFamily="18" charset="0"/>
                <a:cs typeface="Times New Roman" panose="02020603050405020304" pitchFamily="18" charset="0"/>
              </a:rPr>
              <a:t>&lt;-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0</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while</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inputValues.hasNext</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inputValues.next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3.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output.collect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inputKey</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new</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IntWritable</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954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3600" y="2476500"/>
            <a:ext cx="2920992" cy="830997"/>
          </a:xfrm>
          <a:prstGeom prst="rect">
            <a:avLst/>
          </a:prstGeom>
          <a:noFill/>
        </p:spPr>
        <p:txBody>
          <a:bodyPr wrap="none" rtlCol="0">
            <a:spAutoFit/>
          </a:bodyPr>
          <a:lstStyle/>
          <a:p>
            <a:r>
              <a:rPr lang="en-US" sz="4800" b="1" u="sng" dirty="0" smtClean="0">
                <a:solidFill>
                  <a:schemeClr val="accent2">
                    <a:lumMod val="75000"/>
                  </a:schemeClr>
                </a:solidFill>
                <a:latin typeface="Times New Roman" panose="02020603050405020304" pitchFamily="18" charset="0"/>
                <a:cs typeface="Times New Roman" panose="02020603050405020304" pitchFamily="18" charset="0"/>
              </a:rPr>
              <a:t>TESTING</a:t>
            </a:r>
            <a:endParaRPr lang="en-IN" sz="4800" b="1" u="sng"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0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3889406"/>
              </p:ext>
            </p:extLst>
          </p:nvPr>
        </p:nvGraphicFramePr>
        <p:xfrm>
          <a:off x="787400" y="127002"/>
          <a:ext cx="8623300" cy="6607417"/>
        </p:xfrm>
        <a:graphic>
          <a:graphicData uri="http://schemas.openxmlformats.org/drawingml/2006/table">
            <a:tbl>
              <a:tblPr firstRow="1" firstCol="1" bandRow="1">
                <a:tableStyleId>{5C22544A-7EE6-4342-B048-85BDC9FD1C3A}</a:tableStyleId>
              </a:tblPr>
              <a:tblGrid>
                <a:gridCol w="1308648"/>
                <a:gridCol w="3521870"/>
                <a:gridCol w="3792782"/>
              </a:tblGrid>
              <a:tr h="255170">
                <a:tc>
                  <a:txBody>
                    <a:bodyPr/>
                    <a:lstStyle/>
                    <a:p>
                      <a:pPr>
                        <a:lnSpc>
                          <a:spcPct val="150000"/>
                        </a:lnSpc>
                        <a:spcAft>
                          <a:spcPts val="0"/>
                        </a:spcAft>
                      </a:pPr>
                      <a:r>
                        <a:rPr lang="en-US" sz="1200" dirty="0">
                          <a:effectLst/>
                        </a:rPr>
                        <a:t>Steps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Test Action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1131406">
                <a:tc>
                  <a:txBody>
                    <a:bodyPr/>
                    <a:lstStyle/>
                    <a:p>
                      <a:pPr>
                        <a:lnSpc>
                          <a:spcPct val="150000"/>
                        </a:lnSpc>
                        <a:spcAft>
                          <a:spcPts val="0"/>
                        </a:spcAft>
                      </a:pPr>
                      <a:r>
                        <a:rPr lang="en-US" sz="1200">
                          <a:effectLst/>
                        </a:rPr>
                        <a:t>Step 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Enter </a:t>
                      </a:r>
                      <a:r>
                        <a:rPr lang="en-US" sz="1200" u="sng">
                          <a:effectLst/>
                          <a:hlinkClick r:id="rId2"/>
                        </a:rPr>
                        <a:t>http://localhost:8080/Planner</a:t>
                      </a:r>
                      <a:r>
                        <a:rPr lang="en-US" sz="1200">
                          <a:effectLst/>
                        </a:rPr>
                        <a:t> on hadoop cluster to check of the planner  layer is up and running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The planner layer loaded successfully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678843">
                <a:tc>
                  <a:txBody>
                    <a:bodyPr/>
                    <a:lstStyle/>
                    <a:p>
                      <a:pPr>
                        <a:lnSpc>
                          <a:spcPct val="150000"/>
                        </a:lnSpc>
                        <a:spcAft>
                          <a:spcPts val="0"/>
                        </a:spcAft>
                      </a:pPr>
                      <a:r>
                        <a:rPr lang="en-US" sz="1200" dirty="0">
                          <a:effectLst/>
                        </a:rPr>
                        <a:t>Step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tabLst>
                          <a:tab pos="1297305" algn="l"/>
                        </a:tabLst>
                      </a:pPr>
                      <a:r>
                        <a:rPr lang="en-US" sz="1200" dirty="0" smtClean="0">
                          <a:effectLst/>
                        </a:rPr>
                        <a:t>Execute: </a:t>
                      </a:r>
                      <a:r>
                        <a:rPr lang="en-US" sz="1200" dirty="0" err="1">
                          <a:effectLst/>
                        </a:rPr>
                        <a:t>hadoop</a:t>
                      </a:r>
                      <a:r>
                        <a:rPr lang="en-US" sz="1200" dirty="0">
                          <a:effectLst/>
                        </a:rPr>
                        <a:t> </a:t>
                      </a:r>
                      <a:r>
                        <a:rPr lang="en-US" sz="1200" dirty="0" err="1">
                          <a:effectLst/>
                        </a:rPr>
                        <a:t>namenode</a:t>
                      </a:r>
                      <a:r>
                        <a:rPr lang="en-US" sz="1200" dirty="0">
                          <a:effectLst/>
                        </a:rPr>
                        <a:t> –format to format the </a:t>
                      </a:r>
                      <a:r>
                        <a:rPr lang="en-US" sz="1200" dirty="0" err="1">
                          <a:effectLst/>
                        </a:rPr>
                        <a:t>namenode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dirty="0" err="1">
                          <a:effectLst/>
                        </a:rPr>
                        <a:t>Namenode</a:t>
                      </a:r>
                      <a:r>
                        <a:rPr lang="en-US" sz="1200" dirty="0">
                          <a:effectLst/>
                        </a:rPr>
                        <a:t> got formatted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678843">
                <a:tc>
                  <a:txBody>
                    <a:bodyPr/>
                    <a:lstStyle/>
                    <a:p>
                      <a:pPr>
                        <a:lnSpc>
                          <a:spcPct val="150000"/>
                        </a:lnSpc>
                        <a:spcAft>
                          <a:spcPts val="0"/>
                        </a:spcAft>
                      </a:pPr>
                      <a:r>
                        <a:rPr lang="en-US" sz="1200" dirty="0">
                          <a:effectLst/>
                        </a:rPr>
                        <a:t>Step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tabLst>
                          <a:tab pos="1259205" algn="ctr"/>
                        </a:tabLst>
                      </a:pPr>
                      <a:r>
                        <a:rPr lang="en-US" sz="1200" dirty="0" smtClean="0">
                          <a:effectLst/>
                        </a:rPr>
                        <a:t>Execute: </a:t>
                      </a:r>
                      <a:r>
                        <a:rPr lang="en-US" sz="1200" dirty="0" err="1">
                          <a:effectLst/>
                        </a:rPr>
                        <a:t>hadoop</a:t>
                      </a:r>
                      <a:r>
                        <a:rPr lang="en-US" sz="1200" dirty="0">
                          <a:effectLst/>
                        </a:rPr>
                        <a:t> </a:t>
                      </a:r>
                      <a:r>
                        <a:rPr lang="en-US" sz="1200" dirty="0" err="1">
                          <a:effectLst/>
                        </a:rPr>
                        <a:t>datanode</a:t>
                      </a:r>
                      <a:r>
                        <a:rPr lang="en-US" sz="1200" dirty="0">
                          <a:effectLst/>
                        </a:rPr>
                        <a:t> –format to format the </a:t>
                      </a:r>
                      <a:r>
                        <a:rPr lang="en-US" sz="1200" dirty="0" err="1">
                          <a:effectLst/>
                        </a:rPr>
                        <a:t>datanode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tabLst>
                          <a:tab pos="1123950" algn="ctr"/>
                        </a:tabLst>
                      </a:pPr>
                      <a:r>
                        <a:rPr lang="en-US" sz="1200">
                          <a:effectLst/>
                        </a:rPr>
                        <a:t>Datanode got formatted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452562">
                <a:tc>
                  <a:txBody>
                    <a:bodyPr/>
                    <a:lstStyle/>
                    <a:p>
                      <a:pPr>
                        <a:lnSpc>
                          <a:spcPct val="150000"/>
                        </a:lnSpc>
                        <a:spcAft>
                          <a:spcPts val="0"/>
                        </a:spcAft>
                      </a:pPr>
                      <a:r>
                        <a:rPr lang="en-US" sz="1200">
                          <a:effectLst/>
                        </a:rPr>
                        <a:t>Step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tabLst>
                          <a:tab pos="1259205" algn="ctr"/>
                        </a:tabLst>
                      </a:pPr>
                      <a:r>
                        <a:rPr lang="en-US" sz="1200" dirty="0" smtClean="0">
                          <a:effectLst/>
                        </a:rPr>
                        <a:t>Execute: </a:t>
                      </a:r>
                      <a:r>
                        <a:rPr lang="en-US" sz="1200" dirty="0" err="1">
                          <a:effectLst/>
                        </a:rPr>
                        <a:t>hadoop</a:t>
                      </a:r>
                      <a:r>
                        <a:rPr lang="en-US" sz="1200" dirty="0">
                          <a:effectLst/>
                        </a:rPr>
                        <a:t> </a:t>
                      </a:r>
                      <a:r>
                        <a:rPr lang="en-US" sz="1200" dirty="0" err="1">
                          <a:effectLst/>
                        </a:rPr>
                        <a:t>namenode</a:t>
                      </a:r>
                      <a:r>
                        <a:rPr lang="en-US" sz="1200" dirty="0">
                          <a:effectLst/>
                        </a:rPr>
                        <a:t> to start the </a:t>
                      </a:r>
                      <a:r>
                        <a:rPr lang="en-US" sz="1200" dirty="0" err="1">
                          <a:effectLst/>
                        </a:rPr>
                        <a:t>namenode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Namenode started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452562">
                <a:tc>
                  <a:txBody>
                    <a:bodyPr/>
                    <a:lstStyle/>
                    <a:p>
                      <a:pPr>
                        <a:lnSpc>
                          <a:spcPct val="150000"/>
                        </a:lnSpc>
                        <a:spcAft>
                          <a:spcPts val="0"/>
                        </a:spcAft>
                      </a:pPr>
                      <a:r>
                        <a:rPr lang="en-US" sz="1200">
                          <a:effectLst/>
                        </a:rPr>
                        <a:t>Step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dirty="0" smtClean="0">
                          <a:effectLst/>
                        </a:rPr>
                        <a:t>Execute: </a:t>
                      </a:r>
                      <a:r>
                        <a:rPr lang="en-US" sz="1200" dirty="0" err="1">
                          <a:effectLst/>
                        </a:rPr>
                        <a:t>hadoop</a:t>
                      </a:r>
                      <a:r>
                        <a:rPr lang="en-US" sz="1200" dirty="0">
                          <a:effectLst/>
                        </a:rPr>
                        <a:t> </a:t>
                      </a:r>
                      <a:r>
                        <a:rPr lang="en-US" sz="1200" dirty="0" err="1">
                          <a:effectLst/>
                        </a:rPr>
                        <a:t>datanode</a:t>
                      </a:r>
                      <a:r>
                        <a:rPr lang="en-US" sz="1200" dirty="0">
                          <a:effectLst/>
                        </a:rPr>
                        <a:t> to start the </a:t>
                      </a:r>
                      <a:r>
                        <a:rPr lang="en-US" sz="1200" dirty="0" err="1">
                          <a:effectLst/>
                        </a:rPr>
                        <a:t>datanode</a:t>
                      </a: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Datanode started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452562">
                <a:tc>
                  <a:txBody>
                    <a:bodyPr/>
                    <a:lstStyle/>
                    <a:p>
                      <a:pPr>
                        <a:lnSpc>
                          <a:spcPct val="150000"/>
                        </a:lnSpc>
                        <a:spcAft>
                          <a:spcPts val="0"/>
                        </a:spcAft>
                      </a:pPr>
                      <a:r>
                        <a:rPr lang="en-US" sz="1200">
                          <a:effectLst/>
                        </a:rPr>
                        <a:t>Step 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Click on Register and fill the form and hit enter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Successfully registered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452562">
                <a:tc>
                  <a:txBody>
                    <a:bodyPr/>
                    <a:lstStyle/>
                    <a:p>
                      <a:pPr algn="just">
                        <a:lnSpc>
                          <a:spcPct val="150000"/>
                        </a:lnSpc>
                        <a:spcAft>
                          <a:spcPts val="0"/>
                        </a:spcAft>
                      </a:pPr>
                      <a:r>
                        <a:rPr lang="en-US" sz="1200">
                          <a:effectLst/>
                        </a:rPr>
                        <a:t>Step 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gn="just">
                        <a:lnSpc>
                          <a:spcPct val="150000"/>
                        </a:lnSpc>
                        <a:spcAft>
                          <a:spcPts val="0"/>
                        </a:spcAft>
                      </a:pPr>
                      <a:r>
                        <a:rPr lang="en-US" sz="1200">
                          <a:effectLst/>
                        </a:rPr>
                        <a:t>Click on Login and fill the form and hit enter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Successfully able to login to the Planner application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541045">
                <a:tc>
                  <a:txBody>
                    <a:bodyPr/>
                    <a:lstStyle/>
                    <a:p>
                      <a:pPr algn="just">
                        <a:lnSpc>
                          <a:spcPct val="150000"/>
                        </a:lnSpc>
                        <a:spcAft>
                          <a:spcPts val="0"/>
                        </a:spcAft>
                      </a:pPr>
                      <a:r>
                        <a:rPr lang="en-US" sz="1200">
                          <a:effectLst/>
                        </a:rPr>
                        <a:t>Step 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gn="just">
                        <a:lnSpc>
                          <a:spcPct val="150000"/>
                        </a:lnSpc>
                        <a:spcAft>
                          <a:spcPts val="0"/>
                        </a:spcAft>
                      </a:pPr>
                      <a:r>
                        <a:rPr lang="en-US" sz="1200">
                          <a:effectLst/>
                        </a:rPr>
                        <a:t>Click on PLAN A JOB and fill the form and hit enter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Job created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840399">
                <a:tc>
                  <a:txBody>
                    <a:bodyPr/>
                    <a:lstStyle/>
                    <a:p>
                      <a:pPr algn="just">
                        <a:lnSpc>
                          <a:spcPct val="150000"/>
                        </a:lnSpc>
                        <a:spcAft>
                          <a:spcPts val="0"/>
                        </a:spcAft>
                      </a:pPr>
                      <a:r>
                        <a:rPr lang="en-US" sz="1200">
                          <a:effectLst/>
                        </a:rPr>
                        <a:t>Step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gn="just">
                        <a:lnSpc>
                          <a:spcPct val="150000"/>
                        </a:lnSpc>
                        <a:spcAft>
                          <a:spcPts val="0"/>
                        </a:spcAft>
                      </a:pPr>
                      <a:r>
                        <a:rPr lang="en-US" sz="1200">
                          <a:effectLst/>
                        </a:rPr>
                        <a:t>Click on various links on the project to see if the links are broken or working finr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a:effectLst/>
                        </a:rPr>
                        <a:t>All links appears to be working fine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r h="541045">
                <a:tc>
                  <a:txBody>
                    <a:bodyPr/>
                    <a:lstStyle/>
                    <a:p>
                      <a:pPr algn="just">
                        <a:lnSpc>
                          <a:spcPct val="150000"/>
                        </a:lnSpc>
                        <a:spcAft>
                          <a:spcPts val="0"/>
                        </a:spcAft>
                      </a:pPr>
                      <a:r>
                        <a:rPr lang="en-US" sz="1200">
                          <a:effectLst/>
                        </a:rPr>
                        <a:t>Step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gn="just">
                        <a:lnSpc>
                          <a:spcPct val="150000"/>
                        </a:lnSpc>
                        <a:spcAft>
                          <a:spcPts val="0"/>
                        </a:spcAft>
                      </a:pPr>
                      <a:r>
                        <a:rPr lang="en-US" sz="1200">
                          <a:effectLst/>
                        </a:rPr>
                        <a:t>Click on various features on the front end interface.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c>
                  <a:txBody>
                    <a:bodyPr/>
                    <a:lstStyle/>
                    <a:p>
                      <a:pPr>
                        <a:lnSpc>
                          <a:spcPct val="150000"/>
                        </a:lnSpc>
                        <a:spcAft>
                          <a:spcPts val="0"/>
                        </a:spcAft>
                      </a:pPr>
                      <a:r>
                        <a:rPr lang="en-US" sz="1200" dirty="0">
                          <a:effectLst/>
                        </a:rPr>
                        <a:t>All features are tested and works fine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939" marR="35939" marT="0" marB="0"/>
                </a:tc>
              </a:tr>
            </a:tbl>
          </a:graphicData>
        </a:graphic>
      </p:graphicFrame>
    </p:spTree>
    <p:extLst>
      <p:ext uri="{BB962C8B-B14F-4D97-AF65-F5344CB8AC3E}">
        <p14:creationId xmlns:p14="http://schemas.microsoft.com/office/powerpoint/2010/main" val="2769907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0013" y="88900"/>
            <a:ext cx="2321469"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SNAPSHOTS</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13" y="815320"/>
            <a:ext cx="8391287" cy="5928380"/>
          </a:xfrm>
          <a:prstGeom prst="rect">
            <a:avLst/>
          </a:prstGeom>
        </p:spPr>
      </p:pic>
    </p:spTree>
    <p:extLst>
      <p:ext uri="{BB962C8B-B14F-4D97-AF65-F5344CB8AC3E}">
        <p14:creationId xmlns:p14="http://schemas.microsoft.com/office/powerpoint/2010/main" val="21267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50" y="521384"/>
            <a:ext cx="7661249" cy="5904816"/>
          </a:xfrm>
          <a:prstGeom prst="rect">
            <a:avLst/>
          </a:prstGeom>
        </p:spPr>
      </p:pic>
    </p:spTree>
    <p:extLst>
      <p:ext uri="{BB962C8B-B14F-4D97-AF65-F5344CB8AC3E}">
        <p14:creationId xmlns:p14="http://schemas.microsoft.com/office/powerpoint/2010/main" val="2063053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81100" y="952500"/>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24" y="254000"/>
            <a:ext cx="9517475" cy="6273800"/>
          </a:xfrm>
          <a:prstGeom prst="rect">
            <a:avLst/>
          </a:prstGeom>
        </p:spPr>
      </p:pic>
    </p:spTree>
    <p:extLst>
      <p:ext uri="{BB962C8B-B14F-4D97-AF65-F5344CB8AC3E}">
        <p14:creationId xmlns:p14="http://schemas.microsoft.com/office/powerpoint/2010/main" val="1938839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229"/>
          <a:stretch/>
        </p:blipFill>
        <p:spPr>
          <a:xfrm>
            <a:off x="724430" y="376198"/>
            <a:ext cx="8165570" cy="6481802"/>
          </a:xfrm>
          <a:prstGeom prst="rect">
            <a:avLst/>
          </a:prstGeom>
        </p:spPr>
      </p:pic>
    </p:spTree>
    <p:extLst>
      <p:ext uri="{BB962C8B-B14F-4D97-AF65-F5344CB8AC3E}">
        <p14:creationId xmlns:p14="http://schemas.microsoft.com/office/powerpoint/2010/main" val="421621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500" y="101025"/>
            <a:ext cx="3057247"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698500" y="624245"/>
            <a:ext cx="10528300" cy="6001643"/>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accent2">
                    <a:lumMod val="50000"/>
                  </a:schemeClr>
                </a:solidFill>
                <a:latin typeface="Times New Roman" panose="02020603050405020304" pitchFamily="18" charset="0"/>
                <a:cs typeface="Times New Roman" panose="02020603050405020304" pitchFamily="18" charset="0"/>
              </a:rPr>
              <a:t>T</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he </a:t>
            </a:r>
            <a:r>
              <a:rPr lang="en-IN" sz="2400" dirty="0">
                <a:solidFill>
                  <a:schemeClr val="accent2">
                    <a:lumMod val="50000"/>
                  </a:schemeClr>
                </a:solidFill>
                <a:latin typeface="Times New Roman" panose="02020603050405020304" pitchFamily="18" charset="0"/>
                <a:cs typeface="Times New Roman" panose="02020603050405020304" pitchFamily="18" charset="0"/>
              </a:rPr>
              <a:t>industry and research community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have witnessed </a:t>
            </a:r>
            <a:r>
              <a:rPr lang="en-IN" sz="2400" dirty="0">
                <a:solidFill>
                  <a:schemeClr val="accent2">
                    <a:lumMod val="50000"/>
                  </a:schemeClr>
                </a:solidFill>
                <a:latin typeface="Times New Roman" panose="02020603050405020304" pitchFamily="18" charset="0"/>
                <a:cs typeface="Times New Roman" panose="02020603050405020304" pitchFamily="18" charset="0"/>
              </a:rPr>
              <a:t>an extraordinary growth in research and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development of </a:t>
            </a:r>
            <a:r>
              <a:rPr lang="en-IN" sz="2400" dirty="0">
                <a:solidFill>
                  <a:schemeClr val="accent2">
                    <a:lumMod val="50000"/>
                  </a:schemeClr>
                </a:solidFill>
                <a:latin typeface="Times New Roman" panose="02020603050405020304" pitchFamily="18" charset="0"/>
                <a:cs typeface="Times New Roman" panose="02020603050405020304" pitchFamily="18" charset="0"/>
              </a:rPr>
              <a:t>data-related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technologies.</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Instead </a:t>
            </a:r>
            <a:r>
              <a:rPr lang="en-IN" sz="2400" dirty="0">
                <a:solidFill>
                  <a:schemeClr val="accent2">
                    <a:lumMod val="50000"/>
                  </a:schemeClr>
                </a:solidFill>
                <a:latin typeface="Times New Roman" panose="02020603050405020304" pitchFamily="18" charset="0"/>
                <a:cs typeface="Times New Roman" panose="02020603050405020304" pitchFamily="18" charset="0"/>
              </a:rPr>
              <a:t>of running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the </a:t>
            </a:r>
            <a:r>
              <a:rPr lang="en-IN" sz="2400" dirty="0">
                <a:solidFill>
                  <a:schemeClr val="accent2">
                    <a:lumMod val="50000"/>
                  </a:schemeClr>
                </a:solidFill>
                <a:latin typeface="Times New Roman" panose="02020603050405020304" pitchFamily="18" charset="0"/>
                <a:cs typeface="Times New Roman" panose="02020603050405020304" pitchFamily="18" charset="0"/>
              </a:rPr>
              <a:t>services in completely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dedicated environments, It is becoming common </a:t>
            </a:r>
            <a:r>
              <a:rPr lang="en-IN" sz="2400" dirty="0">
                <a:solidFill>
                  <a:schemeClr val="accent2">
                    <a:lumMod val="50000"/>
                  </a:schemeClr>
                </a:solidFill>
                <a:latin typeface="Times New Roman" panose="02020603050405020304" pitchFamily="18" charset="0"/>
                <a:cs typeface="Times New Roman" panose="02020603050405020304" pitchFamily="18" charset="0"/>
              </a:rPr>
              <a:t>to multiplex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complementary workloads </a:t>
            </a:r>
            <a:r>
              <a:rPr lang="en-IN" sz="2400" dirty="0">
                <a:solidFill>
                  <a:schemeClr val="accent2">
                    <a:lumMod val="50000"/>
                  </a:schemeClr>
                </a:solidFill>
                <a:latin typeface="Times New Roman" panose="02020603050405020304" pitchFamily="18" charset="0"/>
                <a:cs typeface="Times New Roman" panose="02020603050405020304" pitchFamily="18" charset="0"/>
              </a:rPr>
              <a:t>in the same machines. </a:t>
            </a: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This </a:t>
            </a:r>
            <a:r>
              <a:rPr lang="en-IN" sz="2400" dirty="0">
                <a:solidFill>
                  <a:schemeClr val="accent2">
                    <a:lumMod val="50000"/>
                  </a:schemeClr>
                </a:solidFill>
                <a:latin typeface="Times New Roman" panose="02020603050405020304" pitchFamily="18" charset="0"/>
                <a:cs typeface="Times New Roman" panose="02020603050405020304" pitchFamily="18" charset="0"/>
              </a:rPr>
              <a:t>is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turning clusters </a:t>
            </a:r>
            <a:r>
              <a:rPr lang="en-IN" sz="2400" dirty="0">
                <a:solidFill>
                  <a:schemeClr val="accent2">
                    <a:lumMod val="50000"/>
                  </a:schemeClr>
                </a:solidFill>
                <a:latin typeface="Times New Roman" panose="02020603050405020304" pitchFamily="18" charset="0"/>
                <a:cs typeface="Times New Roman" panose="02020603050405020304" pitchFamily="18" charset="0"/>
              </a:rPr>
              <a:t>and data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centres </a:t>
            </a:r>
            <a:r>
              <a:rPr lang="en-IN" sz="2400" dirty="0">
                <a:solidFill>
                  <a:schemeClr val="accent2">
                    <a:lumMod val="50000"/>
                  </a:schemeClr>
                </a:solidFill>
                <a:latin typeface="Times New Roman" panose="02020603050405020304" pitchFamily="18" charset="0"/>
                <a:cs typeface="Times New Roman" panose="02020603050405020304" pitchFamily="18" charset="0"/>
              </a:rPr>
              <a:t>into shared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environments.</a:t>
            </a:r>
          </a:p>
          <a:p>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“Big </a:t>
            </a:r>
            <a:r>
              <a:rPr lang="en-IN" sz="2400" dirty="0">
                <a:solidFill>
                  <a:schemeClr val="accent2">
                    <a:lumMod val="50000"/>
                  </a:schemeClr>
                </a:solidFill>
                <a:latin typeface="Times New Roman" panose="02020603050405020304" pitchFamily="18" charset="0"/>
                <a:cs typeface="Times New Roman" panose="02020603050405020304" pitchFamily="18" charset="0"/>
              </a:rPr>
              <a:t>data” is used for large data sets whose size is beyond the ability of commonly used software tools to capture, manage, and process the data within a tolerable elapsed time</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Hadoop, which is an open-source framework allowing distributed computing for  large data sets, is made of two components: </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solidFill>
                  <a:schemeClr val="accent2">
                    <a:lumMod val="50000"/>
                  </a:schemeClr>
                </a:solidFill>
                <a:latin typeface="Times New Roman" panose="02020603050405020304" pitchFamily="18" charset="0"/>
                <a:cs typeface="Times New Roman" panose="02020603050405020304" pitchFamily="18" charset="0"/>
              </a:rPr>
              <a:t>    distributed file system component referred to as HDFS</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component</a:t>
            </a: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521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00" y="587793"/>
            <a:ext cx="8223399" cy="6270207"/>
          </a:xfrm>
          <a:prstGeom prst="rect">
            <a:avLst/>
          </a:prstGeom>
        </p:spPr>
      </p:pic>
    </p:spTree>
    <p:extLst>
      <p:ext uri="{BB962C8B-B14F-4D97-AF65-F5344CB8AC3E}">
        <p14:creationId xmlns:p14="http://schemas.microsoft.com/office/powerpoint/2010/main" val="3953540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 \snap shots\snap 10.png"/>
          <p:cNvPicPr/>
          <p:nvPr/>
        </p:nvPicPr>
        <p:blipFill rotWithShape="1">
          <a:blip r:embed="rId2" cstate="print">
            <a:extLst>
              <a:ext uri="{28A0092B-C50C-407E-A947-70E740481C1C}">
                <a14:useLocalDpi xmlns:a14="http://schemas.microsoft.com/office/drawing/2010/main" val="0"/>
              </a:ext>
            </a:extLst>
          </a:blip>
          <a:srcRect l="22920" t="12379" r="23477" b="23036"/>
          <a:stretch/>
        </p:blipFill>
        <p:spPr bwMode="auto">
          <a:xfrm>
            <a:off x="546100" y="431800"/>
            <a:ext cx="8686800" cy="5905500"/>
          </a:xfrm>
          <a:prstGeom prst="rect">
            <a:avLst/>
          </a:prstGeom>
          <a:noFill/>
          <a:ln>
            <a:noFill/>
          </a:ln>
        </p:spPr>
      </p:pic>
    </p:spTree>
    <p:extLst>
      <p:ext uri="{BB962C8B-B14F-4D97-AF65-F5344CB8AC3E}">
        <p14:creationId xmlns:p14="http://schemas.microsoft.com/office/powerpoint/2010/main" val="307621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533400"/>
            <a:ext cx="2871876"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APPLICATION</a:t>
            </a:r>
            <a:r>
              <a:rPr lang="en-US" sz="2800" b="1" u="sng" dirty="0">
                <a:solidFill>
                  <a:schemeClr val="accent2">
                    <a:lumMod val="50000"/>
                  </a:schemeClr>
                </a:solidFill>
                <a:latin typeface="Times New Roman" panose="02020603050405020304" pitchFamily="18" charset="0"/>
                <a:cs typeface="Times New Roman" panose="02020603050405020304" pitchFamily="18" charset="0"/>
              </a:rPr>
              <a:t>S</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58800" y="1282700"/>
            <a:ext cx="9055100" cy="3785652"/>
          </a:xfrm>
          <a:prstGeom prst="rect">
            <a:avLst/>
          </a:prstGeom>
          <a:noFill/>
        </p:spPr>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The pluggable components of this project can be used by any organization to analyze their large data sets in an efficient manner rather than the  manual analysis which is time consuming and not fault-tolerant.</a:t>
            </a:r>
          </a:p>
          <a:p>
            <a:pPr marL="342900" indent="-342900">
              <a:buFont typeface="Wingdings" panose="05000000000000000000" pitchFamily="2" charset="2"/>
              <a:buChar char="Ø"/>
            </a:pPr>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E.gs: </a:t>
            </a:r>
          </a:p>
          <a:p>
            <a:pPr marL="342900" indent="-342900">
              <a:buFont typeface="Wingdings" panose="05000000000000000000" pitchFamily="2" charset="2"/>
              <a:buChar char="v"/>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Health care systems in detecting the number of people suffering from a particular disease.</a:t>
            </a:r>
          </a:p>
          <a:p>
            <a:pPr marL="342900" indent="-342900">
              <a:buFont typeface="Wingdings" panose="05000000000000000000" pitchFamily="2" charset="2"/>
              <a:buChar char="v"/>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College server admins can use it to for analyzing the server logs.</a:t>
            </a:r>
          </a:p>
          <a:p>
            <a:pPr marL="342900" indent="-342900">
              <a:buFont typeface="Wingdings" panose="05000000000000000000" pitchFamily="2" charset="2"/>
              <a:buChar char="v"/>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Social networking sites- analysis of tweets etc..</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86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934" y="228600"/>
            <a:ext cx="2619628"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CONCLUSION</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9934" y="963831"/>
            <a:ext cx="9013466" cy="1938992"/>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In this project, we have explored the solution to big data problem using </a:t>
            </a:r>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Hadoop </a:t>
            </a:r>
            <a:r>
              <a:rPr lang="en-US" sz="2400" dirty="0">
                <a:solidFill>
                  <a:schemeClr val="accent2">
                    <a:lumMod val="75000"/>
                  </a:schemeClr>
                </a:solidFill>
                <a:latin typeface="Times New Roman" panose="02020603050405020304" pitchFamily="18" charset="0"/>
                <a:cs typeface="Times New Roman" panose="02020603050405020304" pitchFamily="18" charset="0"/>
              </a:rPr>
              <a:t>data cluster, HDFS and Map Reduce programming framework using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big </a:t>
            </a:r>
            <a:r>
              <a:rPr lang="en-US" sz="2400" dirty="0">
                <a:solidFill>
                  <a:schemeClr val="accent2">
                    <a:lumMod val="75000"/>
                  </a:schemeClr>
                </a:solidFill>
                <a:latin typeface="Times New Roman" panose="02020603050405020304" pitchFamily="18" charset="0"/>
                <a:cs typeface="Times New Roman" panose="02020603050405020304" pitchFamily="18" charset="0"/>
              </a:rPr>
              <a:t>data prototype application scenarios. The results obtained from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various experiments indicate the favorable </a:t>
            </a:r>
            <a:r>
              <a:rPr lang="en-US" sz="2400" dirty="0">
                <a:solidFill>
                  <a:schemeClr val="accent2">
                    <a:lumMod val="75000"/>
                  </a:schemeClr>
                </a:solidFill>
                <a:latin typeface="Times New Roman" panose="02020603050405020304" pitchFamily="18" charset="0"/>
                <a:cs typeface="Times New Roman" panose="02020603050405020304" pitchFamily="18" charset="0"/>
              </a:rPr>
              <a:t>results of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the above </a:t>
            </a:r>
            <a:r>
              <a:rPr lang="en-US" sz="2400" dirty="0">
                <a:solidFill>
                  <a:schemeClr val="accent2">
                    <a:lumMod val="75000"/>
                  </a:schemeClr>
                </a:solidFill>
                <a:latin typeface="Times New Roman" panose="02020603050405020304" pitchFamily="18" charset="0"/>
                <a:cs typeface="Times New Roman" panose="02020603050405020304" pitchFamily="18" charset="0"/>
              </a:rPr>
              <a:t>approach to address big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data problem</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3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 y="377735"/>
            <a:ext cx="9704977" cy="2092881"/>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FUTURE ENHANCEMENTS</a:t>
            </a:r>
          </a:p>
          <a:p>
            <a:endParaRPr lang="en-IN" dirty="0"/>
          </a:p>
          <a:p>
            <a:r>
              <a:rPr lang="en-US" sz="2800" dirty="0">
                <a:solidFill>
                  <a:schemeClr val="accent2">
                    <a:lumMod val="75000"/>
                  </a:schemeClr>
                </a:solidFill>
                <a:latin typeface="Times New Roman" panose="02020603050405020304" pitchFamily="18" charset="0"/>
                <a:cs typeface="Times New Roman" panose="02020603050405020304" pitchFamily="18" charset="0"/>
              </a:rPr>
              <a:t>Future work will focus on performance evaluation and modeling of </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Hadoop data-intensive applications </a:t>
            </a:r>
            <a:r>
              <a:rPr lang="en-US" sz="2800" dirty="0">
                <a:solidFill>
                  <a:schemeClr val="accent2">
                    <a:lumMod val="75000"/>
                  </a:schemeClr>
                </a:solidFill>
                <a:latin typeface="Times New Roman" panose="02020603050405020304" pitchFamily="18" charset="0"/>
                <a:cs typeface="Times New Roman" panose="02020603050405020304" pitchFamily="18" charset="0"/>
              </a:rPr>
              <a:t>on cloud platforms like Amazon Elastic Compute Cloud (EC2). </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962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178" y="363229"/>
            <a:ext cx="2598788" cy="523220"/>
          </a:xfrm>
          <a:prstGeom prst="rect">
            <a:avLst/>
          </a:prstGeom>
        </p:spPr>
        <p:txBody>
          <a:bodyPr wrap="none">
            <a:spAutoFit/>
          </a:bodyPr>
          <a:lstStyle/>
          <a:p>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REFERENCES</a:t>
            </a:r>
            <a:endParaRPr lang="en-US"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505178" y="886449"/>
            <a:ext cx="10620022" cy="489364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accent2">
                    <a:lumMod val="75000"/>
                  </a:schemeClr>
                </a:solidFill>
                <a:latin typeface="Times New Roman" panose="02020603050405020304" pitchFamily="18" charset="0"/>
                <a:cs typeface="Times New Roman" panose="02020603050405020304" pitchFamily="18" charset="0"/>
              </a:rPr>
              <a:t> J. Dean and S.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Ghemawat</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MapReduce</a:t>
            </a:r>
            <a:r>
              <a:rPr lang="en-US" sz="2400" dirty="0">
                <a:solidFill>
                  <a:schemeClr val="accent2">
                    <a:lumMod val="75000"/>
                  </a:schemeClr>
                </a:solidFill>
                <a:latin typeface="Times New Roman" panose="02020603050405020304" pitchFamily="18" charset="0"/>
                <a:cs typeface="Times New Roman" panose="02020603050405020304" pitchFamily="18" charset="0"/>
              </a:rPr>
              <a:t>: Simplified data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processing on </a:t>
            </a:r>
            <a:r>
              <a:rPr lang="en-US" sz="2400" dirty="0">
                <a:solidFill>
                  <a:schemeClr val="accent2">
                    <a:lumMod val="75000"/>
                  </a:schemeClr>
                </a:solidFill>
                <a:latin typeface="Times New Roman" panose="02020603050405020304" pitchFamily="18" charset="0"/>
                <a:cs typeface="Times New Roman" panose="02020603050405020304" pitchFamily="18" charset="0"/>
              </a:rPr>
              <a:t>large clusters,” in OSDI’04: Proceedings of the 6th Symposium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on Operating </a:t>
            </a:r>
            <a:r>
              <a:rPr lang="en-US" sz="2400" dirty="0">
                <a:solidFill>
                  <a:schemeClr val="accent2">
                    <a:lumMod val="75000"/>
                  </a:schemeClr>
                </a:solidFill>
                <a:latin typeface="Times New Roman" panose="02020603050405020304" pitchFamily="18" charset="0"/>
                <a:cs typeface="Times New Roman" panose="02020603050405020304" pitchFamily="18" charset="0"/>
              </a:rPr>
              <a:t>Systems Design and Implementation. San Francisco,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CA: USENIX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Association</a:t>
            </a:r>
          </a:p>
          <a:p>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accent2">
                    <a:lumMod val="75000"/>
                  </a:schemeClr>
                </a:solidFill>
                <a:latin typeface="Times New Roman" panose="02020603050405020304" pitchFamily="18" charset="0"/>
                <a:cs typeface="Times New Roman" panose="02020603050405020304" pitchFamily="18" charset="0"/>
              </a:rPr>
              <a:t>D.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Gmach</a:t>
            </a:r>
            <a:r>
              <a:rPr lang="en-US" sz="2400" dirty="0">
                <a:solidFill>
                  <a:schemeClr val="accent2">
                    <a:lumMod val="75000"/>
                  </a:schemeClr>
                </a:solidFill>
                <a:latin typeface="Times New Roman" panose="02020603050405020304" pitchFamily="18" charset="0"/>
                <a:cs typeface="Times New Roman" panose="02020603050405020304" pitchFamily="18" charset="0"/>
              </a:rPr>
              <a:t>, J.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Rolia</a:t>
            </a:r>
            <a:r>
              <a:rPr lang="en-US" sz="2400" dirty="0">
                <a:solidFill>
                  <a:schemeClr val="accent2">
                    <a:lumMod val="75000"/>
                  </a:schemeClr>
                </a:solidFill>
                <a:latin typeface="Times New Roman" panose="02020603050405020304" pitchFamily="18" charset="0"/>
                <a:cs typeface="Times New Roman" panose="02020603050405020304" pitchFamily="18" charset="0"/>
              </a:rPr>
              <a:t>, L.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Cherkasova</a:t>
            </a:r>
            <a:r>
              <a:rPr lang="en-US" sz="2400" dirty="0">
                <a:solidFill>
                  <a:schemeClr val="accent2">
                    <a:lumMod val="75000"/>
                  </a:schemeClr>
                </a:solidFill>
                <a:latin typeface="Times New Roman" panose="02020603050405020304" pitchFamily="18" charset="0"/>
                <a:cs typeface="Times New Roman" panose="02020603050405020304" pitchFamily="18" charset="0"/>
              </a:rPr>
              <a:t>, and A. Kemper, “Workload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analysis and </a:t>
            </a:r>
            <a:r>
              <a:rPr lang="en-US" sz="2400" dirty="0">
                <a:solidFill>
                  <a:schemeClr val="accent2">
                    <a:lumMod val="75000"/>
                  </a:schemeClr>
                </a:solidFill>
                <a:latin typeface="Times New Roman" panose="02020603050405020304" pitchFamily="18" charset="0"/>
                <a:cs typeface="Times New Roman" panose="02020603050405020304" pitchFamily="18" charset="0"/>
              </a:rPr>
              <a:t>demand prediction of enterprise data center applications,”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in Workload </a:t>
            </a:r>
            <a:r>
              <a:rPr lang="en-US" sz="2400" dirty="0">
                <a:solidFill>
                  <a:schemeClr val="accent2">
                    <a:lumMod val="75000"/>
                  </a:schemeClr>
                </a:solidFill>
                <a:latin typeface="Times New Roman" panose="02020603050405020304" pitchFamily="18" charset="0"/>
                <a:cs typeface="Times New Roman" panose="02020603050405020304" pitchFamily="18" charset="0"/>
              </a:rPr>
              <a:t>Characterization, 2007. IISWC 2007. IEEE 10th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International Symposium on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a:p>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i-FI" sz="2400" dirty="0">
                <a:solidFill>
                  <a:schemeClr val="accent2">
                    <a:lumMod val="75000"/>
                  </a:schemeClr>
                </a:solidFill>
                <a:latin typeface="Times New Roman" panose="02020603050405020304" pitchFamily="18" charset="0"/>
                <a:cs typeface="Times New Roman" panose="02020603050405020304" pitchFamily="18" charset="0"/>
              </a:rPr>
              <a:t>G. DeCandia, D. Hastorun, M. Jampani, G. Kakulapati, A. </a:t>
            </a:r>
            <a:r>
              <a:rPr lang="fi-FI" sz="2400" dirty="0" smtClean="0">
                <a:solidFill>
                  <a:schemeClr val="accent2">
                    <a:lumMod val="75000"/>
                  </a:schemeClr>
                </a:solidFill>
                <a:latin typeface="Times New Roman" panose="02020603050405020304" pitchFamily="18" charset="0"/>
                <a:cs typeface="Times New Roman" panose="02020603050405020304" pitchFamily="18" charset="0"/>
              </a:rPr>
              <a:t>Lakshman,</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A</a:t>
            </a: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IN" sz="2400" dirty="0" err="1">
                <a:solidFill>
                  <a:schemeClr val="accent2">
                    <a:lumMod val="75000"/>
                  </a:schemeClr>
                </a:solidFill>
                <a:latin typeface="Times New Roman" panose="02020603050405020304" pitchFamily="18" charset="0"/>
                <a:cs typeface="Times New Roman" panose="02020603050405020304" pitchFamily="18" charset="0"/>
              </a:rPr>
              <a:t>Pilchin</a:t>
            </a:r>
            <a:r>
              <a:rPr lang="en-IN" sz="2400" dirty="0">
                <a:solidFill>
                  <a:schemeClr val="accent2">
                    <a:lumMod val="75000"/>
                  </a:schemeClr>
                </a:solidFill>
                <a:latin typeface="Times New Roman" panose="02020603050405020304" pitchFamily="18" charset="0"/>
                <a:cs typeface="Times New Roman" panose="02020603050405020304" pitchFamily="18" charset="0"/>
              </a:rPr>
              <a:t>, S. </a:t>
            </a:r>
            <a:r>
              <a:rPr lang="en-IN" sz="2400" dirty="0" err="1">
                <a:solidFill>
                  <a:schemeClr val="accent2">
                    <a:lumMod val="75000"/>
                  </a:schemeClr>
                </a:solidFill>
                <a:latin typeface="Times New Roman" panose="02020603050405020304" pitchFamily="18" charset="0"/>
                <a:cs typeface="Times New Roman" panose="02020603050405020304" pitchFamily="18" charset="0"/>
              </a:rPr>
              <a:t>Sivasubramanian</a:t>
            </a:r>
            <a:r>
              <a:rPr lang="en-IN" sz="2400" dirty="0">
                <a:solidFill>
                  <a:schemeClr val="accent2">
                    <a:lumMod val="75000"/>
                  </a:schemeClr>
                </a:solidFill>
                <a:latin typeface="Times New Roman" panose="02020603050405020304" pitchFamily="18" charset="0"/>
                <a:cs typeface="Times New Roman" panose="02020603050405020304" pitchFamily="18" charset="0"/>
              </a:rPr>
              <a:t>, P. </a:t>
            </a:r>
            <a:r>
              <a:rPr lang="en-IN" sz="2400" dirty="0" err="1">
                <a:solidFill>
                  <a:schemeClr val="accent2">
                    <a:lumMod val="75000"/>
                  </a:schemeClr>
                </a:solidFill>
                <a:latin typeface="Times New Roman" panose="02020603050405020304" pitchFamily="18" charset="0"/>
                <a:cs typeface="Times New Roman" panose="02020603050405020304" pitchFamily="18" charset="0"/>
              </a:rPr>
              <a:t>Vosshall</a:t>
            </a:r>
            <a:r>
              <a:rPr lang="en-IN" sz="2400" dirty="0">
                <a:solidFill>
                  <a:schemeClr val="accent2">
                    <a:lumMod val="75000"/>
                  </a:schemeClr>
                </a:solidFill>
                <a:latin typeface="Times New Roman" panose="02020603050405020304" pitchFamily="18" charset="0"/>
                <a:cs typeface="Times New Roman" panose="02020603050405020304" pitchFamily="18" charset="0"/>
              </a:rPr>
              <a:t>, and W. </a:t>
            </a:r>
            <a:r>
              <a:rPr lang="en-IN" sz="2400" dirty="0" err="1">
                <a:solidFill>
                  <a:schemeClr val="accent2">
                    <a:lumMod val="75000"/>
                  </a:schemeClr>
                </a:solidFill>
                <a:latin typeface="Times New Roman" panose="02020603050405020304" pitchFamily="18" charset="0"/>
                <a:cs typeface="Times New Roman" panose="02020603050405020304" pitchFamily="18" charset="0"/>
              </a:rPr>
              <a:t>Vogels</a:t>
            </a: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IN" sz="2400" dirty="0" err="1" smtClean="0">
                <a:solidFill>
                  <a:schemeClr val="accent2">
                    <a:lumMod val="75000"/>
                  </a:schemeClr>
                </a:solidFill>
                <a:latin typeface="Times New Roman" panose="02020603050405020304" pitchFamily="18" charset="0"/>
                <a:cs typeface="Times New Roman" panose="02020603050405020304" pitchFamily="18" charset="0"/>
              </a:rPr>
              <a:t>Dynamo:amazon’s</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sz="2400" dirty="0">
                <a:solidFill>
                  <a:schemeClr val="accent2">
                    <a:lumMod val="75000"/>
                  </a:schemeClr>
                </a:solidFill>
                <a:latin typeface="Times New Roman" panose="02020603050405020304" pitchFamily="18" charset="0"/>
                <a:cs typeface="Times New Roman" panose="02020603050405020304" pitchFamily="18" charset="0"/>
              </a:rPr>
              <a:t>highly available key-value store,” in Proceedings of </a:t>
            </a:r>
            <a:r>
              <a:rPr lang="en-IN" sz="2400" dirty="0" err="1" smtClean="0">
                <a:solidFill>
                  <a:schemeClr val="accent2">
                    <a:lumMod val="75000"/>
                  </a:schemeClr>
                </a:solidFill>
                <a:latin typeface="Times New Roman" panose="02020603050405020304" pitchFamily="18" charset="0"/>
                <a:cs typeface="Times New Roman" panose="02020603050405020304" pitchFamily="18" charset="0"/>
              </a:rPr>
              <a:t>twentyfirst</a:t>
            </a: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ACM </a:t>
            </a:r>
            <a:r>
              <a:rPr lang="en-IN" sz="2400" dirty="0">
                <a:solidFill>
                  <a:schemeClr val="accent2">
                    <a:lumMod val="75000"/>
                  </a:schemeClr>
                </a:solidFill>
                <a:latin typeface="Times New Roman" panose="02020603050405020304" pitchFamily="18" charset="0"/>
                <a:cs typeface="Times New Roman" panose="02020603050405020304" pitchFamily="18" charset="0"/>
              </a:rPr>
              <a:t>SIGOPS symposium on Operating systems principles, </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ser. SOSP </a:t>
            </a:r>
            <a:r>
              <a:rPr lang="en-IN" sz="2400" dirty="0">
                <a:solidFill>
                  <a:schemeClr val="accent2">
                    <a:lumMod val="75000"/>
                  </a:schemeClr>
                </a:solidFill>
                <a:latin typeface="Times New Roman" panose="02020603050405020304" pitchFamily="18" charset="0"/>
                <a:cs typeface="Times New Roman" panose="02020603050405020304" pitchFamily="18" charset="0"/>
              </a:rPr>
              <a:t>’07. NY, USA: ACM, 2007, pp. 205–220</a:t>
            </a:r>
            <a:r>
              <a:rPr lang="en-IN" sz="2400" dirty="0" smtClean="0">
                <a:solidFill>
                  <a:schemeClr val="accent2">
                    <a:lumMod val="75000"/>
                  </a:schemeClr>
                </a:solidFill>
                <a:latin typeface="Times New Roman" panose="02020603050405020304" pitchFamily="18" charset="0"/>
                <a:cs typeface="Times New Roman" panose="02020603050405020304" pitchFamily="18" charset="0"/>
              </a:rPr>
              <a:t>.</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63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downloa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105025"/>
            <a:ext cx="691197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755650" y="285750"/>
            <a:ext cx="71278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6600" b="1" dirty="0">
                <a:solidFill>
                  <a:srgbClr val="FF0000"/>
                </a:solidFill>
                <a:latin typeface="Comic Sans MS" panose="030F0702030302020204" pitchFamily="66" charset="0"/>
              </a:rPr>
              <a:t>   </a:t>
            </a:r>
            <a:r>
              <a:rPr lang="en-US" altLang="en-US" sz="6600" b="1" dirty="0">
                <a:solidFill>
                  <a:schemeClr val="accent2">
                    <a:lumMod val="75000"/>
                  </a:schemeClr>
                </a:solidFill>
                <a:latin typeface="Comic Sans MS" panose="030F0702030302020204" pitchFamily="66" charset="0"/>
              </a:rPr>
              <a:t>THANK</a:t>
            </a:r>
          </a:p>
          <a:p>
            <a:pPr eaLnBrk="1" hangingPunct="1"/>
            <a:r>
              <a:rPr lang="en-US" altLang="en-US" sz="6600" b="1" dirty="0">
                <a:solidFill>
                  <a:schemeClr val="accent2">
                    <a:lumMod val="75000"/>
                  </a:schemeClr>
                </a:solidFill>
                <a:latin typeface="Comic Sans MS" panose="030F0702030302020204" pitchFamily="66" charset="0"/>
              </a:rPr>
              <a:t>          YOU…</a:t>
            </a:r>
          </a:p>
        </p:txBody>
      </p:sp>
    </p:spTree>
    <p:extLst>
      <p:ext uri="{BB962C8B-B14F-4D97-AF65-F5344CB8AC3E}">
        <p14:creationId xmlns:p14="http://schemas.microsoft.com/office/powerpoint/2010/main" val="50639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2"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00" y="495300"/>
            <a:ext cx="10629900"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accent2">
                    <a:lumMod val="50000"/>
                  </a:schemeClr>
                </a:solidFill>
                <a:latin typeface="Times New Roman" panose="02020603050405020304" pitchFamily="18" charset="0"/>
                <a:cs typeface="Times New Roman" panose="02020603050405020304" pitchFamily="18" charset="0"/>
              </a:rPr>
              <a:t>Hadoop provides a distributed file system (HDFS) that can store data across thousands of servers, and a means of running work (Map/Reduce jobs) across those machines, running the work near the data. </a:t>
            </a: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HDFS has a </a:t>
            </a:r>
            <a:r>
              <a:rPr lang="en-IN" sz="2400" dirty="0">
                <a:solidFill>
                  <a:schemeClr val="accent2">
                    <a:lumMod val="50000"/>
                  </a:schemeClr>
                </a:solidFill>
                <a:latin typeface="Times New Roman" panose="02020603050405020304" pitchFamily="18" charset="0"/>
                <a:cs typeface="Times New Roman" panose="02020603050405020304" pitchFamily="18" charset="0"/>
              </a:rPr>
              <a:t>master/slave architecture.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Large amount of </a:t>
            </a:r>
            <a:r>
              <a:rPr lang="en-IN" sz="2400" dirty="0">
                <a:solidFill>
                  <a:schemeClr val="accent2">
                    <a:lumMod val="50000"/>
                  </a:schemeClr>
                </a:solidFill>
                <a:latin typeface="Times New Roman" panose="02020603050405020304" pitchFamily="18" charset="0"/>
                <a:cs typeface="Times New Roman" panose="02020603050405020304" pitchFamily="18" charset="0"/>
              </a:rPr>
              <a:t>data is automatically split into chunks which are managed by different nodes in the Hadoop cluster. </a:t>
            </a: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solidFill>
                  <a:schemeClr val="accent2">
                    <a:lumMod val="50000"/>
                  </a:schemeClr>
                </a:solidFill>
                <a:latin typeface="Times New Roman" panose="02020603050405020304" pitchFamily="18" charset="0"/>
                <a:cs typeface="Times New Roman" panose="02020603050405020304" pitchFamily="18" charset="0"/>
              </a:rPr>
              <a:t>Map Reduce is a software framework introduced by Google in 2004 to support distributed computing on large data sets on clusters of computers</a:t>
            </a:r>
            <a:r>
              <a:rPr lang="en-IN" dirty="0"/>
              <a:t>. </a:t>
            </a:r>
            <a:endParaRPr lang="en-IN" dirty="0" smtClean="0"/>
          </a:p>
          <a:p>
            <a:pPr marL="342900" indent="-342900">
              <a:buFont typeface="Wingdings" panose="05000000000000000000" pitchFamily="2" charset="2"/>
              <a:buChar char="Ø"/>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solidFill>
                  <a:schemeClr val="accent2">
                    <a:lumMod val="50000"/>
                  </a:schemeClr>
                </a:solidFill>
                <a:latin typeface="Times New Roman" panose="02020603050405020304" pitchFamily="18" charset="0"/>
                <a:cs typeface="Times New Roman" panose="02020603050405020304" pitchFamily="18" charset="0"/>
              </a:rPr>
              <a:t>W</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e consider such </a:t>
            </a:r>
            <a:r>
              <a:rPr lang="en-IN" sz="2400" dirty="0">
                <a:solidFill>
                  <a:schemeClr val="accent2">
                    <a:lumMod val="50000"/>
                  </a:schemeClr>
                </a:solidFill>
                <a:latin typeface="Times New Roman" panose="02020603050405020304" pitchFamily="18" charset="0"/>
                <a:cs typeface="Times New Roman" panose="02020603050405020304" pitchFamily="18" charset="0"/>
              </a:rPr>
              <a:t>an environment in which data analytics jobs, such as </a:t>
            </a:r>
            <a:r>
              <a:rPr lang="en-IN" sz="2400" dirty="0" err="1">
                <a:solidFill>
                  <a:schemeClr val="accent2">
                    <a:lumMod val="50000"/>
                  </a:schemeClr>
                </a:solidFill>
                <a:latin typeface="Times New Roman" panose="02020603050405020304" pitchFamily="18" charset="0"/>
                <a:cs typeface="Times New Roman" panose="02020603050405020304" pitchFamily="18" charset="0"/>
              </a:rPr>
              <a:t>MapReduce</a:t>
            </a:r>
            <a:r>
              <a:rPr lang="en-IN" sz="2400" dirty="0">
                <a:solidFill>
                  <a:schemeClr val="accent2">
                    <a:lumMod val="50000"/>
                  </a:schemeClr>
                </a:solidFill>
                <a:latin typeface="Times New Roman" panose="02020603050405020304" pitchFamily="18" charset="0"/>
                <a:cs typeface="Times New Roman" panose="02020603050405020304" pitchFamily="18" charset="0"/>
              </a:rPr>
              <a:t> applications, are collocated with transactional workloads.</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319668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010" y="278370"/>
            <a:ext cx="5511800" cy="523220"/>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PROBLEM STATEMENT</a:t>
            </a:r>
            <a:endParaRPr lang="en-US"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12009" y="1326566"/>
            <a:ext cx="10409991" cy="2677656"/>
          </a:xfrm>
          <a:prstGeom prst="rect">
            <a:avLst/>
          </a:prstGeom>
          <a:noFill/>
        </p:spPr>
        <p:txBody>
          <a:bodyPr wrap="square" rtlCol="0">
            <a:spAutoFit/>
          </a:bodyPr>
          <a:lstStyle/>
          <a:p>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Analytics of large data sets (Big Data) with the help of a novel scheduler to extract useful report, managing the available resources .</a:t>
            </a:r>
          </a:p>
          <a:p>
            <a:endParaRPr 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b="1" dirty="0" smtClean="0">
                <a:solidFill>
                  <a:schemeClr val="accent2">
                    <a:lumMod val="50000"/>
                  </a:schemeClr>
                </a:solidFill>
                <a:latin typeface="Times New Roman" panose="02020603050405020304" pitchFamily="18" charset="0"/>
                <a:cs typeface="Times New Roman" panose="02020603050405020304" pitchFamily="18" charset="0"/>
              </a:rPr>
              <a:t>Input: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server logs, weather data, sample text </a:t>
            </a:r>
          </a:p>
          <a:p>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b="1" dirty="0" smtClean="0">
                <a:solidFill>
                  <a:schemeClr val="accent2">
                    <a:lumMod val="50000"/>
                  </a:schemeClr>
                </a:solidFill>
                <a:latin typeface="Times New Roman" panose="02020603050405020304" pitchFamily="18" charset="0"/>
                <a:cs typeface="Times New Roman" panose="02020603050405020304" pitchFamily="18" charset="0"/>
              </a:rPr>
              <a:t>Output: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report generated at the particular scheduled time</a:t>
            </a:r>
          </a:p>
        </p:txBody>
      </p:sp>
    </p:spTree>
    <p:extLst>
      <p:ext uri="{BB962C8B-B14F-4D97-AF65-F5344CB8AC3E}">
        <p14:creationId xmlns:p14="http://schemas.microsoft.com/office/powerpoint/2010/main" val="1811220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 y="291692"/>
            <a:ext cx="4483100" cy="523220"/>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EXISTING SYSTEMS</a:t>
            </a:r>
            <a:endParaRPr lang="en-US"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55600" y="2365649"/>
            <a:ext cx="8255000" cy="584775"/>
          </a:xfrm>
          <a:prstGeom prst="rect">
            <a:avLst/>
          </a:prstGeom>
          <a:noFill/>
        </p:spPr>
        <p:txBody>
          <a:bodyPr wrap="square" rtlCol="0">
            <a:spAutoFit/>
          </a:bodyPr>
          <a:lstStyle/>
          <a:p>
            <a:r>
              <a:rPr lang="en-US" sz="3200" b="1" u="sng" dirty="0" smtClean="0">
                <a:solidFill>
                  <a:schemeClr val="accent2">
                    <a:lumMod val="50000"/>
                  </a:schemeClr>
                </a:solidFill>
                <a:latin typeface="Times New Roman" panose="02020603050405020304" pitchFamily="18" charset="0"/>
                <a:cs typeface="Times New Roman" panose="02020603050405020304" pitchFamily="18" charset="0"/>
              </a:rPr>
              <a:t>EXISTING SYSTEMS</a:t>
            </a: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 Disadvantages</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09862" y="928076"/>
            <a:ext cx="9435596" cy="1200329"/>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RDBMS like MySQL</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Oracle, Sybase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etc</a:t>
            </a:r>
            <a:r>
              <a:rPr lang="en-US" sz="2400" dirty="0">
                <a:solidFill>
                  <a:schemeClr val="accent2">
                    <a:lumMod val="50000"/>
                  </a:schemeClr>
                </a:solidFill>
                <a:latin typeface="Times New Roman" panose="02020603050405020304" pitchFamily="18" charset="0"/>
                <a:cs typeface="Times New Roman" panose="02020603050405020304" pitchFamily="18" charset="0"/>
              </a:rPr>
              <a:t> are used for analytic purposes</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Job schedulers (planners) like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cron</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timers, quartz.</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09863" y="3152274"/>
            <a:ext cx="5136406"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Difficulty in analyzing large data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sets</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09862" y="3559753"/>
            <a:ext cx="9259637"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One analysis report can be generated at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any point </a:t>
            </a:r>
            <a:r>
              <a:rPr lang="en-US" sz="2400" dirty="0">
                <a:solidFill>
                  <a:schemeClr val="accent2">
                    <a:lumMod val="50000"/>
                  </a:schemeClr>
                </a:solidFill>
                <a:latin typeface="Times New Roman" panose="02020603050405020304" pitchFamily="18" charset="0"/>
                <a:cs typeface="Times New Roman" panose="02020603050405020304" pitchFamily="18" charset="0"/>
              </a:rPr>
              <a:t>of time by one instance</a:t>
            </a:r>
          </a:p>
        </p:txBody>
      </p:sp>
      <p:sp>
        <p:nvSpPr>
          <p:cNvPr id="14" name="TextBox 13"/>
          <p:cNvSpPr txBox="1"/>
          <p:nvPr/>
        </p:nvSpPr>
        <p:spPr>
          <a:xfrm>
            <a:off x="709863" y="4279869"/>
            <a:ext cx="4894289"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Existing planners can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not </a:t>
            </a:r>
            <a:r>
              <a:rPr lang="en-US" sz="2400" dirty="0">
                <a:solidFill>
                  <a:schemeClr val="accent2">
                    <a:lumMod val="50000"/>
                  </a:schemeClr>
                </a:solidFill>
                <a:latin typeface="Times New Roman" panose="02020603050405020304" pitchFamily="18" charset="0"/>
                <a:cs typeface="Times New Roman" panose="02020603050405020304" pitchFamily="18" charset="0"/>
              </a:rPr>
              <a:t>be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reused</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709863" y="4815319"/>
            <a:ext cx="5397631"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Failed tasks remains failed, missed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task</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9863" y="5350769"/>
            <a:ext cx="7396577"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No User notification regarding the status of the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analysis</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9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93747"/>
            <a:ext cx="5511800" cy="523220"/>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PROPOSED SYSTEM</a:t>
            </a:r>
            <a:endParaRPr lang="en-US"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08000" y="2986846"/>
            <a:ext cx="7797800" cy="584775"/>
          </a:xfrm>
          <a:prstGeom prst="rect">
            <a:avLst/>
          </a:prstGeom>
          <a:noFill/>
        </p:spPr>
        <p:txBody>
          <a:bodyPr wrap="squar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PROPOSED SYSTEM </a:t>
            </a: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Advantages</a:t>
            </a:r>
            <a:endParaRPr lang="en-US"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48123" y="665822"/>
            <a:ext cx="11369017" cy="1938992"/>
          </a:xfrm>
          <a:prstGeom prst="rect">
            <a:avLst/>
          </a:prstGeom>
          <a:noFill/>
        </p:spPr>
        <p:txBody>
          <a:bodyPr wrap="square" rtlCol="0">
            <a:sp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An efficient analytical engine developed using Hadoop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Big data </a:t>
            </a:r>
            <a:r>
              <a:rPr lang="en-US" sz="2400" dirty="0">
                <a:solidFill>
                  <a:schemeClr val="accent2">
                    <a:lumMod val="50000"/>
                  </a:schemeClr>
                </a:solidFill>
                <a:latin typeface="Times New Roman" panose="02020603050405020304" pitchFamily="18" charset="0"/>
                <a:cs typeface="Times New Roman" panose="02020603050405020304" pitchFamily="18" charset="0"/>
              </a:rPr>
              <a:t>and Map reduce paradigm performing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analysis.</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dirty="0">
                <a:solidFill>
                  <a:schemeClr val="accent2">
                    <a:lumMod val="50000"/>
                  </a:schemeClr>
                </a:solidFill>
                <a:latin typeface="Times New Roman" panose="02020603050405020304" pitchFamily="18" charset="0"/>
                <a:cs typeface="Times New Roman" panose="02020603050405020304" pitchFamily="18" charset="0"/>
              </a:rPr>
              <a:t>A robust and customizable Analytical Planner engine accessible by different user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roles</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dirty="0">
                <a:solidFill>
                  <a:schemeClr val="accent2">
                    <a:lumMod val="50000"/>
                  </a:schemeClr>
                </a:solidFill>
                <a:latin typeface="Times New Roman" panose="02020603050405020304" pitchFamily="18" charset="0"/>
                <a:cs typeface="Times New Roman" panose="02020603050405020304" pitchFamily="18" charset="0"/>
              </a:rPr>
              <a:t>A pluggable and reusable helper component independent of either of the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engines.</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13011" y="3571621"/>
            <a:ext cx="10515389" cy="304698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Less </a:t>
            </a:r>
            <a:r>
              <a:rPr lang="en-IN" sz="2400" dirty="0">
                <a:solidFill>
                  <a:schemeClr val="accent2">
                    <a:lumMod val="50000"/>
                  </a:schemeClr>
                </a:solidFill>
                <a:latin typeface="Times New Roman" panose="02020603050405020304" pitchFamily="18" charset="0"/>
                <a:cs typeface="Times New Roman" panose="02020603050405020304" pitchFamily="18" charset="0"/>
              </a:rPr>
              <a:t>time taken during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analysis</a:t>
            </a:r>
            <a:endParaRPr lang="en" sz="24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User </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notification</a:t>
            </a:r>
          </a:p>
          <a:p>
            <a:pPr marL="342900" indent="-342900">
              <a:buFont typeface="Wingdings" panose="05000000000000000000" pitchFamily="2" charset="2"/>
              <a:buChar char="Ø"/>
            </a:pPr>
            <a:r>
              <a:rPr lang="en-IN" sz="2400" dirty="0">
                <a:solidFill>
                  <a:schemeClr val="accent2">
                    <a:lumMod val="50000"/>
                  </a:schemeClr>
                </a:solidFill>
                <a:latin typeface="Times New Roman" panose="02020603050405020304" pitchFamily="18" charset="0"/>
                <a:cs typeface="Times New Roman" panose="02020603050405020304" pitchFamily="18" charset="0"/>
              </a:rPr>
              <a:t>Reusable and Customizable Planner engine</a:t>
            </a:r>
          </a:p>
          <a:p>
            <a:pPr marL="342900" indent="-34290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An </a:t>
            </a:r>
            <a:r>
              <a:rPr lang="en-IN" sz="2400" dirty="0">
                <a:solidFill>
                  <a:schemeClr val="accent2">
                    <a:lumMod val="50000"/>
                  </a:schemeClr>
                </a:solidFill>
                <a:latin typeface="Times New Roman" panose="02020603050405020304" pitchFamily="18" charset="0"/>
                <a:cs typeface="Times New Roman" panose="02020603050405020304" pitchFamily="18" charset="0"/>
              </a:rPr>
              <a:t>helper component independent of Analytical engine and Planner engine, </a:t>
            </a: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r>
              <a:rPr lang="en-IN" sz="2400" dirty="0">
                <a:solidFill>
                  <a:schemeClr val="accent2">
                    <a:lumMod val="50000"/>
                  </a:schemeClr>
                </a:solidFill>
                <a:latin typeface="Times New Roman" panose="02020603050405020304" pitchFamily="18" charset="0"/>
                <a:cs typeface="Times New Roman" panose="02020603050405020304" pitchFamily="18" charset="0"/>
              </a:rPr>
              <a:t>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     thus </a:t>
            </a:r>
            <a:r>
              <a:rPr lang="en-IN" sz="2400" dirty="0">
                <a:solidFill>
                  <a:schemeClr val="accent2">
                    <a:lumMod val="50000"/>
                  </a:schemeClr>
                </a:solidFill>
                <a:latin typeface="Times New Roman" panose="02020603050405020304" pitchFamily="18" charset="0"/>
                <a:cs typeface="Times New Roman" panose="02020603050405020304" pitchFamily="18" charset="0"/>
              </a:rPr>
              <a:t>Pluggable to any engines</a:t>
            </a:r>
          </a:p>
          <a:p>
            <a:pPr marL="342900" indent="-342900">
              <a:buFont typeface="Wingdings" panose="05000000000000000000" pitchFamily="2" charset="2"/>
              <a:buChar char="Ø"/>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Asynchronous </a:t>
            </a:r>
            <a:r>
              <a:rPr lang="en-IN" sz="2400" dirty="0">
                <a:solidFill>
                  <a:schemeClr val="accent2">
                    <a:lumMod val="50000"/>
                  </a:schemeClr>
                </a:solidFill>
                <a:latin typeface="Times New Roman" panose="02020603050405020304" pitchFamily="18" charset="0"/>
                <a:cs typeface="Times New Roman" panose="02020603050405020304" pitchFamily="18" charset="0"/>
              </a:rPr>
              <a:t>analytical call thus enabling multiple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analytical </a:t>
            </a:r>
            <a:r>
              <a:rPr lang="en-IN" sz="2400" dirty="0">
                <a:solidFill>
                  <a:schemeClr val="accent2">
                    <a:lumMod val="50000"/>
                  </a:schemeClr>
                </a:solidFill>
                <a:latin typeface="Times New Roman" panose="02020603050405020304" pitchFamily="18" charset="0"/>
                <a:cs typeface="Times New Roman" panose="02020603050405020304" pitchFamily="18" charset="0"/>
              </a:rPr>
              <a:t>operations possible at the same time</a:t>
            </a:r>
          </a:p>
          <a:p>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236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a:blip r:embed="rId2">
            <a:extLst>
              <a:ext uri="{28A0092B-C50C-407E-A947-70E740481C1C}">
                <a14:useLocalDpi xmlns:a14="http://schemas.microsoft.com/office/drawing/2010/main" val="0"/>
              </a:ext>
            </a:extLst>
          </a:blip>
          <a:srcRect/>
          <a:stretch>
            <a:fillRect/>
          </a:stretch>
        </p:blipFill>
        <p:spPr bwMode="auto">
          <a:xfrm>
            <a:off x="561329" y="863600"/>
            <a:ext cx="8572500" cy="5676900"/>
          </a:xfrm>
          <a:prstGeom prst="rect">
            <a:avLst/>
          </a:prstGeom>
          <a:noFill/>
          <a:ln>
            <a:noFill/>
          </a:ln>
        </p:spPr>
      </p:pic>
      <p:sp>
        <p:nvSpPr>
          <p:cNvPr id="39" name="TextBox 38"/>
          <p:cNvSpPr txBox="1"/>
          <p:nvPr/>
        </p:nvSpPr>
        <p:spPr>
          <a:xfrm>
            <a:off x="3289300" y="127000"/>
            <a:ext cx="3116559"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ARCHITECTURE</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321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9964" y="3862046"/>
            <a:ext cx="4117622" cy="138212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3" name="Rectangle 2"/>
          <p:cNvSpPr/>
          <p:nvPr/>
        </p:nvSpPr>
        <p:spPr>
          <a:xfrm>
            <a:off x="1962575" y="1089025"/>
            <a:ext cx="1447800" cy="113498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CLIENT </a:t>
            </a:r>
          </a:p>
          <a:p>
            <a:pPr algn="ctr"/>
            <a:r>
              <a:rPr lang="en-US" dirty="0" smtClean="0">
                <a:solidFill>
                  <a:schemeClr val="tx1"/>
                </a:solidFill>
              </a:rPr>
              <a:t>TIER</a:t>
            </a:r>
            <a:endParaRPr lang="en-US" dirty="0">
              <a:solidFill>
                <a:schemeClr val="tx1"/>
              </a:solidFill>
            </a:endParaRPr>
          </a:p>
        </p:txBody>
      </p:sp>
      <p:sp>
        <p:nvSpPr>
          <p:cNvPr id="4" name="Rectangle 3"/>
          <p:cNvSpPr/>
          <p:nvPr/>
        </p:nvSpPr>
        <p:spPr>
          <a:xfrm>
            <a:off x="1962575" y="2224012"/>
            <a:ext cx="1447800" cy="164843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BUSINESS LOGIC TIER</a:t>
            </a:r>
            <a:endParaRPr lang="en-US" dirty="0">
              <a:solidFill>
                <a:schemeClr val="tx1"/>
              </a:solidFill>
            </a:endParaRPr>
          </a:p>
        </p:txBody>
      </p:sp>
      <p:sp>
        <p:nvSpPr>
          <p:cNvPr id="5" name="Rectangle 4"/>
          <p:cNvSpPr/>
          <p:nvPr/>
        </p:nvSpPr>
        <p:spPr>
          <a:xfrm>
            <a:off x="1962575" y="5260975"/>
            <a:ext cx="1447800" cy="9906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DATABASE </a:t>
            </a:r>
          </a:p>
          <a:p>
            <a:pPr algn="ctr"/>
            <a:r>
              <a:rPr lang="en-US" dirty="0" smtClean="0">
                <a:solidFill>
                  <a:schemeClr val="tx1"/>
                </a:solidFill>
              </a:rPr>
              <a:t>TIER</a:t>
            </a:r>
            <a:endParaRPr lang="en-US" dirty="0">
              <a:solidFill>
                <a:schemeClr val="tx1"/>
              </a:solidFill>
            </a:endParaRPr>
          </a:p>
        </p:txBody>
      </p:sp>
      <p:pic>
        <p:nvPicPr>
          <p:cNvPr id="6" name="Picture 5" descr="C:\Ashok\Personal\Projects2015\Implementation\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646" y="5478057"/>
            <a:ext cx="1081764" cy="5564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blog.monitis.com/wp-content/uploads/2012/03/jboss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718" y="2775102"/>
            <a:ext cx="1260064" cy="7807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Ashok\Personal\Projects2015\Implementation\browser_logo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13" y="1285675"/>
            <a:ext cx="1296597" cy="990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89964" y="2222348"/>
            <a:ext cx="4089400" cy="162892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0" name="Rectangle 9"/>
          <p:cNvSpPr/>
          <p:nvPr/>
        </p:nvSpPr>
        <p:spPr>
          <a:xfrm>
            <a:off x="4005013" y="2419875"/>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SERVLETS</a:t>
            </a:r>
            <a:endParaRPr lang="en-US" sz="1400" b="1" dirty="0">
              <a:solidFill>
                <a:schemeClr val="bg1"/>
              </a:solidFill>
            </a:endParaRPr>
          </a:p>
        </p:txBody>
      </p:sp>
      <p:sp>
        <p:nvSpPr>
          <p:cNvPr id="11" name="Rectangle 10"/>
          <p:cNvSpPr/>
          <p:nvPr/>
        </p:nvSpPr>
        <p:spPr>
          <a:xfrm>
            <a:off x="5432710" y="2419875"/>
            <a:ext cx="1010703"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HELPERS</a:t>
            </a:r>
            <a:endParaRPr lang="en-US" sz="1400" b="1" dirty="0">
              <a:solidFill>
                <a:schemeClr val="bg1"/>
              </a:solidFill>
            </a:endParaRPr>
          </a:p>
        </p:txBody>
      </p:sp>
      <p:sp>
        <p:nvSpPr>
          <p:cNvPr id="12" name="Rectangle 11"/>
          <p:cNvSpPr/>
          <p:nvPr/>
        </p:nvSpPr>
        <p:spPr>
          <a:xfrm>
            <a:off x="4005013" y="3070225"/>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UTILS</a:t>
            </a:r>
            <a:endParaRPr lang="en-US" sz="1400" b="1" dirty="0">
              <a:solidFill>
                <a:schemeClr val="bg1"/>
              </a:solidFill>
            </a:endParaRPr>
          </a:p>
        </p:txBody>
      </p:sp>
      <p:sp>
        <p:nvSpPr>
          <p:cNvPr id="13" name="Rectangle 12"/>
          <p:cNvSpPr/>
          <p:nvPr/>
        </p:nvSpPr>
        <p:spPr>
          <a:xfrm>
            <a:off x="6588970" y="2419875"/>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INTERFACES</a:t>
            </a:r>
            <a:endParaRPr lang="en-US" sz="1400" b="1" dirty="0">
              <a:solidFill>
                <a:schemeClr val="bg1"/>
              </a:solidFill>
            </a:endParaRPr>
          </a:p>
        </p:txBody>
      </p:sp>
      <p:sp>
        <p:nvSpPr>
          <p:cNvPr id="14" name="Rectangle 13"/>
          <p:cNvSpPr/>
          <p:nvPr/>
        </p:nvSpPr>
        <p:spPr>
          <a:xfrm>
            <a:off x="5432710" y="3090526"/>
            <a:ext cx="1010703"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DAOs and POJOs</a:t>
            </a:r>
            <a:endParaRPr lang="en-US" sz="1400" b="1" dirty="0">
              <a:solidFill>
                <a:schemeClr val="bg1"/>
              </a:solidFill>
            </a:endParaRPr>
          </a:p>
        </p:txBody>
      </p:sp>
      <p:sp>
        <p:nvSpPr>
          <p:cNvPr id="15" name="Rectangle 14"/>
          <p:cNvSpPr/>
          <p:nvPr/>
        </p:nvSpPr>
        <p:spPr>
          <a:xfrm>
            <a:off x="6588970" y="3093348"/>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solidFill>
                  <a:schemeClr val="bg1"/>
                </a:solidFill>
              </a:rPr>
              <a:t>HELPER COMPONENT</a:t>
            </a:r>
            <a:endParaRPr lang="en-US" sz="1200" b="1" dirty="0">
              <a:solidFill>
                <a:schemeClr val="bg1"/>
              </a:solidFill>
            </a:endParaRPr>
          </a:p>
        </p:txBody>
      </p:sp>
      <p:sp>
        <p:nvSpPr>
          <p:cNvPr id="16" name="Rectangle 15"/>
          <p:cNvSpPr/>
          <p:nvPr/>
        </p:nvSpPr>
        <p:spPr>
          <a:xfrm>
            <a:off x="3789964" y="1089025"/>
            <a:ext cx="4117622" cy="118725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7" name="Rectangle 16"/>
          <p:cNvSpPr/>
          <p:nvPr/>
        </p:nvSpPr>
        <p:spPr>
          <a:xfrm>
            <a:off x="5103529" y="1206731"/>
            <a:ext cx="1446949" cy="38755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chemeClr val="bg1"/>
                </a:solidFill>
              </a:rPr>
              <a:t>FOUNDATION</a:t>
            </a:r>
            <a:endParaRPr lang="en-US" sz="1600" b="1" dirty="0">
              <a:solidFill>
                <a:schemeClr val="bg1"/>
              </a:solidFill>
            </a:endParaRPr>
          </a:p>
        </p:txBody>
      </p:sp>
      <p:sp>
        <p:nvSpPr>
          <p:cNvPr id="18" name="Rectangle 17"/>
          <p:cNvSpPr/>
          <p:nvPr/>
        </p:nvSpPr>
        <p:spPr>
          <a:xfrm>
            <a:off x="4172375" y="1768274"/>
            <a:ext cx="1446949" cy="38755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bg1"/>
                </a:solidFill>
              </a:rPr>
              <a:t>JQUERY</a:t>
            </a:r>
            <a:endParaRPr lang="en-US" b="1" dirty="0">
              <a:solidFill>
                <a:schemeClr val="bg1"/>
              </a:solidFill>
            </a:endParaRPr>
          </a:p>
        </p:txBody>
      </p:sp>
      <p:sp>
        <p:nvSpPr>
          <p:cNvPr id="20" name="Rectangle 19"/>
          <p:cNvSpPr/>
          <p:nvPr/>
        </p:nvSpPr>
        <p:spPr>
          <a:xfrm>
            <a:off x="6063264" y="1768274"/>
            <a:ext cx="1446949" cy="38755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bg1"/>
                </a:solidFill>
              </a:rPr>
              <a:t>UI KIT</a:t>
            </a:r>
            <a:endParaRPr lang="en-US" b="1" dirty="0">
              <a:solidFill>
                <a:schemeClr val="bg1"/>
              </a:solidFill>
            </a:endParaRPr>
          </a:p>
        </p:txBody>
      </p:sp>
      <p:sp>
        <p:nvSpPr>
          <p:cNvPr id="21" name="Rectangle 20"/>
          <p:cNvSpPr/>
          <p:nvPr/>
        </p:nvSpPr>
        <p:spPr>
          <a:xfrm>
            <a:off x="1962575" y="3872441"/>
            <a:ext cx="1447800" cy="137172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HADOOP LAYER</a:t>
            </a:r>
            <a:endParaRPr lang="en-US" dirty="0">
              <a:solidFill>
                <a:schemeClr val="tx1"/>
              </a:solidFill>
            </a:endParaRPr>
          </a:p>
        </p:txBody>
      </p:sp>
      <p:pic>
        <p:nvPicPr>
          <p:cNvPr id="22" name="Picture 21" descr="C:\Adobe\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46" y="4038523"/>
            <a:ext cx="1039559" cy="103955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768193" y="5256138"/>
            <a:ext cx="4117622" cy="99543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4" name="Rectangle 23"/>
          <p:cNvSpPr/>
          <p:nvPr/>
        </p:nvSpPr>
        <p:spPr>
          <a:xfrm>
            <a:off x="4005013" y="4014029"/>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MAPPER</a:t>
            </a:r>
            <a:endParaRPr lang="en-US" sz="1400" b="1" dirty="0">
              <a:solidFill>
                <a:schemeClr val="bg1"/>
              </a:solidFill>
            </a:endParaRPr>
          </a:p>
        </p:txBody>
      </p:sp>
      <p:sp>
        <p:nvSpPr>
          <p:cNvPr id="25" name="Rectangle 24"/>
          <p:cNvSpPr/>
          <p:nvPr/>
        </p:nvSpPr>
        <p:spPr>
          <a:xfrm>
            <a:off x="5938061" y="4014029"/>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REDUCER</a:t>
            </a:r>
            <a:endParaRPr lang="en-US" sz="1400" b="1" dirty="0">
              <a:solidFill>
                <a:schemeClr val="bg1"/>
              </a:solidFill>
            </a:endParaRPr>
          </a:p>
        </p:txBody>
      </p:sp>
      <p:sp>
        <p:nvSpPr>
          <p:cNvPr id="26" name="Rectangle 25"/>
          <p:cNvSpPr/>
          <p:nvPr/>
        </p:nvSpPr>
        <p:spPr>
          <a:xfrm>
            <a:off x="5024652" y="4628929"/>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DRIVER</a:t>
            </a:r>
            <a:endParaRPr lang="en-US" sz="1400" b="1" dirty="0">
              <a:solidFill>
                <a:schemeClr val="bg1"/>
              </a:solidFill>
            </a:endParaRPr>
          </a:p>
        </p:txBody>
      </p:sp>
      <p:sp>
        <p:nvSpPr>
          <p:cNvPr id="27" name="Can 26"/>
          <p:cNvSpPr/>
          <p:nvPr/>
        </p:nvSpPr>
        <p:spPr>
          <a:xfrm>
            <a:off x="4119313" y="5478057"/>
            <a:ext cx="685800" cy="55643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p:cNvSpPr/>
          <p:nvPr/>
        </p:nvSpPr>
        <p:spPr>
          <a:xfrm>
            <a:off x="5024652" y="5531563"/>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JOB DETAILS</a:t>
            </a:r>
            <a:endParaRPr lang="en-US" sz="1400" b="1" dirty="0">
              <a:solidFill>
                <a:schemeClr val="bg1"/>
              </a:solidFill>
            </a:endParaRPr>
          </a:p>
        </p:txBody>
      </p:sp>
      <p:sp>
        <p:nvSpPr>
          <p:cNvPr id="29" name="Rectangle 28"/>
          <p:cNvSpPr/>
          <p:nvPr/>
        </p:nvSpPr>
        <p:spPr>
          <a:xfrm>
            <a:off x="6476294" y="5522606"/>
            <a:ext cx="1232886" cy="4625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bg1"/>
                </a:solidFill>
              </a:rPr>
              <a:t>USER DETAILS</a:t>
            </a:r>
            <a:endParaRPr lang="en-US" sz="1400" b="1" dirty="0">
              <a:solidFill>
                <a:schemeClr val="bg1"/>
              </a:solidFill>
            </a:endParaRPr>
          </a:p>
        </p:txBody>
      </p:sp>
      <p:sp>
        <p:nvSpPr>
          <p:cNvPr id="30" name="TextBox 29"/>
          <p:cNvSpPr txBox="1"/>
          <p:nvPr/>
        </p:nvSpPr>
        <p:spPr>
          <a:xfrm>
            <a:off x="2633274" y="166483"/>
            <a:ext cx="3462038" cy="523220"/>
          </a:xfrm>
          <a:prstGeom prst="rect">
            <a:avLst/>
          </a:prstGeom>
          <a:noFill/>
        </p:spPr>
        <p:txBody>
          <a:bodyPr wrap="none" rtlCol="0">
            <a:spAutoFit/>
          </a:bodyPr>
          <a:lstStyle/>
          <a:p>
            <a:r>
              <a:rPr lang="en-US" sz="2800" b="1" u="sng" dirty="0" smtClean="0">
                <a:solidFill>
                  <a:schemeClr val="accent2">
                    <a:lumMod val="50000"/>
                  </a:schemeClr>
                </a:solidFill>
                <a:latin typeface="Times New Roman" panose="02020603050405020304" pitchFamily="18" charset="0"/>
                <a:cs typeface="Times New Roman" panose="02020603050405020304" pitchFamily="18" charset="0"/>
              </a:rPr>
              <a:t>Layered Architecture</a:t>
            </a:r>
            <a:endParaRPr lang="en-IN" sz="2800" b="1"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645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1962</TotalTime>
  <Words>1765</Words>
  <Application>Microsoft Office PowerPoint</Application>
  <PresentationFormat>Widescreen</PresentationFormat>
  <Paragraphs>266</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Comic Sans MS</vt:lpstr>
      <vt:lpstr>Times New Roman</vt:lpstr>
      <vt:lpstr>Trebuchet MS</vt:lpstr>
      <vt:lpstr>Wingdings</vt:lpstr>
      <vt:lpstr>Wingdings 3</vt:lpstr>
      <vt:lpstr>Facet</vt:lpstr>
      <vt:lpstr>ADAPTIVE MAPREDUCE SCHEDULING IN SHARED ENVIRONMENTS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Map Reduce Scheduling in Shared Environments</dc:title>
  <dc:creator>Aadil</dc:creator>
  <cp:lastModifiedBy>Aadil</cp:lastModifiedBy>
  <cp:revision>165</cp:revision>
  <dcterms:created xsi:type="dcterms:W3CDTF">2015-01-26T06:39:39Z</dcterms:created>
  <dcterms:modified xsi:type="dcterms:W3CDTF">2015-06-08T04:57:46Z</dcterms:modified>
</cp:coreProperties>
</file>