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Lor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p:cViewPr varScale="1">
        <p:scale>
          <a:sx n="91" d="100"/>
          <a:sy n="91" d="100"/>
        </p:scale>
        <p:origin x="7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46079873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46079873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46079873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46079873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46079873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46079873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45f80d8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45f80d8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45f80d85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45f80d85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45f80d85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45f80d85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31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45f80d85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45f80d85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45f80d8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45f80d8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460798731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460798731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46079873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46079873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introduction-compiler-desig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98100" y="641447"/>
            <a:ext cx="8222100" cy="83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ora"/>
                <a:ea typeface="Lora"/>
                <a:cs typeface="Lora"/>
                <a:sym typeface="Lora"/>
              </a:rPr>
              <a:t>TOY COMPILER</a:t>
            </a:r>
            <a:endParaRPr>
              <a:latin typeface="Lora"/>
              <a:ea typeface="Lora"/>
              <a:cs typeface="Lora"/>
              <a:sym typeface="Lora"/>
            </a:endParaRPr>
          </a:p>
        </p:txBody>
      </p:sp>
      <p:sp>
        <p:nvSpPr>
          <p:cNvPr id="87" name="Google Shape;87;p13"/>
          <p:cNvSpPr txBox="1">
            <a:spLocks noGrp="1"/>
          </p:cNvSpPr>
          <p:nvPr>
            <p:ph type="subTitle" idx="1"/>
          </p:nvPr>
        </p:nvSpPr>
        <p:spPr>
          <a:xfrm>
            <a:off x="598088" y="2355288"/>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u="sng">
                <a:latin typeface="Lora"/>
                <a:ea typeface="Lora"/>
                <a:cs typeface="Lora"/>
                <a:sym typeface="Lora"/>
              </a:rPr>
              <a:t>Group Members</a:t>
            </a:r>
            <a:r>
              <a:rPr lang="en" sz="2300">
                <a:latin typeface="Lora"/>
                <a:ea typeface="Lora"/>
                <a:cs typeface="Lora"/>
                <a:sym typeface="Lora"/>
              </a:rPr>
              <a:t>:</a:t>
            </a:r>
            <a:endParaRPr sz="2300">
              <a:latin typeface="Lora"/>
              <a:ea typeface="Lora"/>
              <a:cs typeface="Lora"/>
              <a:sym typeface="Lora"/>
            </a:endParaRPr>
          </a:p>
          <a:p>
            <a:pPr marL="0" lvl="0" indent="0" algn="l" rtl="0">
              <a:spcBef>
                <a:spcPts val="0"/>
              </a:spcBef>
              <a:spcAft>
                <a:spcPts val="0"/>
              </a:spcAft>
              <a:buNone/>
            </a:pPr>
            <a:endParaRPr sz="2300">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Harsh Kumar </a:t>
            </a:r>
            <a:r>
              <a:rPr lang="en" sz="1700" b="1">
                <a:latin typeface="Lora"/>
                <a:ea typeface="Lora"/>
                <a:cs typeface="Lora"/>
                <a:sym typeface="Lora"/>
              </a:rPr>
              <a:t>IIT2017098</a:t>
            </a:r>
            <a:endParaRPr sz="1700" b="1">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Tejas Ramesh Pawar </a:t>
            </a:r>
            <a:r>
              <a:rPr lang="en" sz="1700" b="1">
                <a:latin typeface="Lora"/>
                <a:ea typeface="Lora"/>
                <a:cs typeface="Lora"/>
                <a:sym typeface="Lora"/>
              </a:rPr>
              <a:t>IIT2017109</a:t>
            </a:r>
            <a:endParaRPr sz="1700" b="1">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Kunal Kumar Prasad</a:t>
            </a:r>
            <a:r>
              <a:rPr lang="en" sz="1700" b="1">
                <a:latin typeface="Lora"/>
                <a:ea typeface="Lora"/>
                <a:cs typeface="Lora"/>
                <a:sym typeface="Lora"/>
              </a:rPr>
              <a:t> IIT2017112</a:t>
            </a:r>
            <a:endParaRPr sz="1700" b="1">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Gaurav Kumar </a:t>
            </a:r>
            <a:r>
              <a:rPr lang="en" sz="1700" b="1">
                <a:latin typeface="Lora"/>
                <a:ea typeface="Lora"/>
                <a:cs typeface="Lora"/>
                <a:sym typeface="Lora"/>
              </a:rPr>
              <a:t>IIT2017115</a:t>
            </a:r>
            <a:endParaRPr sz="1700" b="1">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Mirza Mohd. Aadil Beg</a:t>
            </a:r>
            <a:r>
              <a:rPr lang="en" sz="1700" b="1">
                <a:latin typeface="Lora"/>
                <a:ea typeface="Lora"/>
                <a:cs typeface="Lora"/>
                <a:sym typeface="Lora"/>
              </a:rPr>
              <a:t> IIT2017145</a:t>
            </a:r>
            <a:endParaRPr sz="1700" b="1">
              <a:latin typeface="Lora"/>
              <a:ea typeface="Lora"/>
              <a:cs typeface="Lora"/>
              <a:sym typeface="Lora"/>
            </a:endParaRPr>
          </a:p>
          <a:p>
            <a:pPr marL="0" lvl="0" indent="457200" algn="l" rtl="0">
              <a:spcBef>
                <a:spcPts val="0"/>
              </a:spcBef>
              <a:spcAft>
                <a:spcPts val="0"/>
              </a:spcAft>
              <a:buNone/>
            </a:pPr>
            <a:r>
              <a:rPr lang="en" sz="1700">
                <a:latin typeface="Lora"/>
                <a:ea typeface="Lora"/>
                <a:cs typeface="Lora"/>
                <a:sym typeface="Lora"/>
              </a:rPr>
              <a:t>Aman Gupta</a:t>
            </a:r>
            <a:r>
              <a:rPr lang="en" sz="1700" b="1">
                <a:latin typeface="Lora"/>
                <a:ea typeface="Lora"/>
                <a:cs typeface="Lora"/>
                <a:sym typeface="Lora"/>
              </a:rPr>
              <a:t> IWM2017006</a:t>
            </a:r>
            <a:endParaRPr sz="1700" b="1">
              <a:latin typeface="Lora"/>
              <a:ea typeface="Lora"/>
              <a:cs typeface="Lora"/>
              <a:sym typeface="Lo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9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Code Generation</a:t>
            </a:r>
            <a:endParaRPr>
              <a:latin typeface="Lora"/>
              <a:ea typeface="Lora"/>
              <a:cs typeface="Lora"/>
              <a:sym typeface="Lora"/>
            </a:endParaRPr>
          </a:p>
        </p:txBody>
      </p:sp>
      <p:sp>
        <p:nvSpPr>
          <p:cNvPr id="137" name="Google Shape;137;p21"/>
          <p:cNvSpPr txBox="1">
            <a:spLocks noGrp="1"/>
          </p:cNvSpPr>
          <p:nvPr>
            <p:ph type="body" idx="1"/>
          </p:nvPr>
        </p:nvSpPr>
        <p:spPr>
          <a:xfrm>
            <a:off x="311700" y="1480975"/>
            <a:ext cx="8520600" cy="32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a:solidFill>
                  <a:srgbClr val="000000"/>
                </a:solidFill>
                <a:highlight>
                  <a:srgbClr val="FFFFFF"/>
                </a:highlight>
                <a:latin typeface="Lora"/>
                <a:ea typeface="Lora"/>
                <a:cs typeface="Lora"/>
                <a:sym typeface="Lora"/>
              </a:rPr>
              <a:t>Code generation can be considered as the final phase of compilation. Through post code generation, optimization process can be applied on the code, but that can be seen as a part of code generation phase itself. The code generated by the compiler is an object code of some lower-level programming language, for example, assembly language.</a:t>
            </a:r>
            <a:r>
              <a:rPr lang="en" sz="1550">
                <a:solidFill>
                  <a:srgbClr val="000000"/>
                </a:solidFill>
                <a:latin typeface="Lora"/>
                <a:ea typeface="Lora"/>
                <a:cs typeface="Lora"/>
                <a:sym typeface="Lora"/>
              </a:rPr>
              <a:t>We have seen that the source code written in a higher-level language is transformed into a lower-level language that results in a lower-level object code, which should have the following minimum properties:</a:t>
            </a:r>
            <a:endParaRPr sz="1550">
              <a:solidFill>
                <a:srgbClr val="000000"/>
              </a:solidFill>
              <a:latin typeface="Lora"/>
              <a:ea typeface="Lora"/>
              <a:cs typeface="Lora"/>
              <a:sym typeface="Lora"/>
            </a:endParaRPr>
          </a:p>
          <a:p>
            <a:pPr marL="457200" lvl="0" indent="-327025" algn="l" rtl="0">
              <a:spcBef>
                <a:spcPts val="1600"/>
              </a:spcBef>
              <a:spcAft>
                <a:spcPts val="0"/>
              </a:spcAft>
              <a:buClr>
                <a:srgbClr val="000000"/>
              </a:buClr>
              <a:buSzPts val="1550"/>
              <a:buFont typeface="Lora"/>
              <a:buChar char="●"/>
            </a:pPr>
            <a:r>
              <a:rPr lang="en" sz="1550">
                <a:solidFill>
                  <a:srgbClr val="000000"/>
                </a:solidFill>
                <a:latin typeface="Lora"/>
                <a:ea typeface="Lora"/>
                <a:cs typeface="Lora"/>
                <a:sym typeface="Lora"/>
              </a:rPr>
              <a:t>It should carry the exact meaning of the source code.</a:t>
            </a:r>
            <a:endParaRPr sz="1550">
              <a:solidFill>
                <a:srgbClr val="000000"/>
              </a:solidFill>
              <a:latin typeface="Lora"/>
              <a:ea typeface="Lora"/>
              <a:cs typeface="Lora"/>
              <a:sym typeface="Lora"/>
            </a:endParaRPr>
          </a:p>
          <a:p>
            <a:pPr marL="457200" lvl="0" indent="-327025" algn="l" rtl="0">
              <a:spcBef>
                <a:spcPts val="0"/>
              </a:spcBef>
              <a:spcAft>
                <a:spcPts val="0"/>
              </a:spcAft>
              <a:buClr>
                <a:srgbClr val="000000"/>
              </a:buClr>
              <a:buSzPts val="1550"/>
              <a:buFont typeface="Lora"/>
              <a:buChar char="●"/>
            </a:pPr>
            <a:r>
              <a:rPr lang="en" sz="1550">
                <a:solidFill>
                  <a:srgbClr val="000000"/>
                </a:solidFill>
                <a:latin typeface="Lora"/>
                <a:ea typeface="Lora"/>
                <a:cs typeface="Lora"/>
                <a:sym typeface="Lora"/>
              </a:rPr>
              <a:t>It should be efficient in terms of CPU usage and memory management.</a:t>
            </a:r>
            <a:endParaRPr sz="1250">
              <a:solidFill>
                <a:srgbClr val="000000"/>
              </a:solidFill>
              <a:latin typeface="Lora"/>
              <a:ea typeface="Lora"/>
              <a:cs typeface="Lora"/>
              <a:sym typeface="Lora"/>
            </a:endParaRPr>
          </a:p>
          <a:p>
            <a:pPr marL="0" lvl="0" indent="0" algn="l" rtl="0">
              <a:spcBef>
                <a:spcPts val="1200"/>
              </a:spcBef>
              <a:spcAft>
                <a:spcPts val="1600"/>
              </a:spcAft>
              <a:buNone/>
            </a:pPr>
            <a:endParaRPr sz="1550">
              <a:solidFill>
                <a:srgbClr val="000000"/>
              </a:solidFill>
              <a:highlight>
                <a:srgbClr val="FFFFFF"/>
              </a:highlight>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549375"/>
            <a:ext cx="8520600" cy="4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ora"/>
                <a:ea typeface="Lora"/>
                <a:cs typeface="Lora"/>
                <a:sym typeface="Lora"/>
              </a:rPr>
              <a:t>Code Generation in our</a:t>
            </a:r>
            <a:r>
              <a:rPr lang="en">
                <a:latin typeface="Lora"/>
                <a:ea typeface="Lora"/>
                <a:cs typeface="Lora"/>
                <a:sym typeface="Lora"/>
              </a:rPr>
              <a:t> </a:t>
            </a:r>
            <a:r>
              <a:rPr lang="en" b="1">
                <a:latin typeface="Lora"/>
                <a:ea typeface="Lora"/>
                <a:cs typeface="Lora"/>
                <a:sym typeface="Lora"/>
              </a:rPr>
              <a:t>Toy Compiler:-</a:t>
            </a:r>
            <a:endParaRPr>
              <a:latin typeface="Lora"/>
              <a:ea typeface="Lora"/>
              <a:cs typeface="Lora"/>
              <a:sym typeface="Lora"/>
            </a:endParaRPr>
          </a:p>
        </p:txBody>
      </p:sp>
      <p:sp>
        <p:nvSpPr>
          <p:cNvPr id="143" name="Google Shape;143;p22"/>
          <p:cNvSpPr txBox="1">
            <a:spLocks noGrp="1"/>
          </p:cNvSpPr>
          <p:nvPr>
            <p:ph type="body" idx="1"/>
          </p:nvPr>
        </p:nvSpPr>
        <p:spPr>
          <a:xfrm>
            <a:off x="311700" y="1234650"/>
            <a:ext cx="8520600" cy="3514800"/>
          </a:xfrm>
          <a:prstGeom prst="rect">
            <a:avLst/>
          </a:prstGeom>
        </p:spPr>
        <p:txBody>
          <a:bodyPr spcFirstLastPara="1" wrap="square" lIns="91425" tIns="91425" rIns="91425" bIns="91425" anchor="t" anchorCtr="0">
            <a:noAutofit/>
          </a:bodyPr>
          <a:lstStyle/>
          <a:p>
            <a:pPr marL="457200" lvl="0" indent="-327025" algn="l" rtl="0">
              <a:lnSpc>
                <a:spcPct val="100000"/>
              </a:lnSpc>
              <a:spcBef>
                <a:spcPts val="0"/>
              </a:spcBef>
              <a:spcAft>
                <a:spcPts val="0"/>
              </a:spcAft>
              <a:buClr>
                <a:srgbClr val="000000"/>
              </a:buClr>
              <a:buSzPts val="1550"/>
              <a:buChar char="●"/>
            </a:pPr>
            <a:r>
              <a:rPr lang="en" sz="1550">
                <a:solidFill>
                  <a:srgbClr val="000000"/>
                </a:solidFill>
                <a:latin typeface="Lora"/>
                <a:ea typeface="Lora"/>
                <a:cs typeface="Lora"/>
                <a:sym typeface="Lora"/>
              </a:rPr>
              <a:t>We have a class called </a:t>
            </a:r>
            <a:r>
              <a:rPr lang="en" sz="1550" b="1">
                <a:solidFill>
                  <a:srgbClr val="000000"/>
                </a:solidFill>
                <a:latin typeface="Lora"/>
                <a:ea typeface="Lora"/>
                <a:cs typeface="Lora"/>
                <a:sym typeface="Lora"/>
              </a:rPr>
              <a:t>CodeGenerator </a:t>
            </a:r>
            <a:r>
              <a:rPr lang="en" sz="1550">
                <a:solidFill>
                  <a:srgbClr val="000000"/>
                </a:solidFill>
                <a:latin typeface="Lora"/>
                <a:ea typeface="Lora"/>
                <a:cs typeface="Lora"/>
                <a:sym typeface="Lora"/>
              </a:rPr>
              <a:t>that has all the functions of Code Generation implemented in it.So, we have generated the assembly code from input code using this class. The assembly code that we have generated uses 16 bit for representation of every call, in which first 4 bits are for operators, next 4 bits for register numbers or memory location and others for memory locations used or any other work according to operator. </a:t>
            </a:r>
            <a:endParaRPr sz="1550">
              <a:solidFill>
                <a:srgbClr val="000000"/>
              </a:solidFill>
              <a:latin typeface="Lora"/>
              <a:ea typeface="Lora"/>
              <a:cs typeface="Lora"/>
              <a:sym typeface="Lora"/>
            </a:endParaRPr>
          </a:p>
          <a:p>
            <a:pPr marL="457200" lvl="0" indent="-327025" algn="l" rtl="0">
              <a:lnSpc>
                <a:spcPct val="100000"/>
              </a:lnSpc>
              <a:spcBef>
                <a:spcPts val="0"/>
              </a:spcBef>
              <a:spcAft>
                <a:spcPts val="0"/>
              </a:spcAft>
              <a:buClr>
                <a:srgbClr val="000000"/>
              </a:buClr>
              <a:buSzPts val="1550"/>
              <a:buChar char="●"/>
            </a:pPr>
            <a:r>
              <a:rPr lang="en" sz="1550">
                <a:solidFill>
                  <a:srgbClr val="000000"/>
                </a:solidFill>
                <a:latin typeface="Lora"/>
                <a:ea typeface="Lora"/>
                <a:cs typeface="Lora"/>
                <a:sym typeface="Lora"/>
              </a:rPr>
              <a:t>We subcategorized Code Generation into Statement Code Generation and  Expression Code Generation and formed functions like </a:t>
            </a:r>
            <a:r>
              <a:rPr lang="en" sz="1550" b="1">
                <a:solidFill>
                  <a:srgbClr val="000000"/>
                </a:solidFill>
                <a:latin typeface="Lora"/>
                <a:ea typeface="Lora"/>
                <a:cs typeface="Lora"/>
                <a:sym typeface="Lora"/>
              </a:rPr>
              <a:t>statementCodeGeneratorHandler </a:t>
            </a:r>
            <a:r>
              <a:rPr lang="en" sz="1550">
                <a:solidFill>
                  <a:srgbClr val="000000"/>
                </a:solidFill>
                <a:latin typeface="Lora"/>
                <a:ea typeface="Lora"/>
                <a:cs typeface="Lora"/>
                <a:sym typeface="Lora"/>
              </a:rPr>
              <a:t>and </a:t>
            </a:r>
            <a:r>
              <a:rPr lang="en" sz="1550" b="1">
                <a:solidFill>
                  <a:srgbClr val="000000"/>
                </a:solidFill>
                <a:latin typeface="Lora"/>
                <a:ea typeface="Lora"/>
                <a:cs typeface="Lora"/>
                <a:sym typeface="Lora"/>
              </a:rPr>
              <a:t>expressionCodeGeneratorHandler </a:t>
            </a:r>
            <a:r>
              <a:rPr lang="en" sz="1550">
                <a:solidFill>
                  <a:srgbClr val="000000"/>
                </a:solidFill>
                <a:latin typeface="Lora"/>
                <a:ea typeface="Lora"/>
                <a:cs typeface="Lora"/>
                <a:sym typeface="Lora"/>
              </a:rPr>
              <a:t>in CodeGenerator.</a:t>
            </a:r>
            <a:endParaRPr sz="1550">
              <a:solidFill>
                <a:srgbClr val="000000"/>
              </a:solidFill>
              <a:latin typeface="Lora"/>
              <a:ea typeface="Lora"/>
              <a:cs typeface="Lora"/>
              <a:sym typeface="Lora"/>
            </a:endParaRPr>
          </a:p>
          <a:p>
            <a:pPr marL="457200" lvl="0" indent="-327025" algn="l" rtl="0">
              <a:lnSpc>
                <a:spcPct val="100000"/>
              </a:lnSpc>
              <a:spcBef>
                <a:spcPts val="0"/>
              </a:spcBef>
              <a:spcAft>
                <a:spcPts val="0"/>
              </a:spcAft>
              <a:buClr>
                <a:srgbClr val="000000"/>
              </a:buClr>
              <a:buSzPts val="1550"/>
              <a:buChar char="●"/>
            </a:pPr>
            <a:r>
              <a:rPr lang="en" sz="1550">
                <a:solidFill>
                  <a:srgbClr val="000000"/>
                </a:solidFill>
                <a:latin typeface="Lora"/>
                <a:ea typeface="Lora"/>
                <a:cs typeface="Lora"/>
                <a:sym typeface="Lora"/>
              </a:rPr>
              <a:t>We formed functions like </a:t>
            </a:r>
            <a:r>
              <a:rPr lang="en" sz="1550" b="1">
                <a:solidFill>
                  <a:srgbClr val="000000"/>
                </a:solidFill>
                <a:latin typeface="Lora"/>
                <a:ea typeface="Lora"/>
                <a:cs typeface="Lora"/>
                <a:sym typeface="Lora"/>
              </a:rPr>
              <a:t>memoryFiller </a:t>
            </a:r>
            <a:r>
              <a:rPr lang="en" sz="1550">
                <a:solidFill>
                  <a:srgbClr val="000000"/>
                </a:solidFill>
                <a:latin typeface="Lora"/>
                <a:ea typeface="Lora"/>
                <a:cs typeface="Lora"/>
                <a:sym typeface="Lora"/>
              </a:rPr>
              <a:t>to fill the memory, </a:t>
            </a:r>
            <a:r>
              <a:rPr lang="en" sz="1550" b="1">
                <a:solidFill>
                  <a:srgbClr val="000000"/>
                </a:solidFill>
                <a:latin typeface="Lora"/>
                <a:ea typeface="Lora"/>
                <a:cs typeface="Lora"/>
                <a:sym typeface="Lora"/>
              </a:rPr>
              <a:t>uselessRegisterIndexFinder </a:t>
            </a:r>
            <a:r>
              <a:rPr lang="en" sz="1550">
                <a:solidFill>
                  <a:srgbClr val="000000"/>
                </a:solidFill>
                <a:latin typeface="Lora"/>
                <a:ea typeface="Lora"/>
                <a:cs typeface="Lora"/>
                <a:sym typeface="Lora"/>
              </a:rPr>
              <a:t>to find useless Register and various other such functions.</a:t>
            </a:r>
            <a:endParaRPr sz="1550">
              <a:solidFill>
                <a:srgbClr val="000000"/>
              </a:solidFill>
              <a:latin typeface="Lora"/>
              <a:ea typeface="Lora"/>
              <a:cs typeface="Lora"/>
              <a:sym typeface="Lora"/>
            </a:endParaRPr>
          </a:p>
          <a:p>
            <a:pPr marL="457200" lvl="0" indent="-327025" algn="l" rtl="0">
              <a:lnSpc>
                <a:spcPct val="100000"/>
              </a:lnSpc>
              <a:spcBef>
                <a:spcPts val="0"/>
              </a:spcBef>
              <a:spcAft>
                <a:spcPts val="0"/>
              </a:spcAft>
              <a:buClr>
                <a:srgbClr val="000000"/>
              </a:buClr>
              <a:buSzPts val="1550"/>
              <a:buFont typeface="Lora"/>
              <a:buChar char="●"/>
            </a:pPr>
            <a:r>
              <a:rPr lang="en" sz="1550">
                <a:solidFill>
                  <a:srgbClr val="000000"/>
                </a:solidFill>
                <a:latin typeface="Lora"/>
                <a:ea typeface="Lora"/>
                <a:cs typeface="Lora"/>
                <a:sym typeface="Lora"/>
              </a:rPr>
              <a:t>So, we have implemented various functions for each operator of assembly that we are using for writing its assembly code.</a:t>
            </a:r>
            <a:endParaRPr sz="1550">
              <a:solidFill>
                <a:srgbClr val="000000"/>
              </a:solidFill>
              <a:latin typeface="Lora"/>
              <a:ea typeface="Lora"/>
              <a:cs typeface="Lora"/>
              <a:sym typeface="Lora"/>
            </a:endParaRPr>
          </a:p>
          <a:p>
            <a:pPr marL="0" lvl="0" indent="0" algn="l" rtl="0">
              <a:spcBef>
                <a:spcPts val="0"/>
              </a:spcBef>
              <a:spcAft>
                <a:spcPts val="1600"/>
              </a:spcAft>
              <a:buNone/>
            </a:pPr>
            <a:endParaRPr sz="20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Introduction: Phases of Compilation</a:t>
            </a:r>
            <a:endParaRPr>
              <a:latin typeface="Lora"/>
              <a:ea typeface="Lora"/>
              <a:cs typeface="Lora"/>
              <a:sym typeface="Lora"/>
            </a:endParaRPr>
          </a:p>
        </p:txBody>
      </p:sp>
      <p:pic>
        <p:nvPicPr>
          <p:cNvPr id="93" name="Google Shape;93;p14"/>
          <p:cNvPicPr preferRelativeResize="0"/>
          <p:nvPr/>
        </p:nvPicPr>
        <p:blipFill>
          <a:blip r:embed="rId3">
            <a:alphaModFix/>
          </a:blip>
          <a:stretch>
            <a:fillRect/>
          </a:stretch>
        </p:blipFill>
        <p:spPr>
          <a:xfrm>
            <a:off x="2157825" y="1177425"/>
            <a:ext cx="4140425" cy="36934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6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Lexical Analysis</a:t>
            </a:r>
            <a:endParaRPr>
              <a:latin typeface="Lora"/>
              <a:ea typeface="Lora"/>
              <a:cs typeface="Lora"/>
              <a:sym typeface="Lora"/>
            </a:endParaRPr>
          </a:p>
        </p:txBody>
      </p:sp>
      <p:sp>
        <p:nvSpPr>
          <p:cNvPr id="99" name="Google Shape;99;p15"/>
          <p:cNvSpPr txBox="1">
            <a:spLocks noGrp="1"/>
          </p:cNvSpPr>
          <p:nvPr>
            <p:ph type="body" idx="1"/>
          </p:nvPr>
        </p:nvSpPr>
        <p:spPr>
          <a:xfrm>
            <a:off x="729450" y="1441200"/>
            <a:ext cx="7688700" cy="32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Lora"/>
                <a:ea typeface="Lora"/>
                <a:cs typeface="Lora"/>
                <a:sym typeface="Lora"/>
              </a:rPr>
              <a:t>The process, </a:t>
            </a:r>
            <a:r>
              <a:rPr lang="en" sz="1500" b="1">
                <a:solidFill>
                  <a:schemeClr val="dk2"/>
                </a:solidFill>
                <a:latin typeface="Lora"/>
                <a:ea typeface="Lora"/>
                <a:cs typeface="Lora"/>
                <a:sym typeface="Lora"/>
              </a:rPr>
              <a:t>lexing or tokenization, </a:t>
            </a:r>
            <a:r>
              <a:rPr lang="en" sz="1500">
                <a:solidFill>
                  <a:schemeClr val="dk2"/>
                </a:solidFill>
                <a:latin typeface="Lora"/>
                <a:ea typeface="Lora"/>
                <a:cs typeface="Lora"/>
                <a:sym typeface="Lora"/>
              </a:rPr>
              <a:t>is converting of  the given strings into tokens/sequence of tokens. It is the first phase of compiler, called </a:t>
            </a:r>
            <a:r>
              <a:rPr lang="en" sz="1500" b="1">
                <a:solidFill>
                  <a:schemeClr val="dk2"/>
                </a:solidFill>
                <a:latin typeface="Lora"/>
                <a:ea typeface="Lora"/>
                <a:cs typeface="Lora"/>
                <a:sym typeface="Lora"/>
              </a:rPr>
              <a:t>Scanner/lexer/tokenizer</a:t>
            </a:r>
            <a:r>
              <a:rPr lang="en" sz="1500">
                <a:solidFill>
                  <a:schemeClr val="dk2"/>
                </a:solidFill>
                <a:latin typeface="Lora"/>
                <a:ea typeface="Lora"/>
                <a:cs typeface="Lora"/>
                <a:sym typeface="Lora"/>
              </a:rPr>
              <a:t>. The input provided is high level language and is converted into tokens.</a:t>
            </a:r>
            <a:endParaRPr sz="1500">
              <a:solidFill>
                <a:schemeClr val="dk2"/>
              </a:solidFill>
              <a:latin typeface="Lora"/>
              <a:ea typeface="Lora"/>
              <a:cs typeface="Lora"/>
              <a:sym typeface="Lora"/>
            </a:endParaRPr>
          </a:p>
          <a:p>
            <a:pPr marL="0" lvl="0" indent="0" algn="l" rtl="0">
              <a:spcBef>
                <a:spcPts val="1600"/>
              </a:spcBef>
              <a:spcAft>
                <a:spcPts val="0"/>
              </a:spcAft>
              <a:buNone/>
            </a:pPr>
            <a:r>
              <a:rPr lang="en" sz="1500" b="1">
                <a:solidFill>
                  <a:schemeClr val="dk2"/>
                </a:solidFill>
                <a:latin typeface="Lora"/>
                <a:ea typeface="Lora"/>
                <a:cs typeface="Lora"/>
                <a:sym typeface="Lora"/>
              </a:rPr>
              <a:t>What is a token ? - </a:t>
            </a:r>
            <a:r>
              <a:rPr lang="en" sz="1500">
                <a:solidFill>
                  <a:schemeClr val="dk2"/>
                </a:solidFill>
                <a:latin typeface="Lora"/>
                <a:ea typeface="Lora"/>
                <a:cs typeface="Lora"/>
                <a:sym typeface="Lora"/>
              </a:rPr>
              <a:t>It is a sequence of characters that are treated as a unit in the grammar of programming languages. </a:t>
            </a:r>
            <a:endParaRPr sz="1500">
              <a:solidFill>
                <a:schemeClr val="dk2"/>
              </a:solidFill>
              <a:latin typeface="Lora"/>
              <a:ea typeface="Lora"/>
              <a:cs typeface="Lora"/>
              <a:sym typeface="Lora"/>
            </a:endParaRPr>
          </a:p>
          <a:p>
            <a:pPr marL="0" lvl="0" indent="0" algn="l" rtl="0">
              <a:spcBef>
                <a:spcPts val="1600"/>
              </a:spcBef>
              <a:spcAft>
                <a:spcPts val="1600"/>
              </a:spcAft>
              <a:buNone/>
            </a:pPr>
            <a:endParaRPr sz="1500">
              <a:solidFill>
                <a:schemeClr val="dk2"/>
              </a:solidFill>
              <a:latin typeface="Lora"/>
              <a:ea typeface="Lora"/>
              <a:cs typeface="Lora"/>
              <a:sym typeface="Lora"/>
            </a:endParaRPr>
          </a:p>
        </p:txBody>
      </p:sp>
      <p:pic>
        <p:nvPicPr>
          <p:cNvPr id="100" name="Google Shape;100;p15"/>
          <p:cNvPicPr preferRelativeResize="0"/>
          <p:nvPr/>
        </p:nvPicPr>
        <p:blipFill>
          <a:blip r:embed="rId3">
            <a:alphaModFix/>
          </a:blip>
          <a:stretch>
            <a:fillRect/>
          </a:stretch>
        </p:blipFill>
        <p:spPr>
          <a:xfrm>
            <a:off x="1467650" y="3495675"/>
            <a:ext cx="5583925" cy="12883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56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Lexical Analysis: Tokens and Lexemes</a:t>
            </a:r>
            <a:endParaRPr>
              <a:latin typeface="Lora"/>
              <a:ea typeface="Lora"/>
              <a:cs typeface="Lora"/>
              <a:sym typeface="Lora"/>
            </a:endParaRPr>
          </a:p>
          <a:p>
            <a:pPr marL="0" lvl="0" indent="0" algn="l" rtl="0">
              <a:spcBef>
                <a:spcPts val="0"/>
              </a:spcBef>
              <a:spcAft>
                <a:spcPts val="0"/>
              </a:spcAft>
              <a:buNone/>
            </a:pPr>
            <a:endParaRPr>
              <a:latin typeface="Lora"/>
              <a:ea typeface="Lora"/>
              <a:cs typeface="Lora"/>
              <a:sym typeface="Lora"/>
            </a:endParaRPr>
          </a:p>
        </p:txBody>
      </p:sp>
      <p:sp>
        <p:nvSpPr>
          <p:cNvPr id="106" name="Google Shape;106;p16"/>
          <p:cNvSpPr txBox="1">
            <a:spLocks noGrp="1"/>
          </p:cNvSpPr>
          <p:nvPr>
            <p:ph type="body" idx="1"/>
          </p:nvPr>
        </p:nvSpPr>
        <p:spPr>
          <a:xfrm>
            <a:off x="729450" y="1165025"/>
            <a:ext cx="7688700" cy="35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2"/>
              </a:solidFill>
              <a:latin typeface="Lora"/>
              <a:ea typeface="Lora"/>
              <a:cs typeface="Lora"/>
              <a:sym typeface="Lora"/>
            </a:endParaRPr>
          </a:p>
          <a:p>
            <a:pPr marL="0" lvl="0" indent="0" algn="l" rtl="0">
              <a:spcBef>
                <a:spcPts val="1600"/>
              </a:spcBef>
              <a:spcAft>
                <a:spcPts val="0"/>
              </a:spcAft>
              <a:buNone/>
            </a:pPr>
            <a:endParaRPr sz="1500">
              <a:solidFill>
                <a:schemeClr val="dk2"/>
              </a:solidFill>
              <a:latin typeface="Lora"/>
              <a:ea typeface="Lora"/>
              <a:cs typeface="Lora"/>
              <a:sym typeface="Lora"/>
            </a:endParaRPr>
          </a:p>
          <a:p>
            <a:pPr marL="0" lvl="0" indent="0" algn="l" rtl="0">
              <a:spcBef>
                <a:spcPts val="1600"/>
              </a:spcBef>
              <a:spcAft>
                <a:spcPts val="0"/>
              </a:spcAft>
              <a:buNone/>
            </a:pPr>
            <a:endParaRPr sz="1500">
              <a:solidFill>
                <a:schemeClr val="dk2"/>
              </a:solidFill>
              <a:latin typeface="Lora"/>
              <a:ea typeface="Lora"/>
              <a:cs typeface="Lora"/>
              <a:sym typeface="Lora"/>
            </a:endParaRPr>
          </a:p>
          <a:p>
            <a:pPr marL="0" lvl="0" indent="0" algn="l" rtl="0">
              <a:spcBef>
                <a:spcPts val="1600"/>
              </a:spcBef>
              <a:spcAft>
                <a:spcPts val="0"/>
              </a:spcAft>
              <a:buNone/>
            </a:pPr>
            <a:endParaRPr sz="1500" b="1">
              <a:solidFill>
                <a:schemeClr val="dk2"/>
              </a:solidFill>
              <a:latin typeface="Lora"/>
              <a:ea typeface="Lora"/>
              <a:cs typeface="Lora"/>
              <a:sym typeface="Lora"/>
            </a:endParaRPr>
          </a:p>
          <a:p>
            <a:pPr marL="0" lvl="0" indent="0" algn="l" rtl="0">
              <a:spcBef>
                <a:spcPts val="1600"/>
              </a:spcBef>
              <a:spcAft>
                <a:spcPts val="0"/>
              </a:spcAft>
              <a:buNone/>
            </a:pPr>
            <a:r>
              <a:rPr lang="en" sz="1500" b="1">
                <a:solidFill>
                  <a:schemeClr val="dk2"/>
                </a:solidFill>
                <a:latin typeface="Lora"/>
                <a:ea typeface="Lora"/>
                <a:cs typeface="Lora"/>
                <a:sym typeface="Lora"/>
              </a:rPr>
              <a:t>Examples of Non-Tokens: </a:t>
            </a:r>
            <a:r>
              <a:rPr lang="en" sz="1500">
                <a:solidFill>
                  <a:schemeClr val="dk2"/>
                </a:solidFill>
                <a:latin typeface="Lora"/>
                <a:ea typeface="Lora"/>
                <a:cs typeface="Lora"/>
                <a:sym typeface="Lora"/>
              </a:rPr>
              <a:t>Comments, preprocessor directive, macros, blanks, tabs, newline, etc</a:t>
            </a:r>
            <a:endParaRPr sz="1500">
              <a:solidFill>
                <a:schemeClr val="dk2"/>
              </a:solidFill>
              <a:latin typeface="Lora"/>
              <a:ea typeface="Lora"/>
              <a:cs typeface="Lora"/>
              <a:sym typeface="Lora"/>
            </a:endParaRPr>
          </a:p>
          <a:p>
            <a:pPr marL="0" lvl="0" indent="0" algn="l" rtl="0">
              <a:spcBef>
                <a:spcPts val="1600"/>
              </a:spcBef>
              <a:spcAft>
                <a:spcPts val="0"/>
              </a:spcAft>
              <a:buNone/>
            </a:pPr>
            <a:r>
              <a:rPr lang="en" sz="1500" b="1">
                <a:solidFill>
                  <a:schemeClr val="dk2"/>
                </a:solidFill>
                <a:latin typeface="Lora"/>
                <a:ea typeface="Lora"/>
                <a:cs typeface="Lora"/>
                <a:sym typeface="Lora"/>
              </a:rPr>
              <a:t>Lexemes: </a:t>
            </a:r>
            <a:r>
              <a:rPr lang="en" sz="1500">
                <a:solidFill>
                  <a:schemeClr val="dk2"/>
                </a:solidFill>
                <a:latin typeface="Lora"/>
                <a:ea typeface="Lora"/>
                <a:cs typeface="Lora"/>
                <a:sym typeface="Lora"/>
              </a:rPr>
              <a:t>The sequence of characters matched by a pattern to form the corresponding token or a sequence of input characters that comprises a single token is called a lexeme. </a:t>
            </a:r>
            <a:r>
              <a:rPr lang="en" sz="1500" b="1">
                <a:solidFill>
                  <a:schemeClr val="dk2"/>
                </a:solidFill>
                <a:latin typeface="Lora"/>
                <a:ea typeface="Lora"/>
                <a:cs typeface="Lora"/>
                <a:sym typeface="Lora"/>
              </a:rPr>
              <a:t>eg</a:t>
            </a:r>
            <a:r>
              <a:rPr lang="en" sz="1500">
                <a:solidFill>
                  <a:schemeClr val="dk2"/>
                </a:solidFill>
                <a:latin typeface="Lora"/>
                <a:ea typeface="Lora"/>
                <a:cs typeface="Lora"/>
                <a:sym typeface="Lora"/>
              </a:rPr>
              <a:t>- “float”, “abs_zero_Kelvin”, “=”, “-”, “273”, “;” .</a:t>
            </a:r>
            <a:endParaRPr sz="1500">
              <a:solidFill>
                <a:schemeClr val="dk2"/>
              </a:solidFill>
              <a:latin typeface="Lora"/>
              <a:ea typeface="Lora"/>
              <a:cs typeface="Lora"/>
              <a:sym typeface="Lora"/>
            </a:endParaRPr>
          </a:p>
          <a:p>
            <a:pPr marL="0" lvl="0" indent="0" algn="l" rtl="0">
              <a:spcBef>
                <a:spcPts val="1600"/>
              </a:spcBef>
              <a:spcAft>
                <a:spcPts val="0"/>
              </a:spcAft>
              <a:buNone/>
            </a:pPr>
            <a:endParaRPr sz="1500">
              <a:solidFill>
                <a:schemeClr val="dk2"/>
              </a:solidFill>
              <a:latin typeface="Lora"/>
              <a:ea typeface="Lora"/>
              <a:cs typeface="Lora"/>
              <a:sym typeface="Lora"/>
            </a:endParaRPr>
          </a:p>
          <a:p>
            <a:pPr marL="0" lvl="0" indent="0" algn="l" rtl="0">
              <a:spcBef>
                <a:spcPts val="1600"/>
              </a:spcBef>
              <a:spcAft>
                <a:spcPts val="1600"/>
              </a:spcAft>
              <a:buNone/>
            </a:pPr>
            <a:endParaRPr sz="1500">
              <a:solidFill>
                <a:schemeClr val="dk2"/>
              </a:solidFill>
              <a:latin typeface="Lora"/>
              <a:ea typeface="Lora"/>
              <a:cs typeface="Lora"/>
              <a:sym typeface="Lora"/>
            </a:endParaRPr>
          </a:p>
        </p:txBody>
      </p:sp>
      <p:pic>
        <p:nvPicPr>
          <p:cNvPr id="107" name="Google Shape;107;p16"/>
          <p:cNvPicPr preferRelativeResize="0"/>
          <p:nvPr/>
        </p:nvPicPr>
        <p:blipFill>
          <a:blip r:embed="rId3">
            <a:alphaModFix/>
          </a:blip>
          <a:stretch>
            <a:fillRect/>
          </a:stretch>
        </p:blipFill>
        <p:spPr>
          <a:xfrm>
            <a:off x="729450" y="1101150"/>
            <a:ext cx="4723900" cy="19181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516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Lora"/>
                <a:ea typeface="Lora"/>
                <a:cs typeface="Lora"/>
                <a:sym typeface="Lora"/>
              </a:rPr>
              <a:t>Lexemes and tokens:</a:t>
            </a:r>
            <a:endParaRPr dirty="0">
              <a:latin typeface="Lora"/>
              <a:ea typeface="Lora"/>
              <a:cs typeface="Lora"/>
              <a:sym typeface="Lora"/>
            </a:endParaRPr>
          </a:p>
        </p:txBody>
      </p:sp>
      <p:sp>
        <p:nvSpPr>
          <p:cNvPr id="113" name="Google Shape;113;p17"/>
          <p:cNvSpPr txBox="1">
            <a:spLocks noGrp="1"/>
          </p:cNvSpPr>
          <p:nvPr>
            <p:ph type="body" idx="1"/>
          </p:nvPr>
        </p:nvSpPr>
        <p:spPr>
          <a:xfrm>
            <a:off x="198750" y="1193325"/>
            <a:ext cx="8750100" cy="3863400"/>
          </a:xfrm>
          <a:prstGeom prst="rect">
            <a:avLst/>
          </a:prstGeom>
        </p:spPr>
        <p:txBody>
          <a:bodyPr spcFirstLastPara="1" wrap="square" lIns="91425" tIns="91425" rIns="91425" bIns="91425" anchor="t" anchorCtr="0">
            <a:noAutofit/>
          </a:bodyPr>
          <a:lstStyle/>
          <a:p>
            <a:pPr lvl="0" indent="-323850">
              <a:buClr>
                <a:schemeClr val="dk2"/>
              </a:buClr>
              <a:buSzPts val="1500"/>
              <a:buFont typeface="Lora"/>
              <a:buChar char="●"/>
            </a:pPr>
            <a:r>
              <a:rPr lang="en-US" sz="1500" dirty="0">
                <a:solidFill>
                  <a:schemeClr val="dk2"/>
                </a:solidFill>
                <a:latin typeface="Lora"/>
                <a:ea typeface="Lora"/>
                <a:cs typeface="Lora"/>
                <a:sym typeface="Lora"/>
              </a:rPr>
              <a:t>scanner is based on grammar of that programming </a:t>
            </a:r>
            <a:r>
              <a:rPr lang="en-US" sz="1500" dirty="0" smtClean="0">
                <a:solidFill>
                  <a:schemeClr val="dk2"/>
                </a:solidFill>
                <a:latin typeface="Lora"/>
                <a:ea typeface="Lora"/>
                <a:cs typeface="Lora"/>
                <a:sym typeface="Lora"/>
              </a:rPr>
              <a:t>language</a:t>
            </a:r>
          </a:p>
          <a:p>
            <a:pPr lvl="0" indent="-323850">
              <a:buClr>
                <a:schemeClr val="dk2"/>
              </a:buClr>
              <a:buSzPts val="1500"/>
              <a:buFont typeface="Lora"/>
              <a:buChar char="●"/>
            </a:pPr>
            <a:r>
              <a:rPr lang="en-US" sz="1500" dirty="0" smtClean="0">
                <a:solidFill>
                  <a:schemeClr val="dk2"/>
                </a:solidFill>
                <a:latin typeface="Lora"/>
                <a:ea typeface="Lora"/>
                <a:cs typeface="Lora"/>
                <a:sym typeface="Lora"/>
              </a:rPr>
              <a:t>lexemes</a:t>
            </a:r>
            <a:r>
              <a:rPr lang="en-US" sz="1500" dirty="0">
                <a:solidFill>
                  <a:schemeClr val="dk2"/>
                </a:solidFill>
                <a:latin typeface="Lora"/>
                <a:ea typeface="Lora"/>
                <a:cs typeface="Lora"/>
                <a:sym typeface="Lora"/>
              </a:rPr>
              <a:t>: lexemes are instance of </a:t>
            </a:r>
            <a:r>
              <a:rPr lang="en-US" sz="1500" dirty="0" smtClean="0">
                <a:solidFill>
                  <a:schemeClr val="dk2"/>
                </a:solidFill>
                <a:latin typeface="Lora"/>
                <a:ea typeface="Lora"/>
                <a:cs typeface="Lora"/>
                <a:sym typeface="Lora"/>
              </a:rPr>
              <a:t>token</a:t>
            </a:r>
            <a:endParaRPr lang="en-US" sz="1500" dirty="0">
              <a:solidFill>
                <a:schemeClr val="dk2"/>
              </a:solidFill>
              <a:latin typeface="Lora"/>
              <a:ea typeface="Lora"/>
              <a:cs typeface="Lora"/>
              <a:sym typeface="Lora"/>
            </a:endParaRPr>
          </a:p>
          <a:p>
            <a:pPr lvl="0" indent="-323850">
              <a:buClr>
                <a:schemeClr val="dk2"/>
              </a:buClr>
              <a:buSzPts val="1500"/>
              <a:buFont typeface="Lora"/>
              <a:buChar char="●"/>
            </a:pPr>
            <a:r>
              <a:rPr lang="en-US" sz="1500" dirty="0">
                <a:solidFill>
                  <a:schemeClr val="dk2"/>
                </a:solidFill>
                <a:latin typeface="Lora"/>
                <a:ea typeface="Lora"/>
                <a:cs typeface="Lora"/>
                <a:sym typeface="Lora"/>
              </a:rPr>
              <a:t>Tokens: It is structured as a pair consisting of a token name and an optional token value. </a:t>
            </a:r>
          </a:p>
          <a:p>
            <a:pPr lvl="0" indent="-323850">
              <a:buClr>
                <a:schemeClr val="dk2"/>
              </a:buClr>
              <a:buSzPts val="1500"/>
              <a:buFont typeface="Lora"/>
              <a:buChar char="●"/>
            </a:pPr>
            <a:r>
              <a:rPr lang="en-US" sz="1500" dirty="0">
                <a:solidFill>
                  <a:schemeClr val="dk2"/>
                </a:solidFill>
                <a:latin typeface="Lora"/>
                <a:ea typeface="Lora"/>
                <a:cs typeface="Lora"/>
                <a:sym typeface="Lora"/>
              </a:rPr>
              <a:t>tokens are then inserted into symbol </a:t>
            </a:r>
            <a:r>
              <a:rPr lang="en-US" sz="1500" dirty="0" smtClean="0">
                <a:solidFill>
                  <a:schemeClr val="dk2"/>
                </a:solidFill>
                <a:latin typeface="Lora"/>
                <a:ea typeface="Lora"/>
                <a:cs typeface="Lora"/>
                <a:sym typeface="Lora"/>
              </a:rPr>
              <a:t>table</a:t>
            </a:r>
          </a:p>
          <a:p>
            <a:pPr lvl="0" indent="-323850">
              <a:buClr>
                <a:schemeClr val="dk2"/>
              </a:buClr>
              <a:buSzPts val="1500"/>
              <a:buFont typeface="Lora"/>
              <a:buChar char="●"/>
            </a:pPr>
            <a:endParaRPr sz="1500" dirty="0">
              <a:solidFill>
                <a:schemeClr val="dk2"/>
              </a:solidFill>
              <a:latin typeface="Lora"/>
              <a:ea typeface="Lora"/>
              <a:cs typeface="Lora"/>
              <a:sym typeface="Lor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938" y="2393343"/>
            <a:ext cx="6354062" cy="27816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 y="2502176"/>
            <a:ext cx="2786338" cy="2641324"/>
          </a:xfrm>
          <a:prstGeom prst="rect">
            <a:avLst/>
          </a:prstGeom>
        </p:spPr>
      </p:pic>
    </p:spTree>
    <p:extLst>
      <p:ext uri="{BB962C8B-B14F-4D97-AF65-F5344CB8AC3E}">
        <p14:creationId xmlns:p14="http://schemas.microsoft.com/office/powerpoint/2010/main" val="131488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516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Lexical Analysis in our Toy Compiler</a:t>
            </a:r>
            <a:endParaRPr>
              <a:latin typeface="Lora"/>
              <a:ea typeface="Lora"/>
              <a:cs typeface="Lora"/>
              <a:sym typeface="Lora"/>
            </a:endParaRPr>
          </a:p>
        </p:txBody>
      </p:sp>
      <p:sp>
        <p:nvSpPr>
          <p:cNvPr id="113" name="Google Shape;113;p17"/>
          <p:cNvSpPr txBox="1">
            <a:spLocks noGrp="1"/>
          </p:cNvSpPr>
          <p:nvPr>
            <p:ph type="body" idx="1"/>
          </p:nvPr>
        </p:nvSpPr>
        <p:spPr>
          <a:xfrm>
            <a:off x="198750" y="1193325"/>
            <a:ext cx="8750100" cy="3863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We take the high level language as the input and the first phase of compilation is to perform lexical analysis, the class </a:t>
            </a:r>
            <a:r>
              <a:rPr lang="en" sz="1500" b="1">
                <a:solidFill>
                  <a:schemeClr val="dk2"/>
                </a:solidFill>
                <a:latin typeface="Lora"/>
                <a:ea typeface="Lora"/>
                <a:cs typeface="Lora"/>
                <a:sym typeface="Lora"/>
              </a:rPr>
              <a:t>InputReader</a:t>
            </a:r>
            <a:r>
              <a:rPr lang="en" sz="1500">
                <a:solidFill>
                  <a:schemeClr val="dk2"/>
                </a:solidFill>
                <a:latin typeface="Lora"/>
                <a:ea typeface="Lora"/>
                <a:cs typeface="Lora"/>
                <a:sym typeface="Lora"/>
              </a:rPr>
              <a:t> is called to tokenize our input string. The phase is also called scanning/lexeing or tokenizing.</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In </a:t>
            </a:r>
            <a:r>
              <a:rPr lang="en" sz="1500" b="1">
                <a:solidFill>
                  <a:schemeClr val="dk2"/>
                </a:solidFill>
                <a:latin typeface="Lora"/>
                <a:ea typeface="Lora"/>
                <a:cs typeface="Lora"/>
                <a:sym typeface="Lora"/>
              </a:rPr>
              <a:t>InputReader</a:t>
            </a:r>
            <a:r>
              <a:rPr lang="en" sz="1500">
                <a:solidFill>
                  <a:schemeClr val="dk2"/>
                </a:solidFill>
                <a:latin typeface="Lora"/>
                <a:ea typeface="Lora"/>
                <a:cs typeface="Lora"/>
                <a:sym typeface="Lora"/>
              </a:rPr>
              <a:t>, we define attributes like lineMap, tokens, tokensOfEachLine with an upper limit to 100, that means this toy compiler support tokenization of at max 100 lines.</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We generate the tokens using </a:t>
            </a:r>
            <a:r>
              <a:rPr lang="en" sz="1500" b="1">
                <a:solidFill>
                  <a:schemeClr val="dk2"/>
                </a:solidFill>
                <a:latin typeface="Lora"/>
                <a:ea typeface="Lora"/>
                <a:cs typeface="Lora"/>
                <a:sym typeface="Lora"/>
              </a:rPr>
              <a:t>tokensGenerator()</a:t>
            </a:r>
            <a:r>
              <a:rPr lang="en" sz="1500">
                <a:solidFill>
                  <a:schemeClr val="dk2"/>
                </a:solidFill>
                <a:latin typeface="Lora"/>
                <a:ea typeface="Lora"/>
                <a:cs typeface="Lora"/>
                <a:sym typeface="Lora"/>
              </a:rPr>
              <a:t> method by taking buffer stream into a string called ‘inputString’. (</a:t>
            </a:r>
            <a:r>
              <a:rPr lang="en" sz="1500" i="1">
                <a:solidFill>
                  <a:schemeClr val="dk2"/>
                </a:solidFill>
                <a:latin typeface="Lora"/>
                <a:ea typeface="Lora"/>
                <a:cs typeface="Lora"/>
                <a:sym typeface="Lora"/>
              </a:rPr>
              <a:t>We then divide the program into tokens.)</a:t>
            </a:r>
            <a:endParaRPr sz="1500" i="1">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We parallely update tokens on each line by </a:t>
            </a:r>
            <a:r>
              <a:rPr lang="en" sz="1500" b="1">
                <a:solidFill>
                  <a:schemeClr val="dk2"/>
                </a:solidFill>
                <a:latin typeface="Lora"/>
                <a:ea typeface="Lora"/>
                <a:cs typeface="Lora"/>
                <a:sym typeface="Lora"/>
              </a:rPr>
              <a:t>mapFiller()</a:t>
            </a:r>
            <a:r>
              <a:rPr lang="en" sz="1500">
                <a:solidFill>
                  <a:schemeClr val="dk2"/>
                </a:solidFill>
                <a:latin typeface="Lora"/>
                <a:ea typeface="Lora"/>
                <a:cs typeface="Lora"/>
                <a:sym typeface="Lora"/>
              </a:rPr>
              <a:t> method and we hash all subtoken to their respective line numbers. We also delete </a:t>
            </a:r>
            <a:r>
              <a:rPr lang="en" sz="1500" b="1">
                <a:solidFill>
                  <a:schemeClr val="dk2"/>
                </a:solidFill>
                <a:latin typeface="Lora"/>
                <a:ea typeface="Lora"/>
                <a:cs typeface="Lora"/>
                <a:sym typeface="Lora"/>
              </a:rPr>
              <a:t>whitespaces</a:t>
            </a:r>
            <a:r>
              <a:rPr lang="en" sz="1500">
                <a:solidFill>
                  <a:schemeClr val="dk2"/>
                </a:solidFill>
                <a:latin typeface="Lora"/>
                <a:ea typeface="Lora"/>
                <a:cs typeface="Lora"/>
                <a:sym typeface="Lora"/>
              </a:rPr>
              <a:t> by </a:t>
            </a:r>
            <a:r>
              <a:rPr lang="en" sz="1500" i="1">
                <a:solidFill>
                  <a:schemeClr val="dk2"/>
                </a:solidFill>
                <a:latin typeface="Lora"/>
                <a:ea typeface="Lora"/>
                <a:cs typeface="Lora"/>
                <a:sym typeface="Lora"/>
              </a:rPr>
              <a:t>.split(\ \).</a:t>
            </a:r>
            <a:endParaRPr sz="1500" i="1">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We have three comments mode that are double slash, open bracket and closed bracket for multiple lines which are removed as they are unnecessary. </a:t>
            </a:r>
            <a:r>
              <a:rPr lang="en" sz="1500" i="1">
                <a:solidFill>
                  <a:schemeClr val="dk2"/>
                </a:solidFill>
                <a:latin typeface="Lora"/>
                <a:ea typeface="Lora"/>
                <a:cs typeface="Lora"/>
                <a:sym typeface="Lora"/>
              </a:rPr>
              <a:t>i.e., removing the comments.</a:t>
            </a:r>
            <a:endParaRPr sz="1500" i="1">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To get all the tokens, we call </a:t>
            </a:r>
            <a:r>
              <a:rPr lang="en" sz="1500" b="1">
                <a:solidFill>
                  <a:schemeClr val="dk2"/>
                </a:solidFill>
                <a:latin typeface="Lora"/>
                <a:ea typeface="Lora"/>
                <a:cs typeface="Lora"/>
                <a:sym typeface="Lora"/>
              </a:rPr>
              <a:t>getTokens()</a:t>
            </a:r>
            <a:r>
              <a:rPr lang="en" sz="1500">
                <a:solidFill>
                  <a:schemeClr val="dk2"/>
                </a:solidFill>
                <a:latin typeface="Lora"/>
                <a:ea typeface="Lora"/>
                <a:cs typeface="Lora"/>
                <a:sym typeface="Lora"/>
              </a:rPr>
              <a:t> method and to get tokens on each line we call </a:t>
            </a:r>
            <a:r>
              <a:rPr lang="en" sz="1500" b="1">
                <a:solidFill>
                  <a:schemeClr val="dk2"/>
                </a:solidFill>
                <a:latin typeface="Lora"/>
                <a:ea typeface="Lora"/>
                <a:cs typeface="Lora"/>
                <a:sym typeface="Lora"/>
              </a:rPr>
              <a:t>getTokensOfEachLine() </a:t>
            </a:r>
            <a:r>
              <a:rPr lang="en" sz="1500">
                <a:solidFill>
                  <a:schemeClr val="dk2"/>
                </a:solidFill>
                <a:latin typeface="Lora"/>
                <a:ea typeface="Lora"/>
                <a:cs typeface="Lora"/>
                <a:sym typeface="Lora"/>
              </a:rPr>
              <a:t>method so we can get count of words on that line number.</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The lexical analysis function also help in giving error message, if any using base case, etc.</a:t>
            </a:r>
            <a:endParaRPr sz="1500">
              <a:solidFill>
                <a:schemeClr val="dk2"/>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565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Syntax Analysis</a:t>
            </a:r>
            <a:endParaRPr>
              <a:latin typeface="Lora"/>
              <a:ea typeface="Lora"/>
              <a:cs typeface="Lora"/>
              <a:sym typeface="Lora"/>
            </a:endParaRPr>
          </a:p>
        </p:txBody>
      </p:sp>
      <p:sp>
        <p:nvSpPr>
          <p:cNvPr id="119" name="Google Shape;119;p18"/>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Lora"/>
                <a:ea typeface="Lora"/>
                <a:cs typeface="Lora"/>
                <a:sym typeface="Lora"/>
              </a:rPr>
              <a:t>Syntax Analysis or Parsing is the second phase of the compiler followed by Lexical Analysis. In this process the Syntax Analyzer takes the input from Lexical Analyzer in form of token streams. The parser </a:t>
            </a:r>
            <a:r>
              <a:rPr lang="en" sz="1500">
                <a:solidFill>
                  <a:schemeClr val="dk2"/>
                </a:solidFill>
                <a:highlight>
                  <a:srgbClr val="FFFFFF"/>
                </a:highlight>
                <a:latin typeface="Lora"/>
                <a:ea typeface="Lora"/>
                <a:cs typeface="Lora"/>
                <a:sym typeface="Lora"/>
              </a:rPr>
              <a:t>analyzes the source code (token stream) against the production rules to detect any errors in the code.</a:t>
            </a:r>
            <a:endParaRPr sz="1500">
              <a:solidFill>
                <a:schemeClr val="dk2"/>
              </a:solidFill>
              <a:highlight>
                <a:srgbClr val="FFFFFF"/>
              </a:highlight>
              <a:latin typeface="Lora"/>
              <a:ea typeface="Lora"/>
              <a:cs typeface="Lora"/>
              <a:sym typeface="Lora"/>
            </a:endParaRPr>
          </a:p>
          <a:p>
            <a:pPr marL="0" lvl="0" indent="0" algn="l" rtl="0">
              <a:spcBef>
                <a:spcPts val="1600"/>
              </a:spcBef>
              <a:spcAft>
                <a:spcPts val="1600"/>
              </a:spcAft>
              <a:buNone/>
            </a:pPr>
            <a:r>
              <a:rPr lang="en" sz="1500">
                <a:solidFill>
                  <a:schemeClr val="dk2"/>
                </a:solidFill>
                <a:highlight>
                  <a:srgbClr val="FFFFFF"/>
                </a:highlight>
                <a:latin typeface="Lora"/>
                <a:ea typeface="Lora"/>
                <a:cs typeface="Lora"/>
                <a:sym typeface="Lora"/>
              </a:rPr>
              <a:t>A parse tree is constructed by using the predefined Grammar of the language and the input string. If the given input string can be produced with the help of the syntax tree (in the derivation process), the input string is found to be in the correct syntax. If not, error is reported by syntax analyzer.</a:t>
            </a:r>
            <a:endParaRPr sz="1500">
              <a:solidFill>
                <a:schemeClr val="dk2"/>
              </a:solidFill>
              <a:latin typeface="Lora"/>
              <a:ea typeface="Lora"/>
              <a:cs typeface="Lora"/>
              <a:sym typeface="Lo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593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Syntax Analysis in our Toy Compiler </a:t>
            </a:r>
            <a:endParaRPr>
              <a:latin typeface="Lora"/>
              <a:ea typeface="Lora"/>
              <a:cs typeface="Lora"/>
              <a:sym typeface="Lora"/>
            </a:endParaRPr>
          </a:p>
        </p:txBody>
      </p:sp>
      <p:sp>
        <p:nvSpPr>
          <p:cNvPr id="125" name="Google Shape;125;p19"/>
          <p:cNvSpPr txBox="1">
            <a:spLocks noGrp="1"/>
          </p:cNvSpPr>
          <p:nvPr>
            <p:ph type="body" idx="1"/>
          </p:nvPr>
        </p:nvSpPr>
        <p:spPr>
          <a:xfrm>
            <a:off x="727650" y="1246750"/>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Lora"/>
              <a:buChar char="●"/>
            </a:pPr>
            <a:r>
              <a:rPr lang="en" sz="1500">
                <a:solidFill>
                  <a:schemeClr val="dk2"/>
                </a:solidFill>
                <a:latin typeface="Lora"/>
                <a:ea typeface="Lora"/>
                <a:cs typeface="Lora"/>
                <a:sym typeface="Lora"/>
              </a:rPr>
              <a:t>The tokens generated from the previous step are used as the input for the Syntax Analyser along with a couple more helper functions. </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Char char="●"/>
            </a:pPr>
            <a:r>
              <a:rPr lang="en" sz="1500">
                <a:solidFill>
                  <a:schemeClr val="dk2"/>
                </a:solidFill>
                <a:latin typeface="Lora"/>
                <a:ea typeface="Lora"/>
                <a:cs typeface="Lora"/>
                <a:sym typeface="Lora"/>
              </a:rPr>
              <a:t>The Syntax Analyzer uses class </a:t>
            </a:r>
            <a:r>
              <a:rPr lang="en" sz="1500" b="1">
                <a:solidFill>
                  <a:schemeClr val="dk2"/>
                </a:solidFill>
                <a:latin typeface="Lora"/>
                <a:ea typeface="Lora"/>
                <a:cs typeface="Lora"/>
                <a:sym typeface="Lora"/>
              </a:rPr>
              <a:t>SyntaxStateMachine </a:t>
            </a:r>
            <a:r>
              <a:rPr lang="en" sz="1500">
                <a:solidFill>
                  <a:schemeClr val="dk2"/>
                </a:solidFill>
                <a:latin typeface="Lora"/>
                <a:ea typeface="Lora"/>
                <a:cs typeface="Lora"/>
                <a:sym typeface="Lora"/>
              </a:rPr>
              <a:t>and </a:t>
            </a:r>
            <a:r>
              <a:rPr lang="en" sz="1500" b="1">
                <a:solidFill>
                  <a:schemeClr val="dk2"/>
                </a:solidFill>
                <a:latin typeface="Lora"/>
                <a:ea typeface="Lora"/>
                <a:cs typeface="Lora"/>
                <a:sym typeface="Lora"/>
              </a:rPr>
              <a:t>syntaxHandler </a:t>
            </a:r>
            <a:r>
              <a:rPr lang="en" sz="1500">
                <a:solidFill>
                  <a:schemeClr val="dk2"/>
                </a:solidFill>
                <a:latin typeface="Lora"/>
                <a:ea typeface="Lora"/>
                <a:cs typeface="Lora"/>
                <a:sym typeface="Lora"/>
              </a:rPr>
              <a:t>as whole. The latter class is used to create a flag whether to advance to the next phase i.e. Semantic Analyzer, while the other one creates a parser by assigning integer values to specific tokens and then storing it into a 2-D matrix. The reason for the 2 dimensions are that each row corresponds to each line in the code and an entry in each row resemble a corresponding token number.</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Char char="●"/>
            </a:pPr>
            <a:r>
              <a:rPr lang="en" sz="1500">
                <a:solidFill>
                  <a:schemeClr val="dk2"/>
                </a:solidFill>
                <a:latin typeface="Lora"/>
                <a:ea typeface="Lora"/>
                <a:cs typeface="Lora"/>
                <a:sym typeface="Lora"/>
              </a:rPr>
              <a:t>The </a:t>
            </a:r>
            <a:r>
              <a:rPr lang="en" sz="1500" b="1">
                <a:solidFill>
                  <a:schemeClr val="dk2"/>
                </a:solidFill>
                <a:latin typeface="Lora"/>
                <a:ea typeface="Lora"/>
                <a:cs typeface="Lora"/>
                <a:sym typeface="Lora"/>
              </a:rPr>
              <a:t>getTokensOfEachLine() </a:t>
            </a:r>
            <a:r>
              <a:rPr lang="en" sz="1500">
                <a:solidFill>
                  <a:schemeClr val="dk2"/>
                </a:solidFill>
                <a:latin typeface="Lora"/>
                <a:ea typeface="Lora"/>
                <a:cs typeface="Lora"/>
                <a:sym typeface="Lora"/>
              </a:rPr>
              <a:t>stores tokens line-by-line and in an array and checks syntax of that particular line. If error occurs in a line, the function breaksand returns. </a:t>
            </a:r>
            <a:endParaRPr sz="1500">
              <a:solidFill>
                <a:schemeClr val="dk2"/>
              </a:solidFill>
              <a:latin typeface="Lora"/>
              <a:ea typeface="Lora"/>
              <a:cs typeface="Lora"/>
              <a:sym typeface="Lora"/>
            </a:endParaRPr>
          </a:p>
          <a:p>
            <a:pPr marL="457200" lvl="0" indent="-323850" algn="l" rtl="0">
              <a:spcBef>
                <a:spcPts val="0"/>
              </a:spcBef>
              <a:spcAft>
                <a:spcPts val="0"/>
              </a:spcAft>
              <a:buClr>
                <a:schemeClr val="dk2"/>
              </a:buClr>
              <a:buSzPts val="1500"/>
              <a:buChar char="●"/>
            </a:pPr>
            <a:r>
              <a:rPr lang="en" sz="1500">
                <a:solidFill>
                  <a:schemeClr val="dk2"/>
                </a:solidFill>
                <a:latin typeface="Lora"/>
                <a:ea typeface="Lora"/>
                <a:cs typeface="Lora"/>
                <a:sym typeface="Lora"/>
              </a:rPr>
              <a:t>The error handling is done using switch-case statements such that the case corresponds to the integer value given to the token error. This is implemented using the function </a:t>
            </a:r>
            <a:r>
              <a:rPr lang="en" sz="1500" b="1">
                <a:solidFill>
                  <a:schemeClr val="dk2"/>
                </a:solidFill>
                <a:latin typeface="Lora"/>
                <a:ea typeface="Lora"/>
                <a:cs typeface="Lora"/>
                <a:sym typeface="Lora"/>
              </a:rPr>
              <a:t>errorHandler().</a:t>
            </a:r>
            <a:endParaRPr sz="1500">
              <a:solidFill>
                <a:schemeClr val="dk2"/>
              </a:solidFill>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645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ra"/>
                <a:ea typeface="Lora"/>
                <a:cs typeface="Lora"/>
                <a:sym typeface="Lora"/>
              </a:rPr>
              <a:t>Semantic Analysis</a:t>
            </a:r>
            <a:endParaRPr>
              <a:latin typeface="Lora"/>
              <a:ea typeface="Lora"/>
              <a:cs typeface="Lora"/>
              <a:sym typeface="Lora"/>
            </a:endParaRPr>
          </a:p>
        </p:txBody>
      </p:sp>
      <p:sp>
        <p:nvSpPr>
          <p:cNvPr id="131" name="Google Shape;131;p20"/>
          <p:cNvSpPr txBox="1">
            <a:spLocks noGrp="1"/>
          </p:cNvSpPr>
          <p:nvPr>
            <p:ph type="body" idx="1"/>
          </p:nvPr>
        </p:nvSpPr>
        <p:spPr>
          <a:xfrm>
            <a:off x="809800" y="14412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highlight>
                  <a:srgbClr val="FFFFFF"/>
                </a:highlight>
                <a:latin typeface="Lora"/>
                <a:ea typeface="Lora"/>
                <a:cs typeface="Lora"/>
                <a:sym typeface="Lora"/>
              </a:rPr>
              <a:t>Semantic Analysis</a:t>
            </a:r>
            <a:r>
              <a:rPr lang="en" sz="1500" dirty="0">
                <a:solidFill>
                  <a:srgbClr val="000000"/>
                </a:solidFill>
                <a:highlight>
                  <a:srgbClr val="FFFFFF"/>
                </a:highlight>
                <a:latin typeface="Lora"/>
                <a:ea typeface="Lora"/>
                <a:cs typeface="Lora"/>
                <a:sym typeface="Lora"/>
              </a:rPr>
              <a:t> is the third phase of </a:t>
            </a:r>
            <a:r>
              <a:rPr lang="en" sz="1500" dirty="0">
                <a:solidFill>
                  <a:srgbClr val="EC4E20"/>
                </a:solidFill>
                <a:highlight>
                  <a:srgbClr val="FFFFFF"/>
                </a:highlight>
                <a:uFill>
                  <a:noFill/>
                </a:uFill>
                <a:latin typeface="Lora"/>
                <a:ea typeface="Lora"/>
                <a:cs typeface="Lora"/>
                <a:sym typeface="Lora"/>
                <a:hlinkClick r:id="rId3"/>
              </a:rPr>
              <a:t>Compiler</a:t>
            </a:r>
            <a:r>
              <a:rPr lang="en" sz="1500" dirty="0">
                <a:solidFill>
                  <a:srgbClr val="000000"/>
                </a:solidFill>
                <a:highlight>
                  <a:srgbClr val="FFFFFF"/>
                </a:highlight>
                <a:latin typeface="Lora"/>
                <a:ea typeface="Lora"/>
                <a:cs typeface="Lora"/>
                <a:sym typeface="Lora"/>
              </a:rPr>
              <a:t>. Semantic Analysis makes sure that declarations and statements of program are semantically correct.It is a collection of procedures which is called by parser as and when required by grammar. Both syntax tree of previous phase and symbol table are used to check the consistency of the given code.</a:t>
            </a:r>
            <a:endParaRPr sz="1500" dirty="0">
              <a:solidFill>
                <a:srgbClr val="000000"/>
              </a:solidFill>
              <a:highlight>
                <a:srgbClr val="FFFFFF"/>
              </a:highlight>
              <a:latin typeface="Lora"/>
              <a:ea typeface="Lora"/>
              <a:cs typeface="Lora"/>
              <a:sym typeface="Lora"/>
            </a:endParaRPr>
          </a:p>
          <a:p>
            <a:pPr marL="0" lvl="0" indent="0" algn="l" rtl="0">
              <a:spcBef>
                <a:spcPts val="1600"/>
              </a:spcBef>
              <a:spcAft>
                <a:spcPts val="1600"/>
              </a:spcAft>
              <a:buNone/>
            </a:pPr>
            <a:r>
              <a:rPr lang="en" sz="1500" dirty="0">
                <a:solidFill>
                  <a:srgbClr val="000000"/>
                </a:solidFill>
                <a:highlight>
                  <a:srgbClr val="FFFFFF"/>
                </a:highlight>
                <a:latin typeface="Lora"/>
                <a:ea typeface="Lora"/>
                <a:cs typeface="Lora"/>
                <a:sym typeface="Lora"/>
              </a:rPr>
              <a:t>Semantic Analyzer uses syntax tree and symbol table to check whether the given program is semantically consistent with language definition. It gathers type information and stores it in either syntax tree or symbol table. This type information is subsequently used by compiler during intermediate-code generation.</a:t>
            </a:r>
            <a:endParaRPr sz="1500" dirty="0">
              <a:solidFill>
                <a:srgbClr val="000000"/>
              </a:solidFill>
              <a:highlight>
                <a:srgbClr val="FFFFFF"/>
              </a:highlight>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1115</Words>
  <Application>Microsoft Office PowerPoint</Application>
  <PresentationFormat>On-screen Show (16:9)</PresentationFormat>
  <Paragraphs>53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Raleway</vt:lpstr>
      <vt:lpstr>Lora</vt:lpstr>
      <vt:lpstr>Streamline</vt:lpstr>
      <vt:lpstr>TOY COMPILER</vt:lpstr>
      <vt:lpstr>Introduction: Phases of Compilation</vt:lpstr>
      <vt:lpstr>Lexical Analysis</vt:lpstr>
      <vt:lpstr>Lexical Analysis: Tokens and Lexemes </vt:lpstr>
      <vt:lpstr>Lexemes and tokens:</vt:lpstr>
      <vt:lpstr>Lexical Analysis in our Toy Compiler</vt:lpstr>
      <vt:lpstr>Syntax Analysis</vt:lpstr>
      <vt:lpstr>Syntax Analysis in our Toy Compiler </vt:lpstr>
      <vt:lpstr>Semantic Analysis</vt:lpstr>
      <vt:lpstr>Code Generation</vt:lpstr>
      <vt:lpstr>Code Generation in our Toy Compiler:-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COMPILER</dc:title>
  <cp:lastModifiedBy>aadil</cp:lastModifiedBy>
  <cp:revision>3</cp:revision>
  <dcterms:modified xsi:type="dcterms:W3CDTF">2020-04-30T09:55:37Z</dcterms:modified>
</cp:coreProperties>
</file>