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F4E79"/>
        </a:solidFill>
      </p:bgPr>
    </p:bg>
    <p:spTree>
      <p:nvGrpSpPr>
        <p:cNvPr id="1" name=""/>
        <p:cNvGrpSpPr/>
        <p:nvPr/>
      </p:nvGrpSpPr>
      <p:grpSpPr>
        <a:xfrm>
          <a:off x="0" y="0"/>
          <a:ext cx="0" cy="0"/>
          <a:chOff x="0" y="0"/>
          <a:chExt cx="0" cy="0"/>
        </a:xfrm>
      </p:grpSpPr>
      <p:sp>
        <p:nvSpPr>
          <p:cNvPr id="2" name="Text 0"/>
          <p:cNvSpPr/>
          <p:nvPr/>
        </p:nvSpPr>
        <p:spPr>
          <a:xfrm>
            <a:off x="457200" y="1828800"/>
            <a:ext cx="8229600" cy="1371600"/>
          </a:xfrm>
          <a:prstGeom prst="rect">
            <a:avLst/>
          </a:prstGeom>
          <a:noFill/>
          <a:ln/>
        </p:spPr>
        <p:txBody>
          <a:bodyPr wrap="square" rtlCol="0" anchor="ctr"/>
          <a:lstStyle/>
          <a:p>
            <a:pPr algn="ctr" indent="0" marL="0">
              <a:buNone/>
            </a:pPr>
            <a:r>
              <a:rPr lang="en-US" sz="3600" b="1" dirty="0">
                <a:solidFill>
                  <a:srgbClr val="FFFFFF"/>
                </a:solidFill>
              </a:rPr>
              <a:t>Introduction to AI and Modern Applications</a:t>
            </a:r>
            <a:endParaRPr lang="en-US" sz="3600" dirty="0"/>
          </a:p>
        </p:txBody>
      </p:sp>
      <p:sp>
        <p:nvSpPr>
          <p:cNvPr id="3" name="Text 1"/>
          <p:cNvSpPr/>
          <p:nvPr/>
        </p:nvSpPr>
        <p:spPr>
          <a:xfrm>
            <a:off x="457200" y="3657600"/>
            <a:ext cx="8229600" cy="914400"/>
          </a:xfrm>
          <a:prstGeom prst="rect">
            <a:avLst/>
          </a:prstGeom>
          <a:noFill/>
          <a:ln/>
        </p:spPr>
        <p:txBody>
          <a:bodyPr wrap="square" rtlCol="0" anchor="ctr"/>
          <a:lstStyle/>
          <a:p>
            <a:pPr algn="ctr" indent="0" marL="0">
              <a:buNone/>
            </a:pPr>
            <a:r>
              <a:rPr lang="en-US" sz="1800" dirty="0">
                <a:solidFill>
                  <a:srgbClr val="E6E6E6"/>
                </a:solidFill>
              </a:rPr>
              <a:t>Generated by MatrixAI</a:t>
            </a:r>
            <a:endParaRPr lang="en-US" sz="1800" dirty="0"/>
          </a:p>
        </p:txBody>
      </p:sp>
      <p:sp>
        <p:nvSpPr>
          <p:cNvPr id="4" name="Text 2"/>
          <p:cNvSpPr/>
          <p:nvPr/>
        </p:nvSpPr>
        <p:spPr>
          <a:xfrm>
            <a:off x="457200" y="5943600"/>
            <a:ext cx="8229600" cy="457200"/>
          </a:xfrm>
          <a:prstGeom prst="rect">
            <a:avLst/>
          </a:prstGeom>
          <a:noFill/>
          <a:ln/>
        </p:spPr>
        <p:txBody>
          <a:bodyPr wrap="square" rtlCol="0" anchor="ctr"/>
          <a:lstStyle/>
          <a:p>
            <a:pPr algn="ctr" indent="0" marL="0">
              <a:buNone/>
            </a:pPr>
            <a:r>
              <a:rPr lang="en-US" sz="1200" dirty="0">
                <a:solidFill>
                  <a:srgbClr val="CCCCCC"/>
                </a:solidFill>
              </a:rPr>
              <a:t>Generated on 8/2/2025</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algn="ctr" indent="0" marL="0">
              <a:buNone/>
            </a:pPr>
            <a:r>
              <a:rPr lang="en-US" sz="2800" b="1" dirty="0">
                <a:solidFill>
                  <a:srgbClr val="1F4E79"/>
                </a:solidFill>
              </a:rPr>
              <a:t>What is Artificial Intelligence?</a:t>
            </a:r>
            <a:endParaRPr lang="en-US" sz="2800" dirty="0"/>
          </a:p>
        </p:txBody>
      </p:sp>
      <p:sp>
        <p:nvSpPr>
          <p:cNvPr id="3" name="Text 1"/>
          <p:cNvSpPr/>
          <p:nvPr/>
        </p:nvSpPr>
        <p:spPr>
          <a:xfrm>
            <a:off x="457200" y="1188720"/>
            <a:ext cx="8229600" cy="3200400"/>
          </a:xfrm>
          <a:prstGeom prst="rect">
            <a:avLst/>
          </a:prstGeom>
          <a:noFill/>
          <a:ln/>
        </p:spPr>
        <p:txBody>
          <a:bodyPr wrap="square" rtlCol="0" anchor="t"/>
          <a:lstStyle/>
          <a:p>
            <a:pPr marL="342900" indent="-342900">
              <a:buSzPct val="100000"/>
              <a:buChar char="•"/>
            </a:pPr>
            <a:r>
              <a:rPr lang="en-US" sz="1600" dirty="0">
                <a:solidFill>
                  <a:srgbClr val="333333"/>
                </a:solidFill>
              </a:rPr>
              <a:t>Artificial Intelligence (AI) refers to machines designed to perform tasks tha...</a:t>
            </a:r>
            <a:endParaRPr lang="en-US" sz="1600" dirty="0"/>
          </a:p>
          <a:p>
            <a:pPr marL="342900" indent="-342900">
              <a:buSzPct val="100000"/>
              <a:buChar char="•"/>
            </a:pPr>
            <a:r>
              <a:rPr lang="en-US" sz="1600" dirty="0">
                <a:solidFill>
                  <a:srgbClr val="333333"/>
                </a:solidFill>
              </a:rPr>
              <a:t>It encompasses a variety of technologies including machine learning, natural ...</a:t>
            </a:r>
            <a:endParaRPr lang="en-US" sz="1600" dirty="0"/>
          </a:p>
          <a:p>
            <a:pPr marL="342900" indent="-342900">
              <a:buSzPct val="100000"/>
              <a:buChar char="•"/>
            </a:pPr>
            <a:r>
              <a:rPr lang="en-US" sz="1600" dirty="0">
                <a:solidFill>
                  <a:srgbClr val="333333"/>
                </a:solidFill>
              </a:rPr>
              <a:t>AI systems are built to analyze data, recognize patterns, make decisions, and...</a:t>
            </a:r>
            <a:endParaRPr lang="en-US" sz="1600" dirty="0"/>
          </a:p>
          <a:p>
            <a:pPr marL="342900" indent="-342900">
              <a:buSzPct val="100000"/>
              <a:buChar char="•"/>
            </a:pPr>
            <a:r>
              <a:rPr lang="en-US" sz="1600" dirty="0">
                <a:solidFill>
                  <a:srgbClr val="333333"/>
                </a:solidFill>
              </a:rPr>
              <a:t>While Narrow AI focuses on specific functions—like facial recognition or lang...</a:t>
            </a:r>
            <a:endParaRPr lang="en-US" sz="1600" dirty="0"/>
          </a:p>
        </p:txBody>
      </p:sp>
      <p:sp>
        <p:nvSpPr>
          <p:cNvPr id="4" name="Text 2"/>
          <p:cNvSpPr/>
          <p:nvPr/>
        </p:nvSpPr>
        <p:spPr>
          <a:xfrm>
            <a:off x="457200" y="4663440"/>
            <a:ext cx="3657600" cy="1828800"/>
          </a:xfrm>
          <a:prstGeom prst="rect">
            <a:avLst/>
          </a:prstGeom>
          <a:noFill/>
          <a:ln/>
        </p:spPr>
        <p:txBody>
          <a:bodyPr wrap="square" rtlCol="0" anchor="t"/>
          <a:lstStyle/>
          <a:p>
            <a:pPr marL="342900" indent="-342900">
              <a:buSzPct val="100000"/>
              <a:buChar char="•"/>
            </a:pPr>
            <a:r>
              <a:rPr lang="en-US" sz="1200" dirty="0">
                <a:solidFill>
                  <a:srgbClr val="666666"/>
                </a:solidFill>
              </a:rPr>
              <a:t>Artificial Intelligence (AI) is a branch of computer science focused on creat...</a:t>
            </a:r>
            <a:endParaRPr lang="en-US" sz="1200" dirty="0"/>
          </a:p>
          <a:p>
            <a:pPr marL="342900" indent="-342900">
              <a:buSzPct val="100000"/>
              <a:buChar char="•"/>
            </a:pPr>
            <a:r>
              <a:rPr lang="en-US" sz="1200" dirty="0">
                <a:solidFill>
                  <a:srgbClr val="666666"/>
                </a:solidFill>
              </a:rPr>
              <a:t>These tasks include reasoning, learning from experience, understanding natura...</a:t>
            </a:r>
            <a:endParaRPr lang="en-US" sz="1200" dirty="0"/>
          </a:p>
          <a:p>
            <a:pPr marL="342900" indent="-342900">
              <a:buSzPct val="100000"/>
              <a:buChar char="•"/>
            </a:pPr>
            <a:r>
              <a:rPr lang="en-US" sz="1200" dirty="0">
                <a:solidFill>
                  <a:srgbClr val="666666"/>
                </a:solidFill>
              </a:rPr>
              <a:t>AI integrates multiple disciplines such as mathematics, neuroscience, and eng...</a:t>
            </a:r>
            <a:endParaRPr lang="en-US" sz="1200" dirty="0"/>
          </a:p>
        </p:txBody>
      </p:sp>
      <p:sp>
        <p:nvSpPr>
          <p:cNvPr id="5" name="Text 3"/>
          <p:cNvSpPr/>
          <p:nvPr/>
        </p:nvSpPr>
        <p:spPr>
          <a:xfrm>
            <a:off x="4572000" y="4663440"/>
            <a:ext cx="4114800" cy="1828800"/>
          </a:xfrm>
          <a:prstGeom prst="rect">
            <a:avLst/>
          </a:prstGeom>
          <a:noFill/>
          <a:ln/>
        </p:spPr>
        <p:txBody>
          <a:bodyPr wrap="square" rtlCol="0" anchor="t"/>
          <a:lstStyle/>
          <a:p>
            <a:pPr indent="0" marL="0">
              <a:buNone/>
            </a:pPr>
            <a:r>
              <a:rPr lang="en-US" sz="1100" dirty="0">
                <a:solidFill>
                  <a:srgbClr val="777777"/>
                </a:solidFill>
              </a:rPr>
              <a:t>The history of AI has seen periods of excitement and setbacks. The first major downturn, known as the 'AI Winter,' began in 1974 when funding dried up due to unmet expectations and technical limita...</a:t>
            </a:r>
            <a:endParaRPr lang="en-US" sz="1100"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4754880"/>
          <a:ext cx="5486400" cy="1371600"/>
        </p:xfrm>
        <a:graphic>
          <a:graphicData uri="http://schemas.openxmlformats.org/drawingml/2006/table">
            <a:tbl>
              <a:tblPr/>
              <a:tblGrid>
                <a:gridCol w="1828800"/>
                <a:gridCol w="1828800"/>
                <a:gridCol w="1828800"/>
              </a:tblGrid>
              <a:tr h="685800">
                <a:tc>
                  <a:txBody>
                    <a:bodyPr/>
                    <a:lstStyle/>
                    <a:p>
                      <a:pPr indent="0" marL="0">
                        <a:buNone/>
                      </a:pPr>
                      <a:r>
                        <a:rPr lang="en-US" sz="1000" dirty="0">
                          <a:solidFill>
                            <a:srgbClr val="000000"/>
                          </a:solidFill>
                        </a:rPr>
                        <a:t>1956</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1997</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2012</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r>
              <a:tr h="685800">
                <a:tc>
                  <a:txBody>
                    <a:bodyPr/>
                    <a:lstStyle/>
                    <a:p>
                      <a:pPr indent="0" marL="0">
                        <a:buNone/>
                      </a:pPr>
                      <a:r>
                        <a:rPr lang="en-US" sz="1000" dirty="0">
                          <a:solidFill>
                            <a:srgbClr val="000000"/>
                          </a:solidFill>
                        </a:rPr>
                        <a:t>1</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2</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5</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r>
            </a:tbl>
          </a:graphicData>
        </a:graphic>
      </p:graphicFrame>
      <p:sp>
        <p:nvSpPr>
          <p:cNvPr id="7" name="Text 4"/>
          <p:cNvSpPr/>
          <p:nvPr/>
        </p:nvSpPr>
        <p:spPr>
          <a:xfrm>
            <a:off x="457200" y="6217920"/>
            <a:ext cx="8229600" cy="365760"/>
          </a:xfrm>
          <a:prstGeom prst="rect">
            <a:avLst/>
          </a:prstGeom>
          <a:noFill/>
          <a:ln/>
        </p:spPr>
        <p:txBody>
          <a:bodyPr wrap="square" rtlCol="0" anchor="ctr"/>
          <a:lstStyle/>
          <a:p>
            <a:pPr algn="ctr" indent="0" marL="0">
              <a:buNone/>
            </a:pPr>
            <a:r>
              <a:rPr lang="en-US" sz="900" dirty="0">
                <a:solidFill>
                  <a:srgbClr val="999999"/>
                </a:solidFill>
              </a:rPr>
              <a:t>Page 1 of 3 | Credits: AIEdTech</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algn="ctr" indent="0" marL="0">
              <a:buNone/>
            </a:pPr>
            <a:r>
              <a:rPr lang="en-US" sz="2800" b="1" dirty="0">
                <a:solidFill>
                  <a:srgbClr val="1F4E79"/>
                </a:solidFill>
              </a:rPr>
              <a:t>Core Technologies Behind AI</a:t>
            </a:r>
            <a:endParaRPr lang="en-US" sz="2800" dirty="0"/>
          </a:p>
        </p:txBody>
      </p:sp>
      <p:sp>
        <p:nvSpPr>
          <p:cNvPr id="3" name="Text 1"/>
          <p:cNvSpPr/>
          <p:nvPr/>
        </p:nvSpPr>
        <p:spPr>
          <a:xfrm>
            <a:off x="457200" y="1188720"/>
            <a:ext cx="8229600" cy="3200400"/>
          </a:xfrm>
          <a:prstGeom prst="rect">
            <a:avLst/>
          </a:prstGeom>
          <a:noFill/>
          <a:ln/>
        </p:spPr>
        <p:txBody>
          <a:bodyPr wrap="square" rtlCol="0" anchor="t"/>
          <a:lstStyle/>
          <a:p>
            <a:pPr marL="342900" indent="-342900">
              <a:buSzPct val="100000"/>
              <a:buChar char="•"/>
            </a:pPr>
            <a:r>
              <a:rPr lang="en-US" sz="1600" dirty="0">
                <a:solidFill>
                  <a:srgbClr val="333333"/>
                </a:solidFill>
              </a:rPr>
              <a:t>AI relies heavily on these foundational technologies to perform intelligent t...</a:t>
            </a:r>
            <a:endParaRPr lang="en-US" sz="1600" dirty="0"/>
          </a:p>
          <a:p>
            <a:pPr marL="342900" indent="-342900">
              <a:buSzPct val="100000"/>
              <a:buChar char="•"/>
            </a:pPr>
            <a:r>
              <a:rPr lang="en-US" sz="1600" dirty="0">
                <a:solidFill>
                  <a:srgbClr val="333333"/>
                </a:solidFill>
              </a:rPr>
              <a:t>Machine Learning serves as the backbone, using algorithms to detect patterns ...</a:t>
            </a:r>
            <a:endParaRPr lang="en-US" sz="1600" dirty="0"/>
          </a:p>
          <a:p>
            <a:pPr marL="342900" indent="-342900">
              <a:buSzPct val="100000"/>
              <a:buChar char="•"/>
            </a:pPr>
            <a:r>
              <a:rPr lang="en-US" sz="1600" dirty="0">
                <a:solidFill>
                  <a:srgbClr val="333333"/>
                </a:solidFill>
              </a:rPr>
              <a:t>Deep Learning builds upon ML by simulating the structure and function of the ...</a:t>
            </a:r>
            <a:endParaRPr lang="en-US" sz="1600" dirty="0"/>
          </a:p>
          <a:p>
            <a:pPr marL="342900" indent="-342900">
              <a:buSzPct val="100000"/>
              <a:buChar char="•"/>
            </a:pPr>
            <a:r>
              <a:rPr lang="en-US" sz="1600" dirty="0">
                <a:solidFill>
                  <a:srgbClr val="333333"/>
                </a:solidFill>
              </a:rPr>
              <a:t>Natural Language Processing powers chatbots, virtual assistants, and translat...</a:t>
            </a:r>
            <a:endParaRPr lang="en-US" sz="1600" dirty="0"/>
          </a:p>
        </p:txBody>
      </p:sp>
      <p:sp>
        <p:nvSpPr>
          <p:cNvPr id="4" name="Text 2"/>
          <p:cNvSpPr/>
          <p:nvPr/>
        </p:nvSpPr>
        <p:spPr>
          <a:xfrm>
            <a:off x="457200" y="4663440"/>
            <a:ext cx="3657600" cy="1828800"/>
          </a:xfrm>
          <a:prstGeom prst="rect">
            <a:avLst/>
          </a:prstGeom>
          <a:noFill/>
          <a:ln/>
        </p:spPr>
        <p:txBody>
          <a:bodyPr wrap="square" rtlCol="0" anchor="t"/>
          <a:lstStyle/>
          <a:p>
            <a:pPr marL="342900" indent="-342900">
              <a:buSzPct val="100000"/>
              <a:buChar char="•"/>
            </a:pPr>
            <a:r>
              <a:rPr lang="en-US" sz="1200" dirty="0">
                <a:solidFill>
                  <a:srgbClr val="666666"/>
                </a:solidFill>
              </a:rPr>
              <a:t>Artificial Intelligence is powered by a suite of advanced technologies, each ...</a:t>
            </a:r>
            <a:endParaRPr lang="en-US" sz="1200" dirty="0"/>
          </a:p>
          <a:p>
            <a:pPr marL="342900" indent="-342900">
              <a:buSzPct val="100000"/>
              <a:buChar char="•"/>
            </a:pPr>
            <a:r>
              <a:rPr lang="en-US" sz="1200" dirty="0">
                <a:solidFill>
                  <a:srgbClr val="666666"/>
                </a:solidFill>
              </a:rPr>
              <a:t>These include:</a:t>
            </a:r>
            <a:endParaRPr lang="en-US" sz="1200" dirty="0"/>
          </a:p>
          <a:p>
            <a:pPr marL="342900" indent="-342900">
              <a:buSzPct val="100000"/>
              <a:buChar char="•"/>
            </a:pPr>
            <a:endParaRPr lang="en-US" sz="1200" dirty="0"/>
          </a:p>
          <a:p>
            <a:pPr marL="342900" indent="-342900">
              <a:buSzPct val="100000"/>
              <a:buChar char="•"/>
            </a:pPr>
            <a:r>
              <a:rPr lang="en-US" sz="1200" dirty="0">
                <a:solidFill>
                  <a:srgbClr val="666666"/>
                </a:solidFill>
              </a:rPr>
              <a:t>- **Machine Learning (ML):** A subset of AI that enables syst...</a:t>
            </a:r>
            <a:endParaRPr lang="en-US" sz="1200" dirty="0"/>
          </a:p>
          <a:p>
            <a:pPr marL="342900" indent="-342900">
              <a:buSzPct val="100000"/>
              <a:buChar char="•"/>
            </a:pPr>
            <a:r>
              <a:rPr lang="en-US" sz="1200" dirty="0">
                <a:solidFill>
                  <a:srgbClr val="666666"/>
                </a:solidFill>
              </a:rPr>
              <a:t>- **Deep Learning:** A more complex form of ML that uses multi-layered neural...</a:t>
            </a:r>
            <a:endParaRPr lang="en-US" sz="1200" dirty="0"/>
          </a:p>
        </p:txBody>
      </p:sp>
      <p:sp>
        <p:nvSpPr>
          <p:cNvPr id="5" name="Text 3"/>
          <p:cNvSpPr/>
          <p:nvPr/>
        </p:nvSpPr>
        <p:spPr>
          <a:xfrm>
            <a:off x="4572000" y="4663440"/>
            <a:ext cx="4114800" cy="1828800"/>
          </a:xfrm>
          <a:prstGeom prst="rect">
            <a:avLst/>
          </a:prstGeom>
          <a:noFill/>
          <a:ln/>
        </p:spPr>
        <p:txBody>
          <a:bodyPr wrap="square" rtlCol="0" anchor="t"/>
          <a:lstStyle/>
          <a:p>
            <a:pPr indent="0" marL="0">
              <a:buNone/>
            </a:pPr>
            <a:r>
              <a:rPr lang="en-US" sz="1100" dirty="0">
                <a:solidFill>
                  <a:srgbClr val="777777"/>
                </a:solidFill>
              </a:rPr>
              <a:t>According to recent industry reports, over 80% of enterprises now use some form of Machine Learning or Natural Language Processing in their operations—ranging from customer service automation to pr...</a:t>
            </a:r>
            <a:endParaRPr lang="en-US" sz="1100"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4754880"/>
          <a:ext cx="5486400" cy="1371600"/>
        </p:xfrm>
        <a:graphic>
          <a:graphicData uri="http://schemas.openxmlformats.org/drawingml/2006/table">
            <a:tbl>
              <a:tblPr/>
              <a:tblGrid>
                <a:gridCol w="1828800"/>
                <a:gridCol w="1828800"/>
                <a:gridCol w="1828800"/>
              </a:tblGrid>
              <a:tr h="685800">
                <a:tc>
                  <a:txBody>
                    <a:bodyPr/>
                    <a:lstStyle/>
                    <a:p>
                      <a:pPr indent="0" marL="0">
                        <a:buNone/>
                      </a:pPr>
                      <a:r>
                        <a:rPr lang="en-US" sz="1000" dirty="0">
                          <a:solidFill>
                            <a:srgbClr val="000000"/>
                          </a:solidFill>
                        </a:rPr>
                        <a:t>2015</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2020</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2023</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r>
              <a:tr h="685800">
                <a:tc>
                  <a:txBody>
                    <a:bodyPr/>
                    <a:lstStyle/>
                    <a:p>
                      <a:pPr indent="0" marL="0">
                        <a:buNone/>
                      </a:pPr>
                      <a:r>
                        <a:rPr lang="en-US" sz="1000" dirty="0">
                          <a:solidFill>
                            <a:srgbClr val="000000"/>
                          </a:solidFill>
                        </a:rPr>
                        <a:t>15</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58</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82</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r>
            </a:tbl>
          </a:graphicData>
        </a:graphic>
      </p:graphicFrame>
      <p:sp>
        <p:nvSpPr>
          <p:cNvPr id="7" name="Text 4"/>
          <p:cNvSpPr/>
          <p:nvPr/>
        </p:nvSpPr>
        <p:spPr>
          <a:xfrm>
            <a:off x="457200" y="6217920"/>
            <a:ext cx="8229600" cy="365760"/>
          </a:xfrm>
          <a:prstGeom prst="rect">
            <a:avLst/>
          </a:prstGeom>
          <a:noFill/>
          <a:ln/>
        </p:spPr>
        <p:txBody>
          <a:bodyPr wrap="square" rtlCol="0" anchor="ctr"/>
          <a:lstStyle/>
          <a:p>
            <a:pPr algn="ctr" indent="0" marL="0">
              <a:buNone/>
            </a:pPr>
            <a:r>
              <a:rPr lang="en-US" sz="900" dirty="0">
                <a:solidFill>
                  <a:srgbClr val="999999"/>
                </a:solidFill>
              </a:rPr>
              <a:t>Page 2 of 3 | Credits: AIEdTech</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731520"/>
          </a:xfrm>
          <a:prstGeom prst="rect">
            <a:avLst/>
          </a:prstGeom>
          <a:noFill/>
          <a:ln/>
        </p:spPr>
        <p:txBody>
          <a:bodyPr wrap="square" rtlCol="0" anchor="ctr"/>
          <a:lstStyle/>
          <a:p>
            <a:pPr algn="ctr" indent="0" marL="0">
              <a:buNone/>
            </a:pPr>
            <a:r>
              <a:rPr lang="en-US" sz="2800" b="1" dirty="0">
                <a:solidFill>
                  <a:srgbClr val="1F4E79"/>
                </a:solidFill>
              </a:rPr>
              <a:t>AI Applications in Technology</a:t>
            </a:r>
            <a:endParaRPr lang="en-US" sz="2800" dirty="0"/>
          </a:p>
        </p:txBody>
      </p:sp>
      <p:sp>
        <p:nvSpPr>
          <p:cNvPr id="3" name="Text 1"/>
          <p:cNvSpPr/>
          <p:nvPr/>
        </p:nvSpPr>
        <p:spPr>
          <a:xfrm>
            <a:off x="457200" y="1188720"/>
            <a:ext cx="8229600" cy="3200400"/>
          </a:xfrm>
          <a:prstGeom prst="rect">
            <a:avLst/>
          </a:prstGeom>
          <a:noFill/>
          <a:ln/>
        </p:spPr>
        <p:txBody>
          <a:bodyPr wrap="square" rtlCol="0" anchor="t"/>
          <a:lstStyle/>
          <a:p>
            <a:pPr marL="342900" indent="-342900">
              <a:buSzPct val="100000"/>
              <a:buChar char="•"/>
            </a:pPr>
            <a:r>
              <a:rPr lang="en-US" sz="1600" dirty="0">
                <a:solidFill>
                  <a:srgbClr val="333333"/>
                </a:solidFill>
              </a:rPr>
              <a:t>Artificial Intelligence powers modern innovations across industries</a:t>
            </a:r>
            <a:endParaRPr lang="en-US" sz="1600" dirty="0"/>
          </a:p>
          <a:p>
            <a:pPr marL="342900" indent="-342900">
              <a:buSzPct val="100000"/>
              <a:buChar char="•"/>
            </a:pPr>
            <a:r>
              <a:rPr lang="en-US" sz="1600" dirty="0">
                <a:solidFill>
                  <a:srgbClr val="333333"/>
                </a:solidFill>
              </a:rPr>
              <a:t>In healthcare, it assists professionals by diagnosing diseases with high accu...</a:t>
            </a:r>
            <a:endParaRPr lang="en-US" sz="1600" dirty="0"/>
          </a:p>
          <a:p>
            <a:pPr marL="342900" indent="-342900">
              <a:buSzPct val="100000"/>
              <a:buChar char="•"/>
            </a:pPr>
            <a:r>
              <a:rPr lang="en-US" sz="1600" dirty="0">
                <a:solidFill>
                  <a:srgbClr val="333333"/>
                </a:solidFill>
              </a:rPr>
              <a:t>Self-driving cars utilize AI for real-time navigation, object detection, and ...</a:t>
            </a:r>
            <a:endParaRPr lang="en-US" sz="1600" dirty="0"/>
          </a:p>
          <a:p>
            <a:pPr marL="342900" indent="-342900">
              <a:buSzPct val="100000"/>
              <a:buChar char="•"/>
            </a:pPr>
            <a:r>
              <a:rPr lang="en-US" sz="1600" dirty="0">
                <a:solidFill>
                  <a:srgbClr val="333333"/>
                </a:solidFill>
              </a:rPr>
              <a:t>Smart assistants leverage Natural Language Processing (NLP) to interpret and ...</a:t>
            </a:r>
            <a:endParaRPr lang="en-US" sz="1600" dirty="0"/>
          </a:p>
        </p:txBody>
      </p:sp>
      <p:sp>
        <p:nvSpPr>
          <p:cNvPr id="4" name="Text 2"/>
          <p:cNvSpPr/>
          <p:nvPr/>
        </p:nvSpPr>
        <p:spPr>
          <a:xfrm>
            <a:off x="457200" y="4663440"/>
            <a:ext cx="3657600" cy="1828800"/>
          </a:xfrm>
          <a:prstGeom prst="rect">
            <a:avLst/>
          </a:prstGeom>
          <a:noFill/>
          <a:ln/>
        </p:spPr>
        <p:txBody>
          <a:bodyPr wrap="square" rtlCol="0" anchor="t"/>
          <a:lstStyle/>
          <a:p>
            <a:pPr marL="342900" indent="-342900">
              <a:buSzPct val="100000"/>
              <a:buChar char="•"/>
            </a:pPr>
            <a:r>
              <a:rPr lang="en-US" sz="1200" dirty="0">
                <a:solidFill>
                  <a:srgbClr val="666666"/>
                </a:solidFill>
              </a:rPr>
              <a:t>Healthcare diagnostics: AI enhances medical imaging analysis, enabling early ...</a:t>
            </a:r>
            <a:endParaRPr lang="en-US" sz="1200" dirty="0"/>
          </a:p>
          <a:p>
            <a:pPr marL="342900" indent="-342900">
              <a:buSzPct val="100000"/>
              <a:buChar char="•"/>
            </a:pPr>
            <a:r>
              <a:rPr lang="en-US" sz="1200" dirty="0">
                <a:solidFill>
                  <a:srgbClr val="666666"/>
                </a:solidFill>
              </a:rPr>
              <a:t>Autonomous vehicles: AI systems process real-time sensor data to navigate roa...</a:t>
            </a:r>
            <a:endParaRPr lang="en-US" sz="1200" dirty="0"/>
          </a:p>
          <a:p>
            <a:pPr marL="342900" indent="-342900">
              <a:buSzPct val="100000"/>
              <a:buChar char="•"/>
            </a:pPr>
            <a:r>
              <a:rPr lang="en-US" sz="1200" dirty="0">
                <a:solidFill>
                  <a:srgbClr val="666666"/>
                </a:solidFill>
              </a:rPr>
              <a:t>Smart assistants: Voice-activated AI assistants like Alexa and Siri understan...</a:t>
            </a:r>
            <a:endParaRPr lang="en-US" sz="1200" dirty="0"/>
          </a:p>
        </p:txBody>
      </p:sp>
      <p:sp>
        <p:nvSpPr>
          <p:cNvPr id="5" name="Text 3"/>
          <p:cNvSpPr/>
          <p:nvPr/>
        </p:nvSpPr>
        <p:spPr>
          <a:xfrm>
            <a:off x="4572000" y="4663440"/>
            <a:ext cx="4114800" cy="1828800"/>
          </a:xfrm>
          <a:prstGeom prst="rect">
            <a:avLst/>
          </a:prstGeom>
          <a:noFill/>
          <a:ln/>
        </p:spPr>
        <p:txBody>
          <a:bodyPr wrap="square" rtlCol="0" anchor="t"/>
          <a:lstStyle/>
          <a:p>
            <a:pPr indent="0" marL="0">
              <a:buNone/>
            </a:pPr>
            <a:r>
              <a:rPr lang="en-US" sz="1100" dirty="0">
                <a:solidFill>
                  <a:srgbClr val="777777"/>
                </a:solidFill>
              </a:rPr>
              <a:t>In specific areas of healthcare diagnostics, such as radiology and pathology, AI models have demonstrated up to a 94% improvement in identifying abnormalities from medical images, surpassing tradit...</a:t>
            </a:r>
            <a:endParaRPr lang="en-US" sz="1100"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4754880"/>
          <a:ext cx="5486400" cy="1371600"/>
        </p:xfrm>
        <a:graphic>
          <a:graphicData uri="http://schemas.openxmlformats.org/drawingml/2006/table">
            <a:tbl>
              <a:tblPr/>
              <a:tblGrid>
                <a:gridCol w="1828800"/>
                <a:gridCol w="1828800"/>
                <a:gridCol w="1828800"/>
              </a:tblGrid>
              <a:tr h="685800">
                <a:tc>
                  <a:txBody>
                    <a:bodyPr/>
                    <a:lstStyle/>
                    <a:p>
                      <a:pPr indent="0" marL="0">
                        <a:buNone/>
                      </a:pPr>
                      <a:r>
                        <a:rPr lang="en-US" sz="1000" dirty="0">
                          <a:solidFill>
                            <a:srgbClr val="000000"/>
                          </a:solidFill>
                        </a:rPr>
                        <a:t>X-ray</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MRI</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CT</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r>
              <a:tr h="685800">
                <a:tc>
                  <a:txBody>
                    <a:bodyPr/>
                    <a:lstStyle/>
                    <a:p>
                      <a:pPr indent="0" marL="0">
                        <a:buNone/>
                      </a:pPr>
                      <a:r>
                        <a:rPr lang="en-US" sz="1000" dirty="0">
                          <a:solidFill>
                            <a:srgbClr val="000000"/>
                          </a:solidFill>
                        </a:rPr>
                        <a:t>91</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94</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c>
                  <a:txBody>
                    <a:bodyPr/>
                    <a:lstStyle/>
                    <a:p>
                      <a:pPr indent="0" marL="0">
                        <a:buNone/>
                      </a:pPr>
                      <a:r>
                        <a:rPr lang="en-US" sz="1000" dirty="0">
                          <a:solidFill>
                            <a:srgbClr val="000000"/>
                          </a:solidFill>
                        </a:rPr>
                        <a:t>89</a:t>
                      </a:r>
                      <a:endParaRPr lang="en-US" sz="1000" dirty="0"/>
                    </a:p>
                  </a:txBody>
                  <a:tcPr marL="91440" marR="91440" marT="45720" marB="45720">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8F9FA"/>
                    </a:solidFill>
                  </a:tcPr>
                </a:tc>
              </a:tr>
            </a:tbl>
          </a:graphicData>
        </a:graphic>
      </p:graphicFrame>
      <p:sp>
        <p:nvSpPr>
          <p:cNvPr id="7" name="Text 4"/>
          <p:cNvSpPr/>
          <p:nvPr/>
        </p:nvSpPr>
        <p:spPr>
          <a:xfrm>
            <a:off x="457200" y="6217920"/>
            <a:ext cx="8229600" cy="365760"/>
          </a:xfrm>
          <a:prstGeom prst="rect">
            <a:avLst/>
          </a:prstGeom>
          <a:noFill/>
          <a:ln/>
        </p:spPr>
        <p:txBody>
          <a:bodyPr wrap="square" rtlCol="0" anchor="ctr"/>
          <a:lstStyle/>
          <a:p>
            <a:pPr algn="ctr" indent="0" marL="0">
              <a:buNone/>
            </a:pPr>
            <a:r>
              <a:rPr lang="en-US" sz="900" dirty="0">
                <a:solidFill>
                  <a:srgbClr val="999999"/>
                </a:solidFill>
              </a:rPr>
              <a:t>Page 3 of 3 | Credits: AIEdTech</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MatrixAI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 and Modern Applications</dc:title>
  <dc:subject>AI Generated Presentation</dc:subject>
  <dc:creator>MatrixAI</dc:creator>
  <cp:lastModifiedBy>MatrixAI</cp:lastModifiedBy>
  <cp:revision>1</cp:revision>
  <dcterms:created xsi:type="dcterms:W3CDTF">2025-08-02T01:12:01Z</dcterms:created>
  <dcterms:modified xsi:type="dcterms:W3CDTF">2025-08-02T01:12:01Z</dcterms:modified>
</cp:coreProperties>
</file>