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66CC"/>
        </a:solidFill>
      </p:bgPr>
    </p:bg>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algn="ctr" indent="0" marL="0">
              <a:buNone/>
            </a:pPr>
            <a:r>
              <a:rPr lang="en-US" sz="2400" b="1" dirty="0">
                <a:solidFill>
                  <a:srgbClr val="FFFFFF"/>
                </a:solidFill>
              </a:rPr>
              <a:t>What is Artificial Intelligence?</a:t>
            </a:r>
            <a:endParaRPr lang="en-US" sz="2400" dirty="0"/>
          </a:p>
        </p:txBody>
      </p:sp>
      <p:sp>
        <p:nvSpPr>
          <p:cNvPr id="3" name="Text 1"/>
          <p:cNvSpPr/>
          <p:nvPr/>
        </p:nvSpPr>
        <p:spPr>
          <a:xfrm>
            <a:off x="457200" y="1371600"/>
            <a:ext cx="3657600" cy="2743200"/>
          </a:xfrm>
          <a:prstGeom prst="rect">
            <a:avLst/>
          </a:prstGeom>
          <a:noFill/>
          <a:ln/>
        </p:spPr>
        <p:txBody>
          <a:bodyPr wrap="square" rtlCol="0" anchor="t"/>
          <a:lstStyle/>
          <a:p>
            <a:pPr indent="0" marL="0">
              <a:buNone/>
            </a:pPr>
            <a:r>
              <a:rPr lang="en-US" sz="1400" dirty="0">
                <a:solidFill>
                  <a:srgbClr val="FFFFFF"/>
                </a:solidFill>
              </a:rPr>
              <a:t>Definition of AI: Artificial Intelligence refers to the development of computer systems capable of performing tasks that typically require human intelligence, such as reasoning, learning, problem-solving, perception, and language understanding.</a:t>
            </a:r>
            <a:endParaRPr lang="en-US" sz="1400" dirty="0"/>
          </a:p>
          <a:p>
            <a:pPr indent="0" marL="0">
              <a:buNone/>
            </a:pPr>
            <a:endParaRPr lang="en-US" sz="1400" dirty="0"/>
          </a:p>
          <a:p>
            <a:pPr indent="0" marL="0">
              <a:buNone/>
            </a:pPr>
            <a:r>
              <a:rPr lang="en-US" sz="1400" dirty="0">
                <a:solidFill>
                  <a:srgbClr val="FFFFFF"/>
                </a:solidFill>
              </a:rPr>
              <a:t>Brief history of AI: The concept of AI dates back to ancient myths and stories, but the formal field began in the mid-20th century. In 1956, the Dartmouth Conference marked the official birth of AI as a discipline, with pioneers like Alan Turing, John McCarthy, Marvin Minsky, and others laying its foundation.</a:t>
            </a:r>
            <a:endParaRPr lang="en-US" sz="1400" dirty="0"/>
          </a:p>
          <a:p>
            <a:pPr indent="0" marL="0">
              <a:buNone/>
            </a:pPr>
            <a:endParaRPr lang="en-US" sz="1400" dirty="0"/>
          </a:p>
          <a:p>
            <a:pPr indent="0" marL="0">
              <a:buNone/>
            </a:pPr>
            <a:r>
              <a:rPr lang="en-US" sz="1400" dirty="0">
                <a:solidFill>
                  <a:srgbClr val="FFFFFF"/>
                </a:solidFill>
              </a:rPr>
              <a:t>Types of AI: There are two primary categories of AI – Narrow AI (or Weak AI), which is designed to perform specific tasks (like voice assistants or recommendation systems), and General AI (or Strong AI), which possesses the ability to understand, learn, and apply intelligence across a broad range of tasks at a human level (still theoretical).</a:t>
            </a:r>
            <a:endParaRPr lang="en-US" sz="1400" dirty="0"/>
          </a:p>
          <a:p>
            <a:pPr indent="0" marL="0">
              <a:buNone/>
            </a:pPr>
            <a:endParaRPr lang="en-US" sz="1400" dirty="0"/>
          </a:p>
          <a:p>
            <a:pPr indent="0" marL="0">
              <a:buNone/>
            </a:pPr>
            <a:r>
              <a:rPr lang="en-US" sz="1400" dirty="0">
                <a:solidFill>
                  <a:srgbClr val="FFFFFF"/>
                </a:solidFill>
              </a:rPr>
              <a:t>Key concepts: Machine Learning enables computers to learn from data without explicit programming; Deep Learning uses neural networks with many layers to model and understand complex patterns; Natural Language Processing (NLP) allows machines to interpret and respond to human language.</a:t>
            </a:r>
            <a:endParaRPr lang="en-US" sz="1400" dirty="0"/>
          </a:p>
        </p:txBody>
      </p:sp>
      <p:sp>
        <p:nvSpPr>
          <p:cNvPr id="4" name="Text 2"/>
          <p:cNvSpPr/>
          <p:nvPr/>
        </p:nvSpPr>
        <p:spPr>
          <a:xfrm>
            <a:off x="4572000" y="1371600"/>
            <a:ext cx="4114800" cy="2743200"/>
          </a:xfrm>
          <a:prstGeom prst="rect">
            <a:avLst/>
          </a:prstGeom>
          <a:noFill/>
          <a:ln/>
        </p:spPr>
        <p:txBody>
          <a:bodyPr wrap="square" rtlCol="0" anchor="ctr"/>
          <a:lstStyle/>
          <a:p>
            <a:pPr algn="ctr" indent="0" marL="0">
              <a:buNone/>
            </a:pPr>
            <a:r>
              <a:rPr lang="en-US" sz="1600" dirty="0">
                <a:solidFill>
                  <a:srgbClr val="FFFFFF"/>
                </a:solidFill>
              </a:rPr>
              <a:t>Artificial Intelligence (AI) refers to the simulation of human intelligence in machines designed to think and learn like humans. The field began in the mid-20th century and has evolved through milestones such as expert systems, neural networks, and today’s deep learning models. AI can be categorized into Narrow AI, which performs specific tasks, and General AI, which can handle any intellectual task a human can. Core technologies include machine learning, natural language processing, and computer vision. These technologies power innovations like self-driving cars, smart assistants, personalized medicine, and much more, making AI a transformative force across industries.</a:t>
            </a:r>
            <a:endParaRPr lang="en-US" sz="1600" dirty="0"/>
          </a:p>
        </p:txBody>
      </p:sp>
      <p:sp>
        <p:nvSpPr>
          <p:cNvPr id="5" name="Text 3"/>
          <p:cNvSpPr/>
          <p:nvPr/>
        </p:nvSpPr>
        <p:spPr>
          <a:xfrm>
            <a:off x="457200" y="4572000"/>
            <a:ext cx="8229600" cy="1371600"/>
          </a:xfrm>
          <a:prstGeom prst="rect">
            <a:avLst/>
          </a:prstGeom>
          <a:noFill/>
          <a:ln/>
        </p:spPr>
        <p:txBody>
          <a:bodyPr wrap="square" rtlCol="0" anchor="t"/>
          <a:lstStyle/>
          <a:p>
            <a:pPr indent="0" marL="0">
              <a:buNone/>
            </a:pPr>
            <a:r>
              <a:rPr lang="en-US" sz="1200" dirty="0">
                <a:solidFill>
                  <a:srgbClr val="FFFFFF"/>
                </a:solidFill>
              </a:rPr>
              <a:t>Timeline of key AI milestones:</a:t>
            </a:r>
            <a:endParaRPr lang="en-US" sz="1200" dirty="0"/>
          </a:p>
          <a:p>
            <a:pPr indent="0" marL="0">
              <a:buNone/>
            </a:pPr>
            <a:r>
              <a:rPr lang="en-US" sz="1200" dirty="0">
                <a:solidFill>
                  <a:srgbClr val="FFFFFF"/>
                </a:solidFill>
              </a:rPr>
              <a:t>- 1950: Alan Turing proposes the 'Turing Test' for machine intelligence.</a:t>
            </a:r>
            <a:endParaRPr lang="en-US" sz="1200" dirty="0"/>
          </a:p>
          <a:p>
            <a:pPr indent="0" marL="0">
              <a:buNone/>
            </a:pPr>
            <a:r>
              <a:rPr lang="en-US" sz="1200" dirty="0">
                <a:solidFill>
                  <a:srgbClr val="FFFFFF"/>
                </a:solidFill>
              </a:rPr>
              <a:t>- 1956: The term 'Artificial Intelligence' is coined at the Dartmouth Conference.</a:t>
            </a:r>
            <a:endParaRPr lang="en-US" sz="1200" dirty="0"/>
          </a:p>
          <a:p>
            <a:pPr indent="0" marL="0">
              <a:buNone/>
            </a:pPr>
            <a:r>
              <a:rPr lang="en-US" sz="1200" dirty="0">
                <a:solidFill>
                  <a:srgbClr val="FFFFFF"/>
                </a:solidFill>
              </a:rPr>
              <a:t>- 1997: IBM's Deep Blue defeats world chess champion Garry Kasparov.</a:t>
            </a:r>
            <a:endParaRPr lang="en-US" sz="1200" dirty="0"/>
          </a:p>
          <a:p>
            <a:pPr indent="0" marL="0">
              <a:buNone/>
            </a:pPr>
            <a:r>
              <a:rPr lang="en-US" sz="1200" dirty="0">
                <a:solidFill>
                  <a:srgbClr val="FFFFFF"/>
                </a:solidFill>
              </a:rPr>
              <a:t>- 2011: IBM Watson wins Jeopardy!</a:t>
            </a:r>
            <a:endParaRPr lang="en-US" sz="1200" dirty="0"/>
          </a:p>
          <a:p>
            <a:pPr indent="0" marL="0">
              <a:buNone/>
            </a:pPr>
            <a:r>
              <a:rPr lang="en-US" sz="1200" dirty="0">
                <a:solidFill>
                  <a:srgbClr val="FFFFFF"/>
                </a:solidFill>
              </a:rPr>
              <a:t>- 2012: Deep learning breakthroughs lead to significant improvements in image recognition.</a:t>
            </a:r>
            <a:endParaRPr lang="en-US" sz="1200" dirty="0"/>
          </a:p>
          <a:p>
            <a:pPr indent="0" marL="0">
              <a:buNone/>
            </a:pPr>
            <a:r>
              <a:rPr lang="en-US" sz="1200" dirty="0">
                <a:solidFill>
                  <a:srgbClr val="FFFFFF"/>
                </a:solidFill>
              </a:rPr>
              <a:t>- 2016: Google's AlphaGo defeats Lee Sedol, a world Go champion.</a:t>
            </a:r>
            <a:endParaRPr lang="en-US" sz="1200" dirty="0"/>
          </a:p>
          <a:p>
            <a:pPr indent="0" marL="0">
              <a:buNone/>
            </a:pPr>
            <a:r>
              <a:rPr lang="en-US" sz="1200" dirty="0">
                <a:solidFill>
                  <a:srgbClr val="FFFFFF"/>
                </a:solidFill>
              </a:rPr>
              <a:t>- 2020+: AI plays a major role in healthcare, autonomous vehicles, and global communication.</a:t>
            </a:r>
            <a:endParaRPr lang="en-US" sz="1200" dirty="0"/>
          </a:p>
          <a:p>
            <a:pPr indent="0" marL="0">
              <a:buNone/>
            </a:pPr>
            <a:endParaRPr lang="en-US" sz="1200" dirty="0"/>
          </a:p>
          <a:p>
            <a:pPr indent="0" marL="0">
              <a:buNone/>
            </a:pPr>
            <a:r>
              <a:rPr lang="en-US" sz="1200" dirty="0">
                <a:solidFill>
                  <a:srgbClr val="FFFFFF"/>
                </a:solidFill>
              </a:rPr>
              <a:t>Fun fact: The term 'Artificial Intelligence' was coined in 1956 by John McCarthy during the historic Dartmouth Conference, widely considered the birthplace of AI as a scientific discipline.</a:t>
            </a:r>
            <a:endParaRPr lang="en-US" sz="1200" dirty="0"/>
          </a:p>
        </p:txBody>
      </p:sp>
      <p:sp>
        <p:nvSpPr>
          <p:cNvPr id="6" name="Text 4"/>
          <p:cNvSpPr/>
          <p:nvPr/>
        </p:nvSpPr>
        <p:spPr>
          <a:xfrm>
            <a:off x="457200" y="6217920"/>
            <a:ext cx="8229600" cy="457200"/>
          </a:xfrm>
          <a:prstGeom prst="rect">
            <a:avLst/>
          </a:prstGeom>
          <a:noFill/>
          <a:ln/>
        </p:spPr>
        <p:txBody>
          <a:bodyPr wrap="square" rtlCol="0" anchor="ctr"/>
          <a:lstStyle/>
          <a:p>
            <a:pPr algn="ctr" indent="0" marL="0">
              <a:buNone/>
            </a:pPr>
            <a:r>
              <a:rPr lang="en-US" sz="1000" dirty="0">
                <a:solidFill>
                  <a:srgbClr val="CCCCCC"/>
                </a:solidFill>
              </a:rPr>
              <a:t>Page 1 | Credits: [Your Name/Institution]</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66CC"/>
        </a:solidFill>
      </p:bgPr>
    </p:bg>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algn="ctr" indent="0" marL="0">
              <a:buNone/>
            </a:pPr>
            <a:r>
              <a:rPr lang="en-US" sz="2400" b="1" dirty="0">
                <a:solidFill>
                  <a:srgbClr val="FFFFFF"/>
                </a:solidFill>
              </a:rPr>
              <a:t>How Does AI Work? Fundamental Technologies</a:t>
            </a:r>
            <a:endParaRPr lang="en-US" sz="2400" dirty="0"/>
          </a:p>
        </p:txBody>
      </p:sp>
      <p:sp>
        <p:nvSpPr>
          <p:cNvPr id="3" name="Text 1"/>
          <p:cNvSpPr/>
          <p:nvPr/>
        </p:nvSpPr>
        <p:spPr>
          <a:xfrm>
            <a:off x="457200" y="1371600"/>
            <a:ext cx="3657600" cy="2743200"/>
          </a:xfrm>
          <a:prstGeom prst="rect">
            <a:avLst/>
          </a:prstGeom>
          <a:noFill/>
          <a:ln/>
        </p:spPr>
        <p:txBody>
          <a:bodyPr wrap="square" rtlCol="0" anchor="t"/>
          <a:lstStyle/>
          <a:p>
            <a:pPr indent="0" marL="0">
              <a:buNone/>
            </a:pPr>
            <a:r>
              <a:rPr lang="en-US" sz="1400" dirty="0">
                <a:solidFill>
                  <a:srgbClr val="FFFFFF"/>
                </a:solidFill>
              </a:rPr>
              <a:t>- **Algorithms and Data**: AI systems are powered by algorithms—mathematical models that process data to find patterns or make predictions. The quality and quantity of data directly influence the performance of AI.</a:t>
            </a:r>
            <a:endParaRPr lang="en-US" sz="1400" dirty="0"/>
          </a:p>
          <a:p>
            <a:pPr indent="0" marL="0">
              <a:buNone/>
            </a:pPr>
            <a:endParaRPr lang="en-US" sz="1400" dirty="0"/>
          </a:p>
          <a:p>
            <a:pPr indent="0" marL="0">
              <a:buNone/>
            </a:pPr>
            <a:r>
              <a:rPr lang="en-US" sz="1400" dirty="0">
                <a:solidFill>
                  <a:srgbClr val="FFFFFF"/>
                </a:solidFill>
              </a:rPr>
              <a:t>- **Neural Networks Overview**: Inspired by human brain structure, neural networks consist of layers of nodes (neurons) that process information. They form the foundation of deep learning, a powerful subset of AI.</a:t>
            </a:r>
            <a:endParaRPr lang="en-US" sz="1400" dirty="0"/>
          </a:p>
          <a:p>
            <a:pPr indent="0" marL="0">
              <a:buNone/>
            </a:pPr>
            <a:endParaRPr lang="en-US" sz="1400" dirty="0"/>
          </a:p>
          <a:p>
            <a:pPr indent="0" marL="0">
              <a:buNone/>
            </a:pPr>
            <a:r>
              <a:rPr lang="en-US" sz="1400" dirty="0">
                <a:solidFill>
                  <a:srgbClr val="FFFFFF"/>
                </a:solidFill>
              </a:rPr>
              <a:t>- **Training and Inference Phases**: During training, neural networks learn from labeled data through iterative adjustments. In the inference phase, the trained model applies its knowledge to new, unseen data to make decisions or predictions.</a:t>
            </a:r>
            <a:endParaRPr lang="en-US" sz="1400" dirty="0"/>
          </a:p>
          <a:p>
            <a:pPr indent="0" marL="0">
              <a:buNone/>
            </a:pPr>
            <a:endParaRPr lang="en-US" sz="1400" dirty="0"/>
          </a:p>
          <a:p>
            <a:pPr indent="0" marL="0">
              <a:buNone/>
            </a:pPr>
            <a:r>
              <a:rPr lang="en-US" sz="1400" dirty="0">
                <a:solidFill>
                  <a:srgbClr val="FFFFFF"/>
                </a:solidFill>
              </a:rPr>
              <a:t>- **Supervised vs Unsupervised Learning**: Supervised learning uses labeled datasets where input-output pairs are known, while unsupervised learning uncovers hidden structures in unlabeled data. Reinforcement learning is also used, where an AI agent learns optimal behavior through rewards and penalties.</a:t>
            </a:r>
            <a:endParaRPr lang="en-US" sz="1400" dirty="0"/>
          </a:p>
        </p:txBody>
      </p:sp>
      <p:sp>
        <p:nvSpPr>
          <p:cNvPr id="4" name="Text 2"/>
          <p:cNvSpPr/>
          <p:nvPr/>
        </p:nvSpPr>
        <p:spPr>
          <a:xfrm>
            <a:off x="4572000" y="1371600"/>
            <a:ext cx="4114800" cy="2743200"/>
          </a:xfrm>
          <a:prstGeom prst="rect">
            <a:avLst/>
          </a:prstGeom>
          <a:noFill/>
          <a:ln/>
        </p:spPr>
        <p:txBody>
          <a:bodyPr wrap="square" rtlCol="0" anchor="ctr"/>
          <a:lstStyle/>
          <a:p>
            <a:pPr algn="ctr" indent="0" marL="0">
              <a:buNone/>
            </a:pPr>
            <a:r>
              <a:rPr lang="en-US" sz="1600" dirty="0">
                <a:solidFill>
                  <a:srgbClr val="FFFFFF"/>
                </a:solidFill>
              </a:rPr>
              <a:t>Artificial Intelligence systems operate by leveraging complex algorithms designed to mimic cognitive functions such as learning, reasoning, and decision-making. These algorithms analyze vast amounts of data, identifying underlying patterns that may not be apparent to humans. At the core of many advanced AI applications are neural networks, which simulate the way biological neurons operate through interconnected layers—input, hidden, and output layers. Each layer processes specific features of the data, gradually building a more sophisticated understanding. </a:t>
            </a:r>
            <a:endParaRPr lang="en-US" sz="1600" dirty="0"/>
          </a:p>
          <a:p>
            <a:pPr algn="ctr" indent="0" marL="0">
              <a:buNone/>
            </a:pPr>
            <a:endParaRPr lang="en-US" sz="1600" dirty="0"/>
          </a:p>
          <a:p>
            <a:pPr algn="ctr" indent="0" marL="0">
              <a:buNone/>
            </a:pPr>
            <a:r>
              <a:rPr lang="en-US" sz="1600" dirty="0">
                <a:solidFill>
                  <a:srgbClr val="FFFFFF"/>
                </a:solidFill>
              </a:rPr>
              <a:t>The development of a neural network involves two critical phases: training and inference. In the training phase, the model is exposed to a large dataset with known outcomes (in supervised learning), allowing it to adjust internal parameters to minimize errors. Once the model is sufficiently trained, it enters the inference phase, where it applies this learned knowledge to interpret new data and generate actionable insights. </a:t>
            </a:r>
            <a:endParaRPr lang="en-US" sz="1600" dirty="0"/>
          </a:p>
          <a:p>
            <a:pPr algn="ctr" indent="0" marL="0">
              <a:buNone/>
            </a:pPr>
            <a:endParaRPr lang="en-US" sz="1600" dirty="0"/>
          </a:p>
          <a:p>
            <a:pPr algn="ctr" indent="0" marL="0">
              <a:buNone/>
            </a:pPr>
            <a:r>
              <a:rPr lang="en-US" sz="1600" dirty="0">
                <a:solidFill>
                  <a:srgbClr val="FFFFFF"/>
                </a:solidFill>
              </a:rPr>
              <a:t>AI learning methodologies include supervised learning, where each training example includes both input data and the correct output, enabling precise modeling; and unsupervised learning, where the system identifies patterns or groupings in data without predefined labels. Another significant approach is reinforcement learning, often used in robotics and game environments, where the AI learns optimal behaviors through repeated trials, receiving feedback in the form of rewards or penalties based on its actions.</a:t>
            </a:r>
            <a:endParaRPr lang="en-US" sz="1600" dirty="0"/>
          </a:p>
        </p:txBody>
      </p:sp>
      <p:sp>
        <p:nvSpPr>
          <p:cNvPr id="5" name="Text 3"/>
          <p:cNvSpPr/>
          <p:nvPr/>
        </p:nvSpPr>
        <p:spPr>
          <a:xfrm>
            <a:off x="457200" y="4572000"/>
            <a:ext cx="8229600" cy="1371600"/>
          </a:xfrm>
          <a:prstGeom prst="rect">
            <a:avLst/>
          </a:prstGeom>
          <a:noFill/>
          <a:ln/>
        </p:spPr>
        <p:txBody>
          <a:bodyPr wrap="square" rtlCol="0" anchor="t"/>
          <a:lstStyle/>
          <a:p>
            <a:pPr indent="0" marL="0">
              <a:buNone/>
            </a:pPr>
            <a:r>
              <a:rPr lang="en-US" sz="1200" dirty="0">
                <a:solidFill>
                  <a:srgbClr val="FFFFFF"/>
                </a:solidFill>
              </a:rPr>
              <a:t>- **Example: Image Classification Using Convolutional Neural Networks (CNNs)**: CNNs are a specialized type of neural network designed for image data. By applying filters across images, CNNs automatically detect features like edges, textures, and shapes, progressively building up to recognize entire objects. This makes them highly effective for tasks such as facial recognition, medical imaging, and autonomous vehicle navigation.</a:t>
            </a:r>
            <a:endParaRPr lang="en-US" sz="1200" dirty="0"/>
          </a:p>
          <a:p>
            <a:pPr indent="0" marL="0">
              <a:buNone/>
            </a:pPr>
            <a:endParaRPr lang="en-US" sz="1200" dirty="0"/>
          </a:p>
          <a:p>
            <a:pPr indent="0" marL="0">
              <a:buNone/>
            </a:pPr>
            <a:r>
              <a:rPr lang="en-US" sz="1200" dirty="0">
                <a:solidFill>
                  <a:srgbClr val="FFFFFF"/>
                </a:solidFill>
              </a:rPr>
              <a:t>- **Infographic: AI Pipeline from Data Input to Decision Output**:</a:t>
            </a:r>
            <a:endParaRPr lang="en-US" sz="1200" dirty="0"/>
          </a:p>
          <a:p>
            <a:pPr indent="0" marL="0">
              <a:buNone/>
            </a:pPr>
            <a:r>
              <a:rPr lang="en-US" sz="1200" dirty="0">
                <a:solidFill>
                  <a:srgbClr val="FFFFFF"/>
                </a:solidFill>
              </a:rPr>
              <a:t>  1. **Data Collection**: Gathering raw data (text, images, sensor data).</a:t>
            </a:r>
            <a:endParaRPr lang="en-US" sz="1200" dirty="0"/>
          </a:p>
          <a:p>
            <a:pPr indent="0" marL="0">
              <a:buNone/>
            </a:pPr>
            <a:r>
              <a:rPr lang="en-US" sz="1200" dirty="0">
                <a:solidFill>
                  <a:srgbClr val="FFFFFF"/>
                </a:solidFill>
              </a:rPr>
              <a:t>  2. **Preprocessing**: Cleaning and formatting data for algorithm use.</a:t>
            </a:r>
            <a:endParaRPr lang="en-US" sz="1200" dirty="0"/>
          </a:p>
          <a:p>
            <a:pPr indent="0" marL="0">
              <a:buNone/>
            </a:pPr>
            <a:r>
              <a:rPr lang="en-US" sz="1200" dirty="0">
                <a:solidFill>
                  <a:srgbClr val="FFFFFF"/>
                </a:solidFill>
              </a:rPr>
              <a:t>  3. **Model Training**: Feeding data into a neural network to learn patterns.</a:t>
            </a:r>
            <a:endParaRPr lang="en-US" sz="1200" dirty="0"/>
          </a:p>
          <a:p>
            <a:pPr indent="0" marL="0">
              <a:buNone/>
            </a:pPr>
            <a:r>
              <a:rPr lang="en-US" sz="1200" dirty="0">
                <a:solidFill>
                  <a:srgbClr val="FFFFFF"/>
                </a:solidFill>
              </a:rPr>
              <a:t>  4. **Evaluation**: Testing the model’s accuracy and refining if necessary.</a:t>
            </a:r>
            <a:endParaRPr lang="en-US" sz="1200" dirty="0"/>
          </a:p>
          <a:p>
            <a:pPr indent="0" marL="0">
              <a:buNone/>
            </a:pPr>
            <a:r>
              <a:rPr lang="en-US" sz="1200" dirty="0">
                <a:solidFill>
                  <a:srgbClr val="FFFFFF"/>
                </a:solidFill>
              </a:rPr>
              <a:t>  5. **Inference**: Deploying the model to process new inputs.</a:t>
            </a:r>
            <a:endParaRPr lang="en-US" sz="1200" dirty="0"/>
          </a:p>
          <a:p>
            <a:pPr indent="0" marL="0">
              <a:buNone/>
            </a:pPr>
            <a:r>
              <a:rPr lang="en-US" sz="1200" dirty="0">
                <a:solidFill>
                  <a:srgbClr val="FFFFFF"/>
                </a:solidFill>
              </a:rPr>
              <a:t>  6. **Decision Output**: Generating results such as classifications, predictions, or actions.</a:t>
            </a:r>
            <a:endParaRPr lang="en-US" sz="1200" dirty="0"/>
          </a:p>
        </p:txBody>
      </p:sp>
      <p:sp>
        <p:nvSpPr>
          <p:cNvPr id="6" name="Text 4"/>
          <p:cNvSpPr/>
          <p:nvPr/>
        </p:nvSpPr>
        <p:spPr>
          <a:xfrm>
            <a:off x="457200" y="5029200"/>
            <a:ext cx="3657600" cy="914400"/>
          </a:xfrm>
          <a:prstGeom prst="rect">
            <a:avLst/>
          </a:prstGeom>
          <a:noFill/>
          <a:ln/>
        </p:spPr>
        <p:txBody>
          <a:bodyPr wrap="square" rtlCol="0" anchor="ctr"/>
          <a:lstStyle/>
          <a:p>
            <a:pPr indent="0" marL="0">
              <a:buNone/>
            </a:pPr>
            <a:r>
              <a:rPr lang="en-US" sz="1200" i="1" dirty="0">
                <a:solidFill>
                  <a:srgbClr val="FFFF00"/>
                </a:solidFill>
              </a:rPr>
              <a:t>Chart: AI Performance vs Human Accuracy (Image Classification)</a:t>
            </a:r>
            <a:endParaRPr lang="en-US" sz="1200" dirty="0"/>
          </a:p>
        </p:txBody>
      </p:sp>
      <p:sp>
        <p:nvSpPr>
          <p:cNvPr id="7" name="Text 5"/>
          <p:cNvSpPr/>
          <p:nvPr/>
        </p:nvSpPr>
        <p:spPr>
          <a:xfrm>
            <a:off x="457200" y="6217920"/>
            <a:ext cx="8229600" cy="457200"/>
          </a:xfrm>
          <a:prstGeom prst="rect">
            <a:avLst/>
          </a:prstGeom>
          <a:noFill/>
          <a:ln/>
        </p:spPr>
        <p:txBody>
          <a:bodyPr wrap="square" rtlCol="0" anchor="ctr"/>
          <a:lstStyle/>
          <a:p>
            <a:pPr algn="ctr" indent="0" marL="0">
              <a:buNone/>
            </a:pPr>
            <a:r>
              <a:rPr lang="en-US" sz="1000" dirty="0">
                <a:solidFill>
                  <a:srgbClr val="CCCCCC"/>
                </a:solidFill>
              </a:rPr>
              <a:t>Page 2 | Credits: [Your Name/Institution]</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66CC"/>
        </a:solidFill>
      </p:bgPr>
    </p:bg>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algn="ctr" indent="0" marL="0">
              <a:buNone/>
            </a:pPr>
            <a:r>
              <a:rPr lang="en-US" sz="2400" b="1" dirty="0">
                <a:solidFill>
                  <a:srgbClr val="FFFFFF"/>
                </a:solidFill>
              </a:rPr>
              <a:t>Applications of AI in Modern Technology</a:t>
            </a:r>
            <a:endParaRPr lang="en-US" sz="2400" dirty="0"/>
          </a:p>
        </p:txBody>
      </p:sp>
      <p:sp>
        <p:nvSpPr>
          <p:cNvPr id="3" name="Text 1"/>
          <p:cNvSpPr/>
          <p:nvPr/>
        </p:nvSpPr>
        <p:spPr>
          <a:xfrm>
            <a:off x="457200" y="1371600"/>
            <a:ext cx="3657600" cy="2743200"/>
          </a:xfrm>
          <a:prstGeom prst="rect">
            <a:avLst/>
          </a:prstGeom>
          <a:noFill/>
          <a:ln/>
        </p:spPr>
        <p:txBody>
          <a:bodyPr wrap="square" rtlCol="0" anchor="t"/>
          <a:lstStyle/>
          <a:p>
            <a:pPr indent="0" marL="0">
              <a:buNone/>
            </a:pPr>
            <a:r>
              <a:rPr lang="en-US" sz="1400" dirty="0">
                <a:solidFill>
                  <a:srgbClr val="FFFFFF"/>
                </a:solidFill>
              </a:rPr>
              <a:t>Artificial Intelligence is at the forefront of innovation across various fields. In healthcare diagnostics, AI systems analyze medical images with high precision to detect conditions such as cancer and heart disease earlier and more accurately than traditional methods. Autonomous vehicles rely on AI for real-time decision-making, using sensors and machine learning to navigate safely without human input. Smart assistants and chatbots have become essential in consumer tech and customer service, utilizing natural language processing to understand and respond to user queries effectively. Meanwhile, in finance and cybersecurity, AI plays a crucial role in fraud detection by analyzing vast amounts of transactional data to spot anomalies and flag suspicious activity before it escalates.</a:t>
            </a:r>
            <a:endParaRPr lang="en-US" sz="1400" dirty="0"/>
          </a:p>
        </p:txBody>
      </p:sp>
      <p:sp>
        <p:nvSpPr>
          <p:cNvPr id="4" name="Text 2"/>
          <p:cNvSpPr/>
          <p:nvPr/>
        </p:nvSpPr>
        <p:spPr>
          <a:xfrm>
            <a:off x="4572000" y="1371600"/>
            <a:ext cx="4114800" cy="2743200"/>
          </a:xfrm>
          <a:prstGeom prst="rect">
            <a:avLst/>
          </a:prstGeom>
          <a:noFill/>
          <a:ln/>
        </p:spPr>
        <p:txBody>
          <a:bodyPr wrap="square" rtlCol="0" anchor="ctr"/>
          <a:lstStyle/>
          <a:p>
            <a:pPr algn="ctr" indent="0" marL="0">
              <a:buNone/>
            </a:pPr>
            <a:r>
              <a:rPr lang="en-US" sz="1600" dirty="0">
                <a:solidFill>
                  <a:srgbClr val="FFFFFF"/>
                </a:solidFill>
              </a:rPr>
              <a:t>AI is transforming industries across the board. In healthcare, it assists in diagnosing diseases from imaging scans more accurately than ever before. Self-driving cars use AI for real-time object recognition and navigation. Virtual assistants like Siri or Alexa leverage natural language processing to understand user commands. In finance, AI detects fraudulent transactions by identifying unusual behavior patterns. These applications demonstrate how deeply integrated AI has become in our daily lives and professional sectors.</a:t>
            </a:r>
            <a:endParaRPr lang="en-US" sz="1600" dirty="0"/>
          </a:p>
        </p:txBody>
      </p:sp>
      <p:sp>
        <p:nvSpPr>
          <p:cNvPr id="5" name="Text 3"/>
          <p:cNvSpPr/>
          <p:nvPr/>
        </p:nvSpPr>
        <p:spPr>
          <a:xfrm>
            <a:off x="457200" y="4572000"/>
            <a:ext cx="8229600" cy="1371600"/>
          </a:xfrm>
          <a:prstGeom prst="rect">
            <a:avLst/>
          </a:prstGeom>
          <a:noFill/>
          <a:ln/>
        </p:spPr>
        <p:txBody>
          <a:bodyPr wrap="square" rtlCol="0" anchor="t"/>
          <a:lstStyle/>
          <a:p>
            <a:pPr indent="0" marL="0">
              <a:buNone/>
            </a:pPr>
            <a:r>
              <a:rPr lang="en-US" sz="1200" dirty="0">
                <a:solidFill>
                  <a:srgbClr val="FFFFFF"/>
                </a:solidFill>
              </a:rPr>
              <a:t>One compelling example of AI's impact is in radiology, where deep learning models are being used to detect abnormalities in X-rays, MRIs, and CT scans with performance comparable to expert radiologists. This not only speeds up diagnosis but also reduces the risk of human error. Looking ahead, emerging trends like generative AI are enabling the creation of synthetic data, realistic media, and even code generation. At the same time, the growing emphasis on AI ethics is pushing for transparency, fairness, and accountability in AI systems, ensuring that technology serves society responsibly.</a:t>
            </a:r>
            <a:endParaRPr lang="en-US" sz="1200" dirty="0"/>
          </a:p>
        </p:txBody>
      </p:sp>
      <p:sp>
        <p:nvSpPr>
          <p:cNvPr id="6" name="Text 4"/>
          <p:cNvSpPr/>
          <p:nvPr/>
        </p:nvSpPr>
        <p:spPr>
          <a:xfrm>
            <a:off x="457200" y="6217920"/>
            <a:ext cx="8229600" cy="457200"/>
          </a:xfrm>
          <a:prstGeom prst="rect">
            <a:avLst/>
          </a:prstGeom>
          <a:noFill/>
          <a:ln/>
        </p:spPr>
        <p:txBody>
          <a:bodyPr wrap="square" rtlCol="0" anchor="ctr"/>
          <a:lstStyle/>
          <a:p>
            <a:pPr algn="ctr" indent="0" marL="0">
              <a:buNone/>
            </a:pPr>
            <a:r>
              <a:rPr lang="en-US" sz="1000" dirty="0">
                <a:solidFill>
                  <a:srgbClr val="CCCCCC"/>
                </a:solidFill>
              </a:rPr>
              <a:t>Page 3 | Credits: [Your Name/Institution]</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MatrixAI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Presentation</dc:title>
  <dc:subject>AI Generated Presentation</dc:subject>
  <dc:creator>MatrixAI</dc:creator>
  <cp:lastModifiedBy>MatrixAI</cp:lastModifiedBy>
  <cp:revision>1</cp:revision>
  <dcterms:created xsi:type="dcterms:W3CDTF">2025-08-02T01:05:28Z</dcterms:created>
  <dcterms:modified xsi:type="dcterms:W3CDTF">2025-08-02T01:05:28Z</dcterms:modified>
</cp:coreProperties>
</file>