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7" r:id="rId1"/>
  </p:sldMasterIdLst>
  <p:sldIdLst>
    <p:sldId id="256" r:id="rId2"/>
    <p:sldId id="257" r:id="rId3"/>
    <p:sldId id="258" r:id="rId4"/>
    <p:sldId id="259" r:id="rId5"/>
    <p:sldId id="260" r:id="rId6"/>
    <p:sldId id="261" r:id="rId7"/>
    <p:sldId id="262" r:id="rId8"/>
    <p:sldId id="268" r:id="rId9"/>
    <p:sldId id="272" r:id="rId10"/>
    <p:sldId id="276" r:id="rId11"/>
    <p:sldId id="277" r:id="rId12"/>
    <p:sldId id="274" r:id="rId13"/>
    <p:sldId id="27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6B717B01-0EB1-4FF6-A8A0-953D793A77C7}" type="datetimeFigureOut">
              <a:rPr lang="en-IN" smtClean="0"/>
              <a:t>12-12-2021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0C81D046-1315-4EEB-A35B-BDA2664A375C}" type="slidenum">
              <a:rPr lang="en-IN" smtClean="0"/>
              <a:t>‹#›</a:t>
            </a:fld>
            <a:endParaRPr lang="en-IN" dirty="0"/>
          </a:p>
        </p:txBody>
      </p:sp>
    </p:spTree>
    <p:extLst>
      <p:ext uri="{BB962C8B-B14F-4D97-AF65-F5344CB8AC3E}">
        <p14:creationId xmlns:p14="http://schemas.microsoft.com/office/powerpoint/2010/main" val="71385876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717B01-0EB1-4FF6-A8A0-953D793A77C7}" type="datetimeFigureOut">
              <a:rPr lang="en-IN" smtClean="0"/>
              <a:t>12-12-2021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C81D046-1315-4EEB-A35B-BDA2664A375C}" type="slidenum">
              <a:rPr lang="en-IN" smtClean="0"/>
              <a:t>‹#›</a:t>
            </a:fld>
            <a:endParaRPr lang="en-IN" dirty="0"/>
          </a:p>
        </p:txBody>
      </p:sp>
    </p:spTree>
    <p:extLst>
      <p:ext uri="{BB962C8B-B14F-4D97-AF65-F5344CB8AC3E}">
        <p14:creationId xmlns:p14="http://schemas.microsoft.com/office/powerpoint/2010/main" val="3651445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717B01-0EB1-4FF6-A8A0-953D793A77C7}" type="datetimeFigureOut">
              <a:rPr lang="en-IN" smtClean="0"/>
              <a:t>12-12-2021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C81D046-1315-4EEB-A35B-BDA2664A375C}" type="slidenum">
              <a:rPr lang="en-IN" smtClean="0"/>
              <a:t>‹#›</a:t>
            </a:fld>
            <a:endParaRPr lang="en-IN" dirty="0"/>
          </a:p>
        </p:txBody>
      </p:sp>
    </p:spTree>
    <p:extLst>
      <p:ext uri="{BB962C8B-B14F-4D97-AF65-F5344CB8AC3E}">
        <p14:creationId xmlns:p14="http://schemas.microsoft.com/office/powerpoint/2010/main" val="4093328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717B01-0EB1-4FF6-A8A0-953D793A77C7}" type="datetimeFigureOut">
              <a:rPr lang="en-IN" smtClean="0"/>
              <a:t>12-12-2021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0C81D046-1315-4EEB-A35B-BDA2664A375C}" type="slidenum">
              <a:rPr lang="en-IN" smtClean="0"/>
              <a:t>‹#›</a:t>
            </a:fld>
            <a:endParaRPr lang="en-IN" dirty="0"/>
          </a:p>
        </p:txBody>
      </p:sp>
    </p:spTree>
    <p:extLst>
      <p:ext uri="{BB962C8B-B14F-4D97-AF65-F5344CB8AC3E}">
        <p14:creationId xmlns:p14="http://schemas.microsoft.com/office/powerpoint/2010/main" val="2855750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6B717B01-0EB1-4FF6-A8A0-953D793A77C7}" type="datetimeFigureOut">
              <a:rPr lang="en-IN" smtClean="0"/>
              <a:t>12-12-2021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0C81D046-1315-4EEB-A35B-BDA2664A375C}" type="slidenum">
              <a:rPr lang="en-IN" smtClean="0"/>
              <a:t>‹#›</a:t>
            </a:fld>
            <a:endParaRPr lang="en-IN" dirty="0"/>
          </a:p>
        </p:txBody>
      </p:sp>
    </p:spTree>
    <p:extLst>
      <p:ext uri="{BB962C8B-B14F-4D97-AF65-F5344CB8AC3E}">
        <p14:creationId xmlns:p14="http://schemas.microsoft.com/office/powerpoint/2010/main" val="161649476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6B717B01-0EB1-4FF6-A8A0-953D793A77C7}" type="datetimeFigureOut">
              <a:rPr lang="en-IN" smtClean="0"/>
              <a:t>12-12-2021</a:t>
            </a:fld>
            <a:endParaRPr lang="en-IN" dirty="0"/>
          </a:p>
        </p:txBody>
      </p:sp>
      <p:sp>
        <p:nvSpPr>
          <p:cNvPr id="9" name="Footer Placeholder 8"/>
          <p:cNvSpPr>
            <a:spLocks noGrp="1"/>
          </p:cNvSpPr>
          <p:nvPr>
            <p:ph type="ftr" sz="quarter" idx="11"/>
          </p:nvPr>
        </p:nvSpPr>
        <p:spPr/>
        <p:txBody>
          <a:bodyPr/>
          <a:lstStyle/>
          <a:p>
            <a:endParaRPr lang="en-IN" dirty="0"/>
          </a:p>
        </p:txBody>
      </p:sp>
      <p:sp>
        <p:nvSpPr>
          <p:cNvPr id="10" name="Slide Number Placeholder 9"/>
          <p:cNvSpPr>
            <a:spLocks noGrp="1"/>
          </p:cNvSpPr>
          <p:nvPr>
            <p:ph type="sldNum" sz="quarter" idx="12"/>
          </p:nvPr>
        </p:nvSpPr>
        <p:spPr/>
        <p:txBody>
          <a:bodyPr/>
          <a:lstStyle/>
          <a:p>
            <a:fld id="{0C81D046-1315-4EEB-A35B-BDA2664A375C}" type="slidenum">
              <a:rPr lang="en-IN" smtClean="0"/>
              <a:t>‹#›</a:t>
            </a:fld>
            <a:endParaRPr lang="en-IN" dirty="0"/>
          </a:p>
        </p:txBody>
      </p:sp>
    </p:spTree>
    <p:extLst>
      <p:ext uri="{BB962C8B-B14F-4D97-AF65-F5344CB8AC3E}">
        <p14:creationId xmlns:p14="http://schemas.microsoft.com/office/powerpoint/2010/main" val="2118619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6B717B01-0EB1-4FF6-A8A0-953D793A77C7}" type="datetimeFigureOut">
              <a:rPr lang="en-IN" smtClean="0"/>
              <a:t>12-12-2021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0C81D046-1315-4EEB-A35B-BDA2664A375C}" type="slidenum">
              <a:rPr lang="en-IN" smtClean="0"/>
              <a:t>‹#›</a:t>
            </a:fld>
            <a:endParaRPr lang="en-IN"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02693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717B01-0EB1-4FF6-A8A0-953D793A77C7}" type="datetimeFigureOut">
              <a:rPr lang="en-IN" smtClean="0"/>
              <a:t>12-12-2021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0C81D046-1315-4EEB-A35B-BDA2664A375C}" type="slidenum">
              <a:rPr lang="en-IN" smtClean="0"/>
              <a:t>‹#›</a:t>
            </a:fld>
            <a:endParaRPr lang="en-IN" dirty="0"/>
          </a:p>
        </p:txBody>
      </p:sp>
    </p:spTree>
    <p:extLst>
      <p:ext uri="{BB962C8B-B14F-4D97-AF65-F5344CB8AC3E}">
        <p14:creationId xmlns:p14="http://schemas.microsoft.com/office/powerpoint/2010/main" val="3126874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717B01-0EB1-4FF6-A8A0-953D793A77C7}" type="datetimeFigureOut">
              <a:rPr lang="en-IN" smtClean="0"/>
              <a:t>12-12-2021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0C81D046-1315-4EEB-A35B-BDA2664A375C}" type="slidenum">
              <a:rPr lang="en-IN" smtClean="0"/>
              <a:t>‹#›</a:t>
            </a:fld>
            <a:endParaRPr lang="en-IN" dirty="0"/>
          </a:p>
        </p:txBody>
      </p:sp>
    </p:spTree>
    <p:extLst>
      <p:ext uri="{BB962C8B-B14F-4D97-AF65-F5344CB8AC3E}">
        <p14:creationId xmlns:p14="http://schemas.microsoft.com/office/powerpoint/2010/main" val="250076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6B717B01-0EB1-4FF6-A8A0-953D793A77C7}" type="datetimeFigureOut">
              <a:rPr lang="en-IN" smtClean="0"/>
              <a:t>12-12-2021</a:t>
            </a:fld>
            <a:endParaRPr lang="en-IN"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dirty="0"/>
          </a:p>
        </p:txBody>
      </p:sp>
      <p:sp>
        <p:nvSpPr>
          <p:cNvPr id="11" name="Slide Number Placeholder 10"/>
          <p:cNvSpPr>
            <a:spLocks noGrp="1"/>
          </p:cNvSpPr>
          <p:nvPr>
            <p:ph type="sldNum" sz="quarter" idx="12"/>
          </p:nvPr>
        </p:nvSpPr>
        <p:spPr/>
        <p:txBody>
          <a:bodyPr/>
          <a:lstStyle/>
          <a:p>
            <a:fld id="{0C81D046-1315-4EEB-A35B-BDA2664A375C}" type="slidenum">
              <a:rPr lang="en-IN" smtClean="0"/>
              <a:t>‹#›</a:t>
            </a:fld>
            <a:endParaRPr lang="en-IN" dirty="0"/>
          </a:p>
        </p:txBody>
      </p:sp>
    </p:spTree>
    <p:extLst>
      <p:ext uri="{BB962C8B-B14F-4D97-AF65-F5344CB8AC3E}">
        <p14:creationId xmlns:p14="http://schemas.microsoft.com/office/powerpoint/2010/main" val="1316627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6B717B01-0EB1-4FF6-A8A0-953D793A77C7}" type="datetimeFigureOut">
              <a:rPr lang="en-IN" smtClean="0"/>
              <a:t>12-12-2021</a:t>
            </a:fld>
            <a:endParaRPr lang="en-IN"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0C81D046-1315-4EEB-A35B-BDA2664A375C}" type="slidenum">
              <a:rPr lang="en-IN" smtClean="0"/>
              <a:t>‹#›</a:t>
            </a:fld>
            <a:endParaRPr lang="en-IN" dirty="0"/>
          </a:p>
        </p:txBody>
      </p:sp>
    </p:spTree>
    <p:extLst>
      <p:ext uri="{BB962C8B-B14F-4D97-AF65-F5344CB8AC3E}">
        <p14:creationId xmlns:p14="http://schemas.microsoft.com/office/powerpoint/2010/main" val="1692147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6B717B01-0EB1-4FF6-A8A0-953D793A77C7}" type="datetimeFigureOut">
              <a:rPr lang="en-IN" smtClean="0"/>
              <a:t>12-12-2021</a:t>
            </a:fld>
            <a:endParaRPr lang="en-IN"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0C81D046-1315-4EEB-A35B-BDA2664A375C}" type="slidenum">
              <a:rPr lang="en-IN" smtClean="0"/>
              <a:t>‹#›</a:t>
            </a:fld>
            <a:endParaRPr lang="en-IN" dirty="0"/>
          </a:p>
        </p:txBody>
      </p:sp>
    </p:spTree>
    <p:extLst>
      <p:ext uri="{BB962C8B-B14F-4D97-AF65-F5344CB8AC3E}">
        <p14:creationId xmlns:p14="http://schemas.microsoft.com/office/powerpoint/2010/main" val="676299166"/>
      </p:ext>
    </p:extLst>
  </p:cSld>
  <p:clrMap bg1="lt1" tx1="dk1" bg2="lt2" tx2="dk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codequotient.com/code" TargetMode="External"/><Relationship Id="rId2" Type="http://schemas.openxmlformats.org/officeDocument/2006/relationships/hyperlink" Target="https://www.lucidchart.com/"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www.flightslogic.com/airline-ticket-reservation-system.php"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CC02B-3099-4F22-9D4A-33AE91C47DAE}"/>
              </a:ext>
            </a:extLst>
          </p:cNvPr>
          <p:cNvSpPr>
            <a:spLocks noGrp="1"/>
          </p:cNvSpPr>
          <p:nvPr>
            <p:ph type="ctrTitle"/>
          </p:nvPr>
        </p:nvSpPr>
        <p:spPr>
          <a:xfrm>
            <a:off x="2471090" y="1085202"/>
            <a:ext cx="7622821" cy="2175289"/>
          </a:xfrm>
        </p:spPr>
        <p:txBody>
          <a:bodyPr>
            <a:normAutofit/>
          </a:bodyPr>
          <a:lstStyle/>
          <a:p>
            <a:pPr marL="914400">
              <a:lnSpc>
                <a:spcPct val="115000"/>
              </a:lnSpc>
              <a:spcAft>
                <a:spcPts val="1000"/>
              </a:spcAft>
            </a:pPr>
            <a:r>
              <a:rPr lang="en-US" sz="2800" dirty="0"/>
              <a:t>Database Project Report ON</a:t>
            </a:r>
            <a:br>
              <a:rPr lang="en-US" sz="2800" dirty="0"/>
            </a:br>
            <a:r>
              <a:rPr lang="en-US" sz="2800" u="sng" dirty="0"/>
              <a:t>AIRLINE TICKET RESERVATION MANAGEMENT SYSTEM</a:t>
            </a:r>
            <a:endParaRPr lang="en-IN" sz="2800" u="sng" dirty="0"/>
          </a:p>
        </p:txBody>
      </p:sp>
      <p:sp>
        <p:nvSpPr>
          <p:cNvPr id="3" name="Subtitle 2">
            <a:extLst>
              <a:ext uri="{FF2B5EF4-FFF2-40B4-BE49-F238E27FC236}">
                <a16:creationId xmlns:a16="http://schemas.microsoft.com/office/drawing/2014/main" id="{80D41697-93CA-43F1-B894-31154358D977}"/>
              </a:ext>
            </a:extLst>
          </p:cNvPr>
          <p:cNvSpPr>
            <a:spLocks noGrp="1"/>
          </p:cNvSpPr>
          <p:nvPr>
            <p:ph type="subTitle" idx="1"/>
          </p:nvPr>
        </p:nvSpPr>
        <p:spPr>
          <a:xfrm>
            <a:off x="4581525" y="4142993"/>
            <a:ext cx="7391781" cy="2267331"/>
          </a:xfrm>
        </p:spPr>
        <p:txBody>
          <a:bodyPr>
            <a:normAutofit/>
          </a:bodyPr>
          <a:lstStyle/>
          <a:p>
            <a:r>
              <a:rPr lang="en-US" dirty="0">
                <a:latin typeface="Algerian" panose="04020705040A02060702" pitchFamily="82" charset="0"/>
              </a:rPr>
              <a:t>Team:</a:t>
            </a:r>
          </a:p>
          <a:p>
            <a:r>
              <a:rPr lang="en-US" dirty="0"/>
              <a:t>ADISH JAIN – 2010990028</a:t>
            </a:r>
          </a:p>
          <a:p>
            <a:r>
              <a:rPr lang="en-US" dirty="0"/>
              <a:t>AMIT GUPTA – 2010990060</a:t>
            </a:r>
          </a:p>
          <a:p>
            <a:r>
              <a:rPr lang="en-US" dirty="0"/>
              <a:t>ADITI MAINI – 2010990029</a:t>
            </a:r>
          </a:p>
          <a:p>
            <a:r>
              <a:rPr lang="en-US" dirty="0"/>
              <a:t>KARAN AHUJA - 2010990362</a:t>
            </a:r>
          </a:p>
          <a:p>
            <a:endParaRPr lang="en-IN" dirty="0"/>
          </a:p>
        </p:txBody>
      </p:sp>
      <p:pic>
        <p:nvPicPr>
          <p:cNvPr id="5" name="Picture 4">
            <a:extLst>
              <a:ext uri="{FF2B5EF4-FFF2-40B4-BE49-F238E27FC236}">
                <a16:creationId xmlns:a16="http://schemas.microsoft.com/office/drawing/2014/main" id="{93438B77-62F9-4DA8-A510-EA076E5959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950" y="0"/>
            <a:ext cx="3152775" cy="690927"/>
          </a:xfrm>
          <a:prstGeom prst="rect">
            <a:avLst/>
          </a:prstGeom>
        </p:spPr>
      </p:pic>
    </p:spTree>
    <p:extLst>
      <p:ext uri="{BB962C8B-B14F-4D97-AF65-F5344CB8AC3E}">
        <p14:creationId xmlns:p14="http://schemas.microsoft.com/office/powerpoint/2010/main" val="3383307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4D692E9-C694-41FC-8040-CAB6C4F35FAD}"/>
              </a:ext>
            </a:extLst>
          </p:cNvPr>
          <p:cNvSpPr>
            <a:spLocks noGrp="1"/>
          </p:cNvSpPr>
          <p:nvPr>
            <p:ph sz="half" idx="2"/>
          </p:nvPr>
        </p:nvSpPr>
        <p:spPr/>
        <p:txBody>
          <a:bodyPr>
            <a:normAutofit/>
          </a:bodyPr>
          <a:lstStyle/>
          <a:p>
            <a:endPar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800" b="1" dirty="0">
              <a:effectLst/>
              <a:latin typeface="Times New Roman" panose="02020603050405020304" pitchFamily="18" charset="0"/>
              <a:ea typeface="Calibri" panose="020F0502020204030204" pitchFamily="34" charset="0"/>
            </a:endParaRPr>
          </a:p>
          <a:p>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BA2FAF32-C24E-4BF6-8D5A-57CB68451610}"/>
              </a:ext>
            </a:extLst>
          </p:cNvPr>
          <p:cNvSpPr>
            <a:spLocks noGrp="1"/>
          </p:cNvSpPr>
          <p:nvPr>
            <p:ph type="title"/>
          </p:nvPr>
        </p:nvSpPr>
        <p:spPr>
          <a:xfrm>
            <a:off x="2473452" y="304040"/>
            <a:ext cx="7729728" cy="1188720"/>
          </a:xfrm>
        </p:spPr>
        <p:txBody>
          <a:bodyPr/>
          <a:lstStyle/>
          <a:p>
            <a:r>
              <a:rPr lang="en-US" dirty="0"/>
              <a:t>Sql queries</a:t>
            </a:r>
            <a:endParaRPr lang="en-IN" dirty="0"/>
          </a:p>
        </p:txBody>
      </p:sp>
      <p:pic>
        <p:nvPicPr>
          <p:cNvPr id="3" name="Picture 2">
            <a:extLst>
              <a:ext uri="{FF2B5EF4-FFF2-40B4-BE49-F238E27FC236}">
                <a16:creationId xmlns:a16="http://schemas.microsoft.com/office/drawing/2014/main" id="{47A518FD-B9F3-4D99-9B2A-5268F9AD6E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333" y="78048"/>
            <a:ext cx="3152775" cy="690927"/>
          </a:xfrm>
          <a:prstGeom prst="rect">
            <a:avLst/>
          </a:prstGeom>
        </p:spPr>
      </p:pic>
      <p:pic>
        <p:nvPicPr>
          <p:cNvPr id="2050" name="Picture 40">
            <a:extLst>
              <a:ext uri="{FF2B5EF4-FFF2-40B4-BE49-F238E27FC236}">
                <a16:creationId xmlns:a16="http://schemas.microsoft.com/office/drawing/2014/main" id="{3558395B-B5AA-47A4-856F-D57D105472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092" y="1942878"/>
            <a:ext cx="3368675" cy="593725"/>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41">
            <a:extLst>
              <a:ext uri="{FF2B5EF4-FFF2-40B4-BE49-F238E27FC236}">
                <a16:creationId xmlns:a16="http://schemas.microsoft.com/office/drawing/2014/main" id="{27D2DD9B-102E-4E2F-AA51-BE14E11BE0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092" y="2859145"/>
            <a:ext cx="4838700" cy="2713038"/>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3">
            <a:extLst>
              <a:ext uri="{FF2B5EF4-FFF2-40B4-BE49-F238E27FC236}">
                <a16:creationId xmlns:a16="http://schemas.microsoft.com/office/drawing/2014/main" id="{68711E1E-F81A-47F7-87CC-553D1500DE6B}"/>
              </a:ext>
            </a:extLst>
          </p:cNvPr>
          <p:cNvSpPr>
            <a:spLocks noChangeArrowheads="1"/>
          </p:cNvSpPr>
          <p:nvPr/>
        </p:nvSpPr>
        <p:spPr bwMode="auto">
          <a:xfrm>
            <a:off x="242316" y="158222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QUERY1:</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To get the report where reservation price is greater than 20000</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4">
            <a:extLst>
              <a:ext uri="{FF2B5EF4-FFF2-40B4-BE49-F238E27FC236}">
                <a16:creationId xmlns:a16="http://schemas.microsoft.com/office/drawing/2014/main" id="{236AA2BF-3B3C-4175-8D34-5299910D6FF5}"/>
              </a:ext>
            </a:extLst>
          </p:cNvPr>
          <p:cNvSpPr>
            <a:spLocks noChangeArrowheads="1"/>
          </p:cNvSpPr>
          <p:nvPr/>
        </p:nvSpPr>
        <p:spPr bwMode="auto">
          <a:xfrm>
            <a:off x="401092" y="276967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OUTPUT: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5">
            <a:extLst>
              <a:ext uri="{FF2B5EF4-FFF2-40B4-BE49-F238E27FC236}">
                <a16:creationId xmlns:a16="http://schemas.microsoft.com/office/drawing/2014/main" id="{7BF2AE78-EEC6-4E1B-BDA6-7E1439B9A83C}"/>
              </a:ext>
            </a:extLst>
          </p:cNvPr>
          <p:cNvSpPr>
            <a:spLocks noChangeArrowheads="1"/>
          </p:cNvSpPr>
          <p:nvPr/>
        </p:nvSpPr>
        <p:spPr bwMode="auto">
          <a:xfrm>
            <a:off x="401092" y="548271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2055" name="Picture 42">
            <a:extLst>
              <a:ext uri="{FF2B5EF4-FFF2-40B4-BE49-F238E27FC236}">
                <a16:creationId xmlns:a16="http://schemas.microsoft.com/office/drawing/2014/main" id="{3E22AB02-3A86-41C0-A23C-BA784B1C24D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2271202"/>
            <a:ext cx="5737225" cy="71596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43">
            <a:extLst>
              <a:ext uri="{FF2B5EF4-FFF2-40B4-BE49-F238E27FC236}">
                <a16:creationId xmlns:a16="http://schemas.microsoft.com/office/drawing/2014/main" id="{CDC86175-1843-409E-BBE1-8554015B2D7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0" y="3444365"/>
            <a:ext cx="2255838" cy="892175"/>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8">
            <a:extLst>
              <a:ext uri="{FF2B5EF4-FFF2-40B4-BE49-F238E27FC236}">
                <a16:creationId xmlns:a16="http://schemas.microsoft.com/office/drawing/2014/main" id="{09373482-DA7E-427D-842E-9CE9E1484C98}"/>
              </a:ext>
            </a:extLst>
          </p:cNvPr>
          <p:cNvSpPr>
            <a:spLocks noChangeArrowheads="1"/>
          </p:cNvSpPr>
          <p:nvPr/>
        </p:nvSpPr>
        <p:spPr bwMode="auto">
          <a:xfrm>
            <a:off x="6096000" y="181400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QUERY 2:</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To get the email id and password of admin Ajay</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Rectangle 9">
            <a:extLst>
              <a:ext uri="{FF2B5EF4-FFF2-40B4-BE49-F238E27FC236}">
                <a16:creationId xmlns:a16="http://schemas.microsoft.com/office/drawing/2014/main" id="{14143DA0-F468-4D2E-B895-6A9E3AAE75D8}"/>
              </a:ext>
            </a:extLst>
          </p:cNvPr>
          <p:cNvSpPr>
            <a:spLocks noChangeArrowheads="1"/>
          </p:cNvSpPr>
          <p:nvPr/>
        </p:nvSpPr>
        <p:spPr bwMode="auto">
          <a:xfrm>
            <a:off x="6096000" y="298716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Output: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 name="Rectangle 10">
            <a:extLst>
              <a:ext uri="{FF2B5EF4-FFF2-40B4-BE49-F238E27FC236}">
                <a16:creationId xmlns:a16="http://schemas.microsoft.com/office/drawing/2014/main" id="{97528214-6F57-4018-9588-E5781D963455}"/>
              </a:ext>
            </a:extLst>
          </p:cNvPr>
          <p:cNvSpPr>
            <a:spLocks noChangeArrowheads="1"/>
          </p:cNvSpPr>
          <p:nvPr/>
        </p:nvSpPr>
        <p:spPr bwMode="auto">
          <a:xfrm>
            <a:off x="6096000" y="433654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819686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1C32A62-96F6-43BA-A2DA-9B2537CBEE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333" y="30423"/>
            <a:ext cx="3152775" cy="690927"/>
          </a:xfrm>
          <a:prstGeom prst="rect">
            <a:avLst/>
          </a:prstGeom>
        </p:spPr>
      </p:pic>
      <p:sp>
        <p:nvSpPr>
          <p:cNvPr id="2" name="Rectangle 2">
            <a:extLst>
              <a:ext uri="{FF2B5EF4-FFF2-40B4-BE49-F238E27FC236}">
                <a16:creationId xmlns:a16="http://schemas.microsoft.com/office/drawing/2014/main" id="{C474789A-4FC9-4446-A9A6-88E85133ED65}"/>
              </a:ext>
            </a:extLst>
          </p:cNvPr>
          <p:cNvSpPr>
            <a:spLocks noChangeArrowheads="1"/>
          </p:cNvSpPr>
          <p:nvPr/>
        </p:nvSpPr>
        <p:spPr bwMode="auto">
          <a:xfrm>
            <a:off x="73273" y="721350"/>
            <a:ext cx="3152775" cy="135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QUERY 3:</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To insert more flight schedule using PL/SQL queries in Schedule table.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3" name="Picture 44">
            <a:extLst>
              <a:ext uri="{FF2B5EF4-FFF2-40B4-BE49-F238E27FC236}">
                <a16:creationId xmlns:a16="http://schemas.microsoft.com/office/drawing/2014/main" id="{02511A18-2DE0-4DFF-960B-0B870F13E1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73" y="1478280"/>
            <a:ext cx="3089027" cy="164591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7FC27948-6730-442C-BDC5-B7F9FAE604A5}"/>
              </a:ext>
            </a:extLst>
          </p:cNvPr>
          <p:cNvSpPr>
            <a:spLocks noChangeArrowheads="1"/>
          </p:cNvSpPr>
          <p:nvPr/>
        </p:nvSpPr>
        <p:spPr bwMode="auto">
          <a:xfrm>
            <a:off x="73273" y="425227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TextBox 7">
            <a:extLst>
              <a:ext uri="{FF2B5EF4-FFF2-40B4-BE49-F238E27FC236}">
                <a16:creationId xmlns:a16="http://schemas.microsoft.com/office/drawing/2014/main" id="{C5A40A53-1161-43BA-80BF-B101CA7F38F7}"/>
              </a:ext>
            </a:extLst>
          </p:cNvPr>
          <p:cNvSpPr txBox="1"/>
          <p:nvPr/>
        </p:nvSpPr>
        <p:spPr>
          <a:xfrm>
            <a:off x="3226048" y="443069"/>
            <a:ext cx="3685292" cy="1474571"/>
          </a:xfrm>
          <a:prstGeom prst="rect">
            <a:avLst/>
          </a:prstGeom>
          <a:noFill/>
        </p:spPr>
        <p:txBody>
          <a:bodyPr wrap="square">
            <a:spAutoFit/>
          </a:bodyPr>
          <a:lstStyle/>
          <a:p>
            <a:pPr>
              <a:lnSpc>
                <a:spcPct val="115000"/>
              </a:lnSpc>
              <a:spcAft>
                <a:spcPts val="10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QUERY 4:</a:t>
            </a:r>
          </a:p>
          <a:p>
            <a:pPr>
              <a:lnSpc>
                <a:spcPct val="115000"/>
              </a:lnSpc>
              <a:spcAft>
                <a:spcPts val="10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To create a trigger for transaction table where </a:t>
            </a:r>
            <a:r>
              <a:rPr lang="en-IN" sz="1800" b="1" dirty="0" err="1">
                <a:effectLst/>
                <a:latin typeface="Times New Roman" panose="02020603050405020304" pitchFamily="18" charset="0"/>
                <a:ea typeface="Calibri" panose="020F0502020204030204" pitchFamily="34" charset="0"/>
                <a:cs typeface="Times New Roman" panose="02020603050405020304" pitchFamily="18" charset="0"/>
              </a:rPr>
              <a:t>trans_ID</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can’t be negative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Picture 10">
            <a:extLst>
              <a:ext uri="{FF2B5EF4-FFF2-40B4-BE49-F238E27FC236}">
                <a16:creationId xmlns:a16="http://schemas.microsoft.com/office/drawing/2014/main" id="{79A70381-1247-4031-BF9D-EA20EB50E561}"/>
              </a:ext>
            </a:extLst>
          </p:cNvPr>
          <p:cNvPicPr>
            <a:picLocks noChangeAspect="1"/>
          </p:cNvPicPr>
          <p:nvPr/>
        </p:nvPicPr>
        <p:blipFill>
          <a:blip r:embed="rId4"/>
          <a:stretch>
            <a:fillRect/>
          </a:stretch>
        </p:blipFill>
        <p:spPr>
          <a:xfrm>
            <a:off x="3192059" y="1906039"/>
            <a:ext cx="3449071" cy="1645918"/>
          </a:xfrm>
          <a:prstGeom prst="rect">
            <a:avLst/>
          </a:prstGeom>
        </p:spPr>
      </p:pic>
      <p:sp>
        <p:nvSpPr>
          <p:cNvPr id="9" name="Rectangle 5">
            <a:extLst>
              <a:ext uri="{FF2B5EF4-FFF2-40B4-BE49-F238E27FC236}">
                <a16:creationId xmlns:a16="http://schemas.microsoft.com/office/drawing/2014/main" id="{FE55B523-A59D-4B53-9752-58222A43B66F}"/>
              </a:ext>
            </a:extLst>
          </p:cNvPr>
          <p:cNvSpPr>
            <a:spLocks noChangeArrowheads="1"/>
          </p:cNvSpPr>
          <p:nvPr/>
        </p:nvSpPr>
        <p:spPr bwMode="auto">
          <a:xfrm>
            <a:off x="6675120" y="355532"/>
            <a:ext cx="4099560" cy="135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QUERY 5:</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To get </a:t>
            </a:r>
            <a:r>
              <a:rPr kumimoji="0" lang="en-US" altLang="en-US" sz="1600" b="1"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trans_ID</a:t>
            </a: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from where transaction name are equal in both transaction table and transaction type table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6" name="Picture 48">
            <a:extLst>
              <a:ext uri="{FF2B5EF4-FFF2-40B4-BE49-F238E27FC236}">
                <a16:creationId xmlns:a16="http://schemas.microsoft.com/office/drawing/2014/main" id="{C6C2662D-843B-4080-B0C2-2B5F1000CCA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38869" y="1504779"/>
            <a:ext cx="4099560" cy="507327"/>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8">
            <a:extLst>
              <a:ext uri="{FF2B5EF4-FFF2-40B4-BE49-F238E27FC236}">
                <a16:creationId xmlns:a16="http://schemas.microsoft.com/office/drawing/2014/main" id="{503B8D66-CA3F-4035-AC33-2C0313D4A6C8}"/>
              </a:ext>
            </a:extLst>
          </p:cNvPr>
          <p:cNvSpPr>
            <a:spLocks noChangeArrowheads="1"/>
          </p:cNvSpPr>
          <p:nvPr/>
        </p:nvSpPr>
        <p:spPr bwMode="auto">
          <a:xfrm>
            <a:off x="6627033" y="2020536"/>
            <a:ext cx="8295294"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Query 6:</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To get reservation price from transactions made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9" name="Picture 50">
            <a:extLst>
              <a:ext uri="{FF2B5EF4-FFF2-40B4-BE49-F238E27FC236}">
                <a16:creationId xmlns:a16="http://schemas.microsoft.com/office/drawing/2014/main" id="{6116CE02-2CD4-4A1F-908C-DF11852FAFF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38868" y="2640765"/>
            <a:ext cx="4256791" cy="358775"/>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9">
            <a:extLst>
              <a:ext uri="{FF2B5EF4-FFF2-40B4-BE49-F238E27FC236}">
                <a16:creationId xmlns:a16="http://schemas.microsoft.com/office/drawing/2014/main" id="{08CA7388-3A54-4F05-8801-08F08FC2783F}"/>
              </a:ext>
            </a:extLst>
          </p:cNvPr>
          <p:cNvSpPr>
            <a:spLocks noChangeArrowheads="1"/>
          </p:cNvSpPr>
          <p:nvPr/>
        </p:nvSpPr>
        <p:spPr bwMode="auto">
          <a:xfrm>
            <a:off x="2552700" y="3193097"/>
            <a:ext cx="8295294"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15" name="Rectangle 11">
            <a:extLst>
              <a:ext uri="{FF2B5EF4-FFF2-40B4-BE49-F238E27FC236}">
                <a16:creationId xmlns:a16="http://schemas.microsoft.com/office/drawing/2014/main" id="{62490A6A-456F-409F-BB66-59251736C32E}"/>
              </a:ext>
            </a:extLst>
          </p:cNvPr>
          <p:cNvSpPr>
            <a:spLocks noChangeArrowheads="1"/>
          </p:cNvSpPr>
          <p:nvPr/>
        </p:nvSpPr>
        <p:spPr bwMode="auto">
          <a:xfrm>
            <a:off x="0" y="367582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QUERY 7:</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To fetch reports where reservation price is less than 20000</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82" name="Picture 52">
            <a:extLst>
              <a:ext uri="{FF2B5EF4-FFF2-40B4-BE49-F238E27FC236}">
                <a16:creationId xmlns:a16="http://schemas.microsoft.com/office/drawing/2014/main" id="{8C74EA98-F8A6-4211-A510-D6C50A75F71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273" y="4253824"/>
            <a:ext cx="5382647" cy="222165"/>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2">
            <a:extLst>
              <a:ext uri="{FF2B5EF4-FFF2-40B4-BE49-F238E27FC236}">
                <a16:creationId xmlns:a16="http://schemas.microsoft.com/office/drawing/2014/main" id="{E6F8C14A-2C9C-4B2F-992A-5DB5D627DBF1}"/>
              </a:ext>
            </a:extLst>
          </p:cNvPr>
          <p:cNvSpPr>
            <a:spLocks noChangeArrowheads="1"/>
          </p:cNvSpPr>
          <p:nvPr/>
        </p:nvSpPr>
        <p:spPr bwMode="auto">
          <a:xfrm>
            <a:off x="73273" y="403435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7" name="Rectangle 14">
            <a:extLst>
              <a:ext uri="{FF2B5EF4-FFF2-40B4-BE49-F238E27FC236}">
                <a16:creationId xmlns:a16="http://schemas.microsoft.com/office/drawing/2014/main" id="{6F199F24-61CC-4E86-A9B0-EAD809530868}"/>
              </a:ext>
            </a:extLst>
          </p:cNvPr>
          <p:cNvSpPr>
            <a:spLocks noChangeArrowheads="1"/>
          </p:cNvSpPr>
          <p:nvPr/>
        </p:nvSpPr>
        <p:spPr bwMode="auto">
          <a:xfrm>
            <a:off x="6704878" y="3280030"/>
            <a:ext cx="4040043"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QUERY 8:</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To select </a:t>
            </a:r>
            <a:r>
              <a:rPr kumimoji="0" lang="en-US" altLang="en-US" sz="1600" b="1"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admin_ID</a:t>
            </a: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of the admin that manages the customer with age above 20</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85" name="Picture 54">
            <a:extLst>
              <a:ext uri="{FF2B5EF4-FFF2-40B4-BE49-F238E27FC236}">
                <a16:creationId xmlns:a16="http://schemas.microsoft.com/office/drawing/2014/main" id="{7DC352A4-CFE4-478E-83D0-3EEFD7810D2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00347" y="4167817"/>
            <a:ext cx="5271075" cy="329625"/>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5">
            <a:extLst>
              <a:ext uri="{FF2B5EF4-FFF2-40B4-BE49-F238E27FC236}">
                <a16:creationId xmlns:a16="http://schemas.microsoft.com/office/drawing/2014/main" id="{1FFD4AD8-A919-496C-BFA8-9959095E6214}"/>
              </a:ext>
            </a:extLst>
          </p:cNvPr>
          <p:cNvSpPr>
            <a:spLocks noChangeArrowheads="1"/>
          </p:cNvSpPr>
          <p:nvPr/>
        </p:nvSpPr>
        <p:spPr bwMode="auto">
          <a:xfrm>
            <a:off x="5113020" y="4350146"/>
            <a:ext cx="11201400" cy="314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19" name="Rectangle 17">
            <a:extLst>
              <a:ext uri="{FF2B5EF4-FFF2-40B4-BE49-F238E27FC236}">
                <a16:creationId xmlns:a16="http://schemas.microsoft.com/office/drawing/2014/main" id="{FBA5609B-91C4-42EE-BD1C-DF7ECD8A00F7}"/>
              </a:ext>
            </a:extLst>
          </p:cNvPr>
          <p:cNvSpPr>
            <a:spLocks noChangeArrowheads="1"/>
          </p:cNvSpPr>
          <p:nvPr/>
        </p:nvSpPr>
        <p:spPr bwMode="auto">
          <a:xfrm>
            <a:off x="1" y="4511387"/>
            <a:ext cx="6461760"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Query 9:</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To get a view from Customer table where their age would be more than 25</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88" name="Picture 56">
            <a:extLst>
              <a:ext uri="{FF2B5EF4-FFF2-40B4-BE49-F238E27FC236}">
                <a16:creationId xmlns:a16="http://schemas.microsoft.com/office/drawing/2014/main" id="{1DE6832E-3ADD-4CF3-8E86-F9D823F9251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273" y="5418665"/>
            <a:ext cx="5730875" cy="457200"/>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221200B3-BD6E-4D2C-BB84-62AC0E29DDE2}"/>
              </a:ext>
            </a:extLst>
          </p:cNvPr>
          <p:cNvSpPr>
            <a:spLocks noChangeArrowheads="1"/>
          </p:cNvSpPr>
          <p:nvPr/>
        </p:nvSpPr>
        <p:spPr bwMode="auto">
          <a:xfrm>
            <a:off x="6627033" y="490485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Query 10:</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To get admin age where age of admin is greater than 20</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91" name="Picture 2">
            <a:extLst>
              <a:ext uri="{FF2B5EF4-FFF2-40B4-BE49-F238E27FC236}">
                <a16:creationId xmlns:a16="http://schemas.microsoft.com/office/drawing/2014/main" id="{9867DF88-8AC5-4505-BF51-410D8CEDBF2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27033" y="5350262"/>
            <a:ext cx="4975225" cy="511175"/>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93BBDCE1-4CBC-42A9-8FB5-30DEC7766669}"/>
              </a:ext>
            </a:extLst>
          </p:cNvPr>
          <p:cNvSpPr>
            <a:spLocks noChangeArrowheads="1"/>
          </p:cNvSpPr>
          <p:nvPr/>
        </p:nvSpPr>
        <p:spPr bwMode="auto">
          <a:xfrm>
            <a:off x="6627033" y="553116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098546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C9AA7A-0EBF-4A5F-979C-7086B6CB2656}"/>
              </a:ext>
            </a:extLst>
          </p:cNvPr>
          <p:cNvSpPr>
            <a:spLocks noGrp="1"/>
          </p:cNvSpPr>
          <p:nvPr>
            <p:ph type="ctrTitle"/>
          </p:nvPr>
        </p:nvSpPr>
        <p:spPr>
          <a:xfrm>
            <a:off x="1809148" y="969020"/>
            <a:ext cx="8573703" cy="1536436"/>
          </a:xfrm>
        </p:spPr>
        <p:txBody>
          <a:bodyPr/>
          <a:lstStyle/>
          <a:p>
            <a:r>
              <a:rPr lang="en-US" dirty="0"/>
              <a:t>Conclusion &amp; FUTURE WORK</a:t>
            </a:r>
            <a:endParaRPr lang="en-IN" dirty="0"/>
          </a:p>
        </p:txBody>
      </p:sp>
      <p:sp>
        <p:nvSpPr>
          <p:cNvPr id="5" name="Subtitle 4">
            <a:extLst>
              <a:ext uri="{FF2B5EF4-FFF2-40B4-BE49-F238E27FC236}">
                <a16:creationId xmlns:a16="http://schemas.microsoft.com/office/drawing/2014/main" id="{12688A1C-05DC-4088-B6D6-9F065C0F903B}"/>
              </a:ext>
            </a:extLst>
          </p:cNvPr>
          <p:cNvSpPr>
            <a:spLocks noGrp="1"/>
          </p:cNvSpPr>
          <p:nvPr>
            <p:ph type="subTitle" idx="1"/>
          </p:nvPr>
        </p:nvSpPr>
        <p:spPr>
          <a:xfrm>
            <a:off x="529391" y="2967347"/>
            <a:ext cx="10828420" cy="2770394"/>
          </a:xfrm>
        </p:spPr>
        <p:txBody>
          <a:bodyPr>
            <a:normAutofit/>
          </a:bodyPr>
          <a:lstStyle/>
          <a:p>
            <a:pPr>
              <a:lnSpc>
                <a:spcPct val="115000"/>
              </a:lnSpc>
              <a:spcAft>
                <a:spcPts val="1000"/>
              </a:spcAft>
              <a:tabLst>
                <a:tab pos="190500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We are trying to give a live reporting which is updated by Airline Companies so that customer gets a live Flights checking, Available seats, also planning to provide seats as per theirs choice so that they can travel very comfortably their journey. We will be trying to provide food facility and choice to customers so that they can feel like their home and more effective amenities. We are also trying to make more attention on Business class people and their requirements. Our future planning is to take this project towards an Android App and QR Code Scanning. So that a Customer can easily contact to the Airlines and they are getting quick Services from Airlines. We also want in future to place in market so that customer can take more advantages and saves their important time. We are also finding and approaching to companies which are using this type of software.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id="{16FD459A-BC0A-4F2C-B3BF-B89E2CAE3F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333" y="0"/>
            <a:ext cx="3152775" cy="690927"/>
          </a:xfrm>
          <a:prstGeom prst="rect">
            <a:avLst/>
          </a:prstGeom>
        </p:spPr>
      </p:pic>
    </p:spTree>
    <p:extLst>
      <p:ext uri="{BB962C8B-B14F-4D97-AF65-F5344CB8AC3E}">
        <p14:creationId xmlns:p14="http://schemas.microsoft.com/office/powerpoint/2010/main" val="223805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6ECB2-F4E8-41E8-B462-D9BF5220263E}"/>
              </a:ext>
            </a:extLst>
          </p:cNvPr>
          <p:cNvSpPr>
            <a:spLocks noGrp="1"/>
          </p:cNvSpPr>
          <p:nvPr>
            <p:ph type="title"/>
          </p:nvPr>
        </p:nvSpPr>
        <p:spPr/>
        <p:txBody>
          <a:bodyPr/>
          <a:lstStyle/>
          <a:p>
            <a:r>
              <a:rPr lang="en-US" dirty="0"/>
              <a:t>bibliography</a:t>
            </a:r>
            <a:endParaRPr lang="en-IN" dirty="0"/>
          </a:p>
        </p:txBody>
      </p:sp>
      <p:sp>
        <p:nvSpPr>
          <p:cNvPr id="3" name="Content Placeholder 2">
            <a:extLst>
              <a:ext uri="{FF2B5EF4-FFF2-40B4-BE49-F238E27FC236}">
                <a16:creationId xmlns:a16="http://schemas.microsoft.com/office/drawing/2014/main" id="{00D458CB-1B52-455F-B68B-36675C2095AA}"/>
              </a:ext>
            </a:extLst>
          </p:cNvPr>
          <p:cNvSpPr>
            <a:spLocks noGrp="1"/>
          </p:cNvSpPr>
          <p:nvPr>
            <p:ph idx="1"/>
          </p:nvPr>
        </p:nvSpPr>
        <p:spPr/>
        <p:txBody>
          <a:bodyPr/>
          <a:lstStyle/>
          <a:p>
            <a:pPr marL="342900" lvl="0" indent="-342900">
              <a:lnSpc>
                <a:spcPct val="115000"/>
              </a:lnSpc>
              <a:buFont typeface="Symbol" panose="05050102010706020507" pitchFamily="18" charset="2"/>
              <a:buChar char=""/>
              <a:tabLst>
                <a:tab pos="1905000" algn="l"/>
              </a:tabLst>
            </a:pPr>
            <a:r>
              <a:rPr lang="en-IN" sz="1800" b="1"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https://www.lucidchart.com/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tabLst>
                <a:tab pos="1905000" algn="l"/>
              </a:tabLst>
            </a:pPr>
            <a:r>
              <a:rPr lang="en-IN" sz="1800" b="1"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https://codequotient.com/code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tabLst>
                <a:tab pos="1905000" algn="l"/>
              </a:tabLst>
            </a:pPr>
            <a:r>
              <a:rPr lang="en-IN" sz="1800" b="1"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https://www.flightslogic.com/airline-ticket-reservation-system.php</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A75DE2B1-F4D4-41AC-B44C-BE33B543473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2333" y="0"/>
            <a:ext cx="3152775" cy="690927"/>
          </a:xfrm>
          <a:prstGeom prst="rect">
            <a:avLst/>
          </a:prstGeom>
        </p:spPr>
      </p:pic>
    </p:spTree>
    <p:extLst>
      <p:ext uri="{BB962C8B-B14F-4D97-AF65-F5344CB8AC3E}">
        <p14:creationId xmlns:p14="http://schemas.microsoft.com/office/powerpoint/2010/main" val="299853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4A987-47C8-4F6B-80E7-FA8C5B8A5825}"/>
              </a:ext>
            </a:extLst>
          </p:cNvPr>
          <p:cNvSpPr>
            <a:spLocks noGrp="1"/>
          </p:cNvSpPr>
          <p:nvPr>
            <p:ph type="title"/>
          </p:nvPr>
        </p:nvSpPr>
        <p:spPr>
          <a:xfrm>
            <a:off x="2394356" y="94956"/>
            <a:ext cx="7729728" cy="1188720"/>
          </a:xfrm>
        </p:spPr>
        <p:txBody>
          <a:bodyPr/>
          <a:lstStyle/>
          <a:p>
            <a:r>
              <a:rPr lang="en-US" dirty="0"/>
              <a:t>INDEX</a:t>
            </a:r>
            <a:endParaRPr lang="en-IN" dirty="0"/>
          </a:p>
        </p:txBody>
      </p:sp>
      <p:sp>
        <p:nvSpPr>
          <p:cNvPr id="3" name="Content Placeholder 2">
            <a:extLst>
              <a:ext uri="{FF2B5EF4-FFF2-40B4-BE49-F238E27FC236}">
                <a16:creationId xmlns:a16="http://schemas.microsoft.com/office/drawing/2014/main" id="{5A491922-93D2-4458-9173-1E05FA26E14B}"/>
              </a:ext>
            </a:extLst>
          </p:cNvPr>
          <p:cNvSpPr>
            <a:spLocks noGrp="1"/>
          </p:cNvSpPr>
          <p:nvPr>
            <p:ph idx="1"/>
          </p:nvPr>
        </p:nvSpPr>
        <p:spPr>
          <a:xfrm>
            <a:off x="2231135" y="1378632"/>
            <a:ext cx="8674990" cy="5526993"/>
          </a:xfrm>
        </p:spPr>
        <p:txBody>
          <a:bodyPr>
            <a:normAutofit fontScale="62500" lnSpcReduction="20000"/>
          </a:bodyPr>
          <a:lstStyle/>
          <a:p>
            <a:pPr>
              <a:lnSpc>
                <a:spcPct val="115000"/>
              </a:lnSpc>
            </a:pPr>
            <a:r>
              <a:rPr lang="en-IN" sz="2900" b="1" dirty="0">
                <a:latin typeface="Times New Roman" panose="02020603050405020304" pitchFamily="18" charset="0"/>
                <a:cs typeface="Times New Roman" panose="02020603050405020304" pitchFamily="18" charset="0"/>
              </a:rPr>
              <a:t>Abstract</a:t>
            </a:r>
          </a:p>
          <a:p>
            <a:pPr>
              <a:lnSpc>
                <a:spcPct val="115000"/>
              </a:lnSpc>
            </a:pPr>
            <a:r>
              <a:rPr lang="en-IN" sz="2900" b="1" dirty="0">
                <a:latin typeface="Times New Roman" panose="02020603050405020304" pitchFamily="18" charset="0"/>
                <a:cs typeface="Times New Roman" panose="02020603050405020304" pitchFamily="18" charset="0"/>
              </a:rPr>
              <a:t>Acknowledgements</a:t>
            </a:r>
          </a:p>
          <a:p>
            <a:pPr>
              <a:lnSpc>
                <a:spcPct val="115000"/>
              </a:lnSpc>
            </a:pPr>
            <a:r>
              <a:rPr lang="en-IN" sz="2900" b="1" dirty="0">
                <a:latin typeface="Times New Roman" panose="02020603050405020304" pitchFamily="18" charset="0"/>
                <a:cs typeface="Times New Roman" panose="02020603050405020304" pitchFamily="18" charset="0"/>
              </a:rPr>
              <a:t>Chapter 1: Introduction</a:t>
            </a:r>
          </a:p>
          <a:p>
            <a:pPr>
              <a:lnSpc>
                <a:spcPct val="115000"/>
              </a:lnSpc>
            </a:pPr>
            <a:r>
              <a:rPr lang="en-IN" sz="2900" b="1" dirty="0">
                <a:latin typeface="Times New Roman" panose="02020603050405020304" pitchFamily="18" charset="0"/>
                <a:cs typeface="Times New Roman" panose="02020603050405020304" pitchFamily="18" charset="0"/>
              </a:rPr>
              <a:t>Name of Case Study</a:t>
            </a:r>
          </a:p>
          <a:p>
            <a:pPr marL="742950" lvl="1" indent="-514350">
              <a:lnSpc>
                <a:spcPct val="115000"/>
              </a:lnSpc>
              <a:buFont typeface="+mj-lt"/>
              <a:buAutoNum type="arabicPeriod"/>
            </a:pPr>
            <a:r>
              <a:rPr lang="en-IN" sz="2900" b="1" dirty="0">
                <a:latin typeface="Arial Narrow" panose="020B0606020202030204" pitchFamily="34" charset="0"/>
                <a:cs typeface="Times New Roman" panose="02020603050405020304" pitchFamily="18" charset="0"/>
              </a:rPr>
              <a:t>Case Study Informal Description</a:t>
            </a:r>
          </a:p>
          <a:p>
            <a:pPr marL="742950" lvl="1" indent="-514350">
              <a:lnSpc>
                <a:spcPct val="115000"/>
              </a:lnSpc>
              <a:buFont typeface="+mj-lt"/>
              <a:buAutoNum type="arabicPeriod"/>
            </a:pPr>
            <a:r>
              <a:rPr lang="en-IN" sz="2900" b="1" dirty="0">
                <a:latin typeface="Arial Narrow" panose="020B0606020202030204" pitchFamily="34" charset="0"/>
                <a:cs typeface="Times New Roman" panose="02020603050405020304" pitchFamily="18" charset="0"/>
              </a:rPr>
              <a:t>Terminologies and Symbols of E-R diagram</a:t>
            </a:r>
          </a:p>
          <a:p>
            <a:pPr marL="742950" lvl="1" indent="-514350">
              <a:lnSpc>
                <a:spcPct val="115000"/>
              </a:lnSpc>
              <a:buFont typeface="+mj-lt"/>
              <a:buAutoNum type="arabicPeriod"/>
            </a:pPr>
            <a:r>
              <a:rPr lang="en-IN" sz="2900" b="1" dirty="0">
                <a:latin typeface="Arial Narrow" panose="020B0606020202030204" pitchFamily="34" charset="0"/>
                <a:cs typeface="Times New Roman" panose="02020603050405020304" pitchFamily="18" charset="0"/>
              </a:rPr>
              <a:t>Case Study Logical Model(ER Diagram)</a:t>
            </a:r>
          </a:p>
          <a:p>
            <a:pPr marL="742950" lvl="1" indent="-514350">
              <a:lnSpc>
                <a:spcPct val="115000"/>
              </a:lnSpc>
              <a:buFont typeface="+mj-lt"/>
              <a:buAutoNum type="arabicPeriod"/>
            </a:pPr>
            <a:r>
              <a:rPr lang="en-IN" sz="2900" b="1" dirty="0">
                <a:latin typeface="Arial Narrow" panose="020B0606020202030204" pitchFamily="34" charset="0"/>
                <a:cs typeface="Times New Roman" panose="02020603050405020304" pitchFamily="18" charset="0"/>
              </a:rPr>
              <a:t>Case Study Physical Schema</a:t>
            </a:r>
          </a:p>
          <a:p>
            <a:pPr marL="742950" lvl="1" indent="-514350">
              <a:lnSpc>
                <a:spcPct val="115000"/>
              </a:lnSpc>
              <a:buFont typeface="+mj-lt"/>
              <a:buAutoNum type="arabicPeriod"/>
            </a:pPr>
            <a:r>
              <a:rPr lang="en-IN" sz="2900" b="1" dirty="0">
                <a:latin typeface="Arial Narrow" panose="020B0606020202030204" pitchFamily="34" charset="0"/>
                <a:cs typeface="Times New Roman" panose="02020603050405020304" pitchFamily="18" charset="0"/>
              </a:rPr>
              <a:t>Structure Of Case Study</a:t>
            </a:r>
          </a:p>
          <a:p>
            <a:pPr marL="742950" lvl="1" indent="-514350">
              <a:lnSpc>
                <a:spcPct val="115000"/>
              </a:lnSpc>
              <a:buFont typeface="+mj-lt"/>
              <a:buAutoNum type="arabicPeriod"/>
            </a:pPr>
            <a:r>
              <a:rPr lang="en-IN" sz="2900" b="1" dirty="0">
                <a:latin typeface="Arial Narrow" panose="020B0606020202030204" pitchFamily="34" charset="0"/>
                <a:cs typeface="Times New Roman" panose="02020603050405020304" pitchFamily="18" charset="0"/>
              </a:rPr>
              <a:t>Keys and  Functional Dependencies</a:t>
            </a:r>
          </a:p>
          <a:p>
            <a:pPr marL="742950" lvl="1" indent="-514350">
              <a:lnSpc>
                <a:spcPct val="115000"/>
              </a:lnSpc>
              <a:buFont typeface="+mj-lt"/>
              <a:buAutoNum type="arabicPeriod"/>
            </a:pPr>
            <a:r>
              <a:rPr lang="en-IN" sz="2900" b="1" dirty="0">
                <a:latin typeface="Arial Narrow" panose="020B0606020202030204" pitchFamily="34" charset="0"/>
                <a:cs typeface="Times New Roman" panose="02020603050405020304" pitchFamily="18" charset="0"/>
              </a:rPr>
              <a:t>Case Study Interactive Queries </a:t>
            </a:r>
          </a:p>
          <a:p>
            <a:pPr>
              <a:lnSpc>
                <a:spcPct val="115000"/>
              </a:lnSpc>
            </a:pPr>
            <a:r>
              <a:rPr lang="en-IN" sz="2900" b="1" dirty="0">
                <a:latin typeface="Times New Roman" panose="02020603050405020304" pitchFamily="18" charset="0"/>
                <a:cs typeface="Times New Roman" panose="02020603050405020304" pitchFamily="18" charset="0"/>
              </a:rPr>
              <a:t>Normalisation</a:t>
            </a:r>
          </a:p>
          <a:p>
            <a:pPr>
              <a:lnSpc>
                <a:spcPct val="115000"/>
              </a:lnSpc>
            </a:pPr>
            <a:r>
              <a:rPr lang="en-IN" sz="2900" b="1" dirty="0">
                <a:latin typeface="Times New Roman" panose="02020603050405020304" pitchFamily="18" charset="0"/>
                <a:cs typeface="Times New Roman" panose="02020603050405020304" pitchFamily="18" charset="0"/>
              </a:rPr>
              <a:t>Conclusion</a:t>
            </a:r>
          </a:p>
          <a:p>
            <a:pPr>
              <a:lnSpc>
                <a:spcPct val="115000"/>
              </a:lnSpc>
            </a:pPr>
            <a:r>
              <a:rPr lang="en-IN" sz="2900" b="1" dirty="0">
                <a:latin typeface="Times New Roman" panose="02020603050405020304" pitchFamily="18" charset="0"/>
                <a:cs typeface="Times New Roman" panose="02020603050405020304" pitchFamily="18" charset="0"/>
              </a:rPr>
              <a:t>Bibliography</a:t>
            </a:r>
          </a:p>
          <a:p>
            <a:pPr marL="342900" lvl="0" indent="-342900">
              <a:lnSpc>
                <a:spcPct val="115000"/>
              </a:lnSpc>
              <a:buFont typeface="+mj-lt"/>
              <a:buAutoNum type="arabicPeriod"/>
            </a:pPr>
            <a:endParaRPr lang="en-IN" sz="2800" dirty="0">
              <a:latin typeface="Times New Roman" panose="02020603050405020304" pitchFamily="18" charset="0"/>
              <a:cs typeface="Times New Roman" panose="02020603050405020304" pitchFamily="18" charset="0"/>
            </a:endParaRPr>
          </a:p>
          <a:p>
            <a:pPr lvl="2">
              <a:lnSpc>
                <a:spcPct val="115000"/>
              </a:lnSpc>
            </a:pPr>
            <a:endParaRPr lang="en-IN" sz="2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16D9E5F-ECA9-4EFA-99EE-76A1DCC578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950" y="0"/>
            <a:ext cx="3152775" cy="690927"/>
          </a:xfrm>
          <a:prstGeom prst="rect">
            <a:avLst/>
          </a:prstGeom>
        </p:spPr>
      </p:pic>
    </p:spTree>
    <p:extLst>
      <p:ext uri="{BB962C8B-B14F-4D97-AF65-F5344CB8AC3E}">
        <p14:creationId xmlns:p14="http://schemas.microsoft.com/office/powerpoint/2010/main" val="4211709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DB33C-F626-4646-B4D7-9BEF6657FF26}"/>
              </a:ext>
            </a:extLst>
          </p:cNvPr>
          <p:cNvSpPr>
            <a:spLocks noGrp="1"/>
          </p:cNvSpPr>
          <p:nvPr>
            <p:ph type="title"/>
          </p:nvPr>
        </p:nvSpPr>
        <p:spPr/>
        <p:txBody>
          <a:bodyPr/>
          <a:lstStyle/>
          <a:p>
            <a:r>
              <a:rPr lang="en-US" dirty="0"/>
              <a:t>Introduction and project scope</a:t>
            </a:r>
            <a:endParaRPr lang="en-IN" dirty="0"/>
          </a:p>
        </p:txBody>
      </p:sp>
      <p:sp>
        <p:nvSpPr>
          <p:cNvPr id="3" name="Content Placeholder 2">
            <a:extLst>
              <a:ext uri="{FF2B5EF4-FFF2-40B4-BE49-F238E27FC236}">
                <a16:creationId xmlns:a16="http://schemas.microsoft.com/office/drawing/2014/main" id="{125D8DE0-2CF0-4907-B6C9-D5625AEC581E}"/>
              </a:ext>
            </a:extLst>
          </p:cNvPr>
          <p:cNvSpPr>
            <a:spLocks noGrp="1"/>
          </p:cNvSpPr>
          <p:nvPr>
            <p:ph idx="1"/>
          </p:nvPr>
        </p:nvSpPr>
        <p:spPr>
          <a:xfrm>
            <a:off x="2231135" y="2638044"/>
            <a:ext cx="8541639" cy="3781806"/>
          </a:xfrm>
        </p:spPr>
        <p:txBody>
          <a:bodyPr>
            <a:normAutofit/>
          </a:bodyPr>
          <a:lstStyle/>
          <a:p>
            <a:r>
              <a:rPr lang="en-US" sz="2000" dirty="0">
                <a:effectLst/>
                <a:latin typeface="Times New Roman" panose="02020603050405020304" pitchFamily="18" charset="0"/>
                <a:ea typeface="Calibri" panose="020F0502020204030204" pitchFamily="34" charset="0"/>
              </a:rPr>
              <a:t>We have planned to enhance an Airline Ticket Reservation. In our system, the customer can easily access the details and makes the </a:t>
            </a:r>
            <a:r>
              <a:rPr lang="en-US" sz="2000" dirty="0" err="1">
                <a:effectLst/>
                <a:latin typeface="Times New Roman" panose="02020603050405020304" pitchFamily="18" charset="0"/>
                <a:ea typeface="Calibri" panose="020F0502020204030204" pitchFamily="34" charset="0"/>
              </a:rPr>
              <a:t>icket</a:t>
            </a:r>
            <a:r>
              <a:rPr lang="en-US" sz="2000" dirty="0">
                <a:effectLst/>
                <a:latin typeface="Times New Roman" panose="02020603050405020304" pitchFamily="18" charset="0"/>
                <a:ea typeface="Calibri" panose="020F0502020204030204" pitchFamily="34" charset="0"/>
              </a:rPr>
              <a:t> reservation more simpler by removing the consistency.</a:t>
            </a:r>
            <a:endParaRPr lang="en-US" sz="1800" dirty="0">
              <a:effectLst/>
              <a:latin typeface="Times New Roman" panose="02020603050405020304" pitchFamily="18" charset="0"/>
              <a:ea typeface="Calibri" panose="020F0502020204030204" pitchFamily="34" charset="0"/>
            </a:endParaRPr>
          </a:p>
          <a:p>
            <a:r>
              <a:rPr lang="en-IN" sz="2000" dirty="0">
                <a:latin typeface="Times New Roman" panose="02020603050405020304" pitchFamily="18" charset="0"/>
                <a:cs typeface="Times New Roman" panose="02020603050405020304" pitchFamily="18" charset="0"/>
              </a:rPr>
              <a:t>A </a:t>
            </a:r>
            <a:r>
              <a:rPr lang="en-IN" sz="2000" b="1" dirty="0">
                <a:latin typeface="Times New Roman" panose="02020603050405020304" pitchFamily="18" charset="0"/>
                <a:cs typeface="Times New Roman" panose="02020603050405020304" pitchFamily="18" charset="0"/>
              </a:rPr>
              <a:t>Database</a:t>
            </a:r>
            <a:r>
              <a:rPr lang="en-IN" sz="2000" dirty="0">
                <a:latin typeface="Times New Roman" panose="02020603050405020304" pitchFamily="18" charset="0"/>
                <a:cs typeface="Times New Roman" panose="02020603050405020304" pitchFamily="18" charset="0"/>
              </a:rPr>
              <a:t> is a collection of well defined, inter-connected information about a particular enterprise.</a:t>
            </a:r>
          </a:p>
          <a:p>
            <a:r>
              <a:rPr lang="en-US" sz="2000" dirty="0">
                <a:solidFill>
                  <a:srgbClr val="000000"/>
                </a:solidFill>
                <a:effectLst/>
                <a:latin typeface="Times New Roman" panose="02020603050405020304" pitchFamily="18" charset="0"/>
                <a:ea typeface="Calibri" panose="020F0502020204030204" pitchFamily="34" charset="0"/>
              </a:rPr>
              <a:t>A </a:t>
            </a:r>
            <a:r>
              <a:rPr lang="en-US" sz="2000" b="1" dirty="0">
                <a:solidFill>
                  <a:srgbClr val="000000"/>
                </a:solidFill>
                <a:effectLst/>
                <a:latin typeface="Times New Roman" panose="02020603050405020304" pitchFamily="18" charset="0"/>
                <a:ea typeface="Calibri" panose="020F0502020204030204" pitchFamily="34" charset="0"/>
              </a:rPr>
              <a:t>Database Management System (DBMS) </a:t>
            </a:r>
            <a:r>
              <a:rPr lang="en-US" sz="2000" dirty="0">
                <a:solidFill>
                  <a:srgbClr val="000000"/>
                </a:solidFill>
                <a:effectLst/>
                <a:latin typeface="Times New Roman" panose="02020603050405020304" pitchFamily="18" charset="0"/>
                <a:ea typeface="Calibri" panose="020F0502020204030204" pitchFamily="34" charset="0"/>
              </a:rPr>
              <a:t>is software designed to store, retrieve, define, and manage data in a database</a:t>
            </a:r>
            <a:r>
              <a:rPr lang="en-US" sz="1800" dirty="0">
                <a:solidFill>
                  <a:srgbClr val="000000"/>
                </a:solidFill>
                <a:effectLst/>
                <a:latin typeface="Times New Roman" panose="02020603050405020304" pitchFamily="18" charset="0"/>
                <a:ea typeface="Calibri" panose="020F0502020204030204" pitchFamily="34" charset="0"/>
              </a:rPr>
              <a:t>.</a:t>
            </a:r>
          </a:p>
          <a:p>
            <a:r>
              <a:rPr lang="en-US" sz="2000" dirty="0">
                <a:solidFill>
                  <a:srgbClr val="000000"/>
                </a:solidFill>
                <a:effectLst/>
                <a:latin typeface="Times New Roman" panose="02020603050405020304" pitchFamily="18" charset="0"/>
                <a:ea typeface="Calibri" panose="020F0502020204030204" pitchFamily="34" charset="0"/>
              </a:rPr>
              <a:t>A </a:t>
            </a:r>
            <a:r>
              <a:rPr lang="en-US" sz="2000" b="1" dirty="0">
                <a:solidFill>
                  <a:srgbClr val="000000"/>
                </a:solidFill>
                <a:latin typeface="Times New Roman" panose="02020603050405020304" pitchFamily="18" charset="0"/>
                <a:ea typeface="Calibri" panose="020F0502020204030204" pitchFamily="34" charset="0"/>
              </a:rPr>
              <a:t>R</a:t>
            </a:r>
            <a:r>
              <a:rPr lang="en-US" sz="2000" b="1" dirty="0">
                <a:solidFill>
                  <a:srgbClr val="000000"/>
                </a:solidFill>
                <a:effectLst/>
                <a:latin typeface="Times New Roman" panose="02020603050405020304" pitchFamily="18" charset="0"/>
                <a:ea typeface="Calibri" panose="020F0502020204030204" pitchFamily="34" charset="0"/>
              </a:rPr>
              <a:t>elational </a:t>
            </a:r>
            <a:r>
              <a:rPr lang="en-US" sz="2000" b="1" dirty="0">
                <a:solidFill>
                  <a:srgbClr val="000000"/>
                </a:solidFill>
                <a:latin typeface="Times New Roman" panose="02020603050405020304" pitchFamily="18" charset="0"/>
                <a:ea typeface="Calibri" panose="020F0502020204030204" pitchFamily="34" charset="0"/>
              </a:rPr>
              <a:t>D</a:t>
            </a:r>
            <a:r>
              <a:rPr lang="en-US" sz="2000" b="1" dirty="0">
                <a:solidFill>
                  <a:srgbClr val="000000"/>
                </a:solidFill>
                <a:effectLst/>
                <a:latin typeface="Times New Roman" panose="02020603050405020304" pitchFamily="18" charset="0"/>
                <a:ea typeface="Calibri" panose="020F0502020204030204" pitchFamily="34" charset="0"/>
              </a:rPr>
              <a:t>atabase </a:t>
            </a:r>
            <a:r>
              <a:rPr lang="en-US" sz="2000" b="1" dirty="0">
                <a:solidFill>
                  <a:srgbClr val="000000"/>
                </a:solidFill>
                <a:latin typeface="Times New Roman" panose="02020603050405020304" pitchFamily="18" charset="0"/>
                <a:ea typeface="Calibri" panose="020F0502020204030204" pitchFamily="34" charset="0"/>
              </a:rPr>
              <a:t>M</a:t>
            </a:r>
            <a:r>
              <a:rPr lang="en-US" sz="2000" b="1" dirty="0">
                <a:solidFill>
                  <a:srgbClr val="000000"/>
                </a:solidFill>
                <a:effectLst/>
                <a:latin typeface="Times New Roman" panose="02020603050405020304" pitchFamily="18" charset="0"/>
                <a:ea typeface="Calibri" panose="020F0502020204030204" pitchFamily="34" charset="0"/>
              </a:rPr>
              <a:t>anagement </a:t>
            </a:r>
            <a:r>
              <a:rPr lang="en-US" sz="2000" b="1" dirty="0">
                <a:solidFill>
                  <a:srgbClr val="000000"/>
                </a:solidFill>
                <a:latin typeface="Times New Roman" panose="02020603050405020304" pitchFamily="18" charset="0"/>
                <a:ea typeface="Calibri" panose="020F0502020204030204" pitchFamily="34" charset="0"/>
              </a:rPr>
              <a:t>S</a:t>
            </a:r>
            <a:r>
              <a:rPr lang="en-US" sz="2000" b="1" dirty="0">
                <a:solidFill>
                  <a:srgbClr val="000000"/>
                </a:solidFill>
                <a:effectLst/>
                <a:latin typeface="Times New Roman" panose="02020603050405020304" pitchFamily="18" charset="0"/>
                <a:ea typeface="Calibri" panose="020F0502020204030204" pitchFamily="34" charset="0"/>
              </a:rPr>
              <a:t>ystem (RDBMS or just RDB) </a:t>
            </a:r>
            <a:r>
              <a:rPr lang="en-US" sz="2000" dirty="0">
                <a:solidFill>
                  <a:srgbClr val="000000"/>
                </a:solidFill>
                <a:effectLst/>
                <a:latin typeface="Times New Roman" panose="02020603050405020304" pitchFamily="18" charset="0"/>
                <a:ea typeface="Calibri" panose="020F0502020204030204" pitchFamily="34" charset="0"/>
              </a:rPr>
              <a:t>is a common type of database that stores data in tables, so it can be used in relation to other stored datasets.  </a:t>
            </a: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0D67C59-04AF-4B47-895E-50313900B8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950" y="0"/>
            <a:ext cx="3152775" cy="690927"/>
          </a:xfrm>
          <a:prstGeom prst="rect">
            <a:avLst/>
          </a:prstGeom>
        </p:spPr>
      </p:pic>
    </p:spTree>
    <p:extLst>
      <p:ext uri="{BB962C8B-B14F-4D97-AF65-F5344CB8AC3E}">
        <p14:creationId xmlns:p14="http://schemas.microsoft.com/office/powerpoint/2010/main" val="3468698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3107D-4E6E-42CE-8F27-047AA2322937}"/>
              </a:ext>
            </a:extLst>
          </p:cNvPr>
          <p:cNvSpPr>
            <a:spLocks noGrp="1"/>
          </p:cNvSpPr>
          <p:nvPr>
            <p:ph type="title"/>
          </p:nvPr>
        </p:nvSpPr>
        <p:spPr>
          <a:xfrm>
            <a:off x="2431161" y="283915"/>
            <a:ext cx="7729728" cy="1188720"/>
          </a:xfrm>
        </p:spPr>
        <p:txBody>
          <a:bodyPr/>
          <a:lstStyle/>
          <a:p>
            <a:r>
              <a:rPr lang="en-US" dirty="0"/>
              <a:t>Entities</a:t>
            </a:r>
            <a:endParaRPr lang="en-IN" dirty="0"/>
          </a:p>
        </p:txBody>
      </p:sp>
      <p:sp>
        <p:nvSpPr>
          <p:cNvPr id="3" name="Content Placeholder 2">
            <a:extLst>
              <a:ext uri="{FF2B5EF4-FFF2-40B4-BE49-F238E27FC236}">
                <a16:creationId xmlns:a16="http://schemas.microsoft.com/office/drawing/2014/main" id="{A320C151-3F20-4887-9149-D1DBFE598852}"/>
              </a:ext>
            </a:extLst>
          </p:cNvPr>
          <p:cNvSpPr>
            <a:spLocks noGrp="1"/>
          </p:cNvSpPr>
          <p:nvPr>
            <p:ph idx="1"/>
          </p:nvPr>
        </p:nvSpPr>
        <p:spPr>
          <a:xfrm>
            <a:off x="1333500" y="1756550"/>
            <a:ext cx="9363075" cy="4381881"/>
          </a:xfrm>
        </p:spPr>
        <p:txBody>
          <a:bodyPr>
            <a:normAutofit fontScale="92500" lnSpcReduction="10000"/>
          </a:bodyPr>
          <a:lstStyle/>
          <a:p>
            <a:r>
              <a:rPr lang="en-US" b="1" dirty="0">
                <a:latin typeface="Times New Roman" panose="02020603050405020304" pitchFamily="18" charset="0"/>
                <a:ea typeface="Calibri" panose="020F0502020204030204" pitchFamily="34" charset="0"/>
              </a:rPr>
              <a:t>Admin </a:t>
            </a:r>
            <a:r>
              <a:rPr lang="en-US" sz="1800" dirty="0">
                <a:effectLst/>
                <a:latin typeface="Times New Roman" panose="02020603050405020304" pitchFamily="18" charset="0"/>
                <a:ea typeface="Calibri" panose="020F0502020204030204" pitchFamily="34" charset="0"/>
              </a:rPr>
              <a:t>entity will store the details of the </a:t>
            </a:r>
            <a:r>
              <a:rPr lang="en-US" dirty="0">
                <a:latin typeface="Times New Roman" panose="02020603050405020304" pitchFamily="18" charset="0"/>
                <a:ea typeface="Calibri" panose="020F0502020204030204" pitchFamily="34" charset="0"/>
              </a:rPr>
              <a:t>Admin </a:t>
            </a:r>
            <a:r>
              <a:rPr lang="en-US" sz="1800" dirty="0">
                <a:effectLst/>
                <a:latin typeface="Times New Roman" panose="02020603050405020304" pitchFamily="18" charset="0"/>
                <a:ea typeface="Calibri" panose="020F0502020204030204" pitchFamily="34" charset="0"/>
              </a:rPr>
              <a:t>like their </a:t>
            </a:r>
            <a:r>
              <a:rPr lang="en-US" dirty="0" err="1">
                <a:latin typeface="Times New Roman" panose="02020603050405020304" pitchFamily="18" charset="0"/>
                <a:ea typeface="Calibri" panose="020F0502020204030204" pitchFamily="34" charset="0"/>
              </a:rPr>
              <a:t>admin_ID</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fname</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lname</a:t>
            </a:r>
            <a:r>
              <a:rPr lang="en-US" sz="1800" dirty="0">
                <a:effectLst/>
                <a:latin typeface="Times New Roman" panose="02020603050405020304" pitchFamily="18" charset="0"/>
                <a:ea typeface="Calibri" panose="020F0502020204030204" pitchFamily="34" charset="0"/>
              </a:rPr>
              <a:t>, age etc .</a:t>
            </a:r>
          </a:p>
          <a:p>
            <a:r>
              <a:rPr lang="en-US" sz="1800" dirty="0">
                <a:effectLst/>
                <a:latin typeface="Times New Roman" panose="02020603050405020304" pitchFamily="18" charset="0"/>
                <a:ea typeface="Calibri" panose="020F0502020204030204" pitchFamily="34" charset="0"/>
              </a:rPr>
              <a:t>The </a:t>
            </a:r>
            <a:r>
              <a:rPr lang="en-US" b="1" dirty="0">
                <a:latin typeface="Times New Roman" panose="02020603050405020304" pitchFamily="18" charset="0"/>
                <a:ea typeface="Calibri" panose="020F0502020204030204" pitchFamily="34" charset="0"/>
              </a:rPr>
              <a:t>Customer</a:t>
            </a:r>
            <a:r>
              <a:rPr lang="en-US" sz="1800" b="1" dirty="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entity will store the details of Customer like </a:t>
            </a:r>
            <a:r>
              <a:rPr lang="en-US" sz="1800" dirty="0" err="1">
                <a:effectLst/>
                <a:latin typeface="Times New Roman" panose="02020603050405020304" pitchFamily="18" charset="0"/>
                <a:ea typeface="Calibri" panose="020F0502020204030204" pitchFamily="34" charset="0"/>
              </a:rPr>
              <a:t>cust_ID</a:t>
            </a:r>
            <a:r>
              <a:rPr lang="en-US" sz="1800" dirty="0">
                <a:effectLst/>
                <a:latin typeface="Times New Roman" panose="02020603050405020304" pitchFamily="18" charset="0"/>
                <a:ea typeface="Calibri" panose="020F0502020204030204" pitchFamily="34" charset="0"/>
              </a:rPr>
              <a:t> , </a:t>
            </a:r>
            <a:r>
              <a:rPr lang="en-US" sz="1800" dirty="0" err="1">
                <a:effectLst/>
                <a:latin typeface="Times New Roman" panose="02020603050405020304" pitchFamily="18" charset="0"/>
                <a:ea typeface="Calibri" panose="020F0502020204030204" pitchFamily="34" charset="0"/>
              </a:rPr>
              <a:t>fname</a:t>
            </a:r>
            <a:r>
              <a:rPr lang="en-US" sz="1800" dirty="0">
                <a:effectLst/>
                <a:latin typeface="Times New Roman" panose="02020603050405020304" pitchFamily="18" charset="0"/>
                <a:ea typeface="Calibri" panose="020F0502020204030204" pitchFamily="34" charset="0"/>
              </a:rPr>
              <a:t> </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cust_email</a:t>
            </a:r>
            <a:r>
              <a:rPr lang="en-US" dirty="0">
                <a:latin typeface="Times New Roman" panose="02020603050405020304" pitchFamily="18" charset="0"/>
                <a:ea typeface="Calibri" panose="020F0502020204030204" pitchFamily="34" charset="0"/>
              </a:rPr>
              <a:t> , </a:t>
            </a:r>
            <a:r>
              <a:rPr lang="en-US" dirty="0" err="1">
                <a:latin typeface="Times New Roman" panose="02020603050405020304" pitchFamily="18" charset="0"/>
                <a:ea typeface="Calibri" panose="020F0502020204030204" pitchFamily="34" charset="0"/>
              </a:rPr>
              <a:t>cust_pass</a:t>
            </a:r>
            <a:r>
              <a:rPr lang="en-US" dirty="0">
                <a:latin typeface="Times New Roman" panose="02020603050405020304" pitchFamily="18" charset="0"/>
                <a:ea typeface="Calibri" panose="020F0502020204030204" pitchFamily="34" charset="0"/>
              </a:rPr>
              <a:t>, etc.</a:t>
            </a:r>
            <a:endParaRPr lang="en-US" sz="1800" dirty="0">
              <a:effectLst/>
              <a:latin typeface="Times New Roman" panose="02020603050405020304" pitchFamily="18" charset="0"/>
              <a:ea typeface="Calibri" panose="020F0502020204030204" pitchFamily="34" charset="0"/>
              <a:cs typeface="Raavi" panose="020B0502040204020203" pitchFamily="34" charset="0"/>
            </a:endParaRPr>
          </a:p>
          <a:p>
            <a:r>
              <a:rPr lang="en-US" sz="1800" dirty="0">
                <a:effectLst/>
                <a:latin typeface="Times New Roman" panose="02020603050405020304" pitchFamily="18" charset="0"/>
                <a:ea typeface="Calibri" panose="020F0502020204030204" pitchFamily="34" charset="0"/>
                <a:cs typeface="Raavi" panose="020B0502040204020203" pitchFamily="34" charset="0"/>
              </a:rPr>
              <a:t>A </a:t>
            </a:r>
            <a:r>
              <a:rPr lang="en-US" sz="1800" dirty="0" err="1">
                <a:effectLst/>
                <a:latin typeface="Times New Roman" panose="02020603050405020304" pitchFamily="18" charset="0"/>
                <a:ea typeface="Calibri" panose="020F0502020204030204" pitchFamily="34" charset="0"/>
                <a:cs typeface="Raavi" panose="020B0502040204020203" pitchFamily="34" charset="0"/>
              </a:rPr>
              <a:t>traveller</a:t>
            </a:r>
            <a:r>
              <a:rPr lang="en-US" sz="1800" dirty="0">
                <a:effectLst/>
                <a:latin typeface="Times New Roman" panose="02020603050405020304" pitchFamily="18" charset="0"/>
                <a:ea typeface="Calibri" panose="020F0502020204030204" pitchFamily="34" charset="0"/>
                <a:cs typeface="Raavi" panose="020B0502040204020203" pitchFamily="34" charset="0"/>
              </a:rPr>
              <a:t> schedules its journey with booking a flight. So the </a:t>
            </a:r>
            <a:r>
              <a:rPr lang="en-US" b="1" dirty="0">
                <a:latin typeface="Times New Roman" panose="02020603050405020304" pitchFamily="18" charset="0"/>
                <a:ea typeface="Calibri" panose="020F0502020204030204" pitchFamily="34" charset="0"/>
                <a:cs typeface="Raavi" panose="020B0502040204020203" pitchFamily="34" charset="0"/>
              </a:rPr>
              <a:t>Schedule</a:t>
            </a:r>
            <a:r>
              <a:rPr lang="en-US" sz="1800" dirty="0">
                <a:effectLst/>
                <a:latin typeface="Times New Roman" panose="02020603050405020304" pitchFamily="18" charset="0"/>
                <a:ea typeface="Calibri" panose="020F0502020204030204" pitchFamily="34" charset="0"/>
                <a:cs typeface="Raavi" panose="020B0502040204020203" pitchFamily="34" charset="0"/>
              </a:rPr>
              <a:t> entity </a:t>
            </a:r>
            <a:r>
              <a:rPr lang="en-US" dirty="0">
                <a:latin typeface="Times New Roman" panose="02020603050405020304" pitchFamily="18" charset="0"/>
                <a:ea typeface="Calibri" panose="020F0502020204030204" pitchFamily="34" charset="0"/>
                <a:cs typeface="Raavi" panose="020B0502040204020203" pitchFamily="34" charset="0"/>
              </a:rPr>
              <a:t>covers attributes like </a:t>
            </a:r>
            <a:r>
              <a:rPr lang="en-US" dirty="0" err="1">
                <a:latin typeface="Times New Roman" panose="02020603050405020304" pitchFamily="18" charset="0"/>
                <a:ea typeface="Calibri" panose="020F0502020204030204" pitchFamily="34" charset="0"/>
                <a:cs typeface="Raavi" panose="020B0502040204020203" pitchFamily="34" charset="0"/>
              </a:rPr>
              <a:t>sched_ID</a:t>
            </a:r>
            <a:r>
              <a:rPr lang="en-US" sz="1800" dirty="0">
                <a:effectLst/>
                <a:latin typeface="Times New Roman" panose="02020603050405020304" pitchFamily="18" charset="0"/>
                <a:ea typeface="Calibri" panose="020F0502020204030204" pitchFamily="34" charset="0"/>
                <a:cs typeface="Raavi" panose="020B0502040204020203" pitchFamily="34" charset="0"/>
              </a:rPr>
              <a:t>, </a:t>
            </a:r>
            <a:r>
              <a:rPr lang="en-US" sz="1800" dirty="0" err="1">
                <a:effectLst/>
                <a:latin typeface="Times New Roman" panose="02020603050405020304" pitchFamily="18" charset="0"/>
                <a:ea typeface="Calibri" panose="020F0502020204030204" pitchFamily="34" charset="0"/>
                <a:cs typeface="Raavi" panose="020B0502040204020203" pitchFamily="34" charset="0"/>
              </a:rPr>
              <a:t>date_flight</a:t>
            </a:r>
            <a:r>
              <a:rPr lang="en-US" sz="1800" dirty="0">
                <a:effectLst/>
                <a:latin typeface="Times New Roman" panose="02020603050405020304" pitchFamily="18" charset="0"/>
                <a:ea typeface="Calibri" panose="020F0502020204030204" pitchFamily="34" charset="0"/>
                <a:cs typeface="Raavi" panose="020B0502040204020203" pitchFamily="34" charset="0"/>
              </a:rPr>
              <a:t> , </a:t>
            </a:r>
            <a:r>
              <a:rPr lang="en-US" sz="1800" dirty="0" err="1">
                <a:effectLst/>
                <a:latin typeface="Times New Roman" panose="02020603050405020304" pitchFamily="18" charset="0"/>
                <a:ea typeface="Calibri" panose="020F0502020204030204" pitchFamily="34" charset="0"/>
                <a:cs typeface="Raavi" panose="020B0502040204020203" pitchFamily="34" charset="0"/>
              </a:rPr>
              <a:t>date_flight</a:t>
            </a:r>
            <a:r>
              <a:rPr lang="en-US" sz="1800" dirty="0">
                <a:effectLst/>
                <a:latin typeface="Times New Roman" panose="02020603050405020304" pitchFamily="18" charset="0"/>
                <a:ea typeface="Calibri" panose="020F0502020204030204" pitchFamily="34" charset="0"/>
                <a:cs typeface="Raavi" panose="020B0502040204020203" pitchFamily="34" charset="0"/>
              </a:rPr>
              <a:t>, </a:t>
            </a:r>
            <a:r>
              <a:rPr lang="en-US" sz="1800" dirty="0" err="1">
                <a:effectLst/>
                <a:latin typeface="Times New Roman" panose="02020603050405020304" pitchFamily="18" charset="0"/>
                <a:ea typeface="Calibri" panose="020F0502020204030204" pitchFamily="34" charset="0"/>
                <a:cs typeface="Raavi" panose="020B0502040204020203" pitchFamily="34" charset="0"/>
              </a:rPr>
              <a:t>time_depart,time_land</a:t>
            </a:r>
            <a:r>
              <a:rPr lang="en-US" sz="1800" dirty="0">
                <a:effectLst/>
                <a:latin typeface="Times New Roman" panose="02020603050405020304" pitchFamily="18" charset="0"/>
                <a:ea typeface="Calibri" panose="020F0502020204030204" pitchFamily="34" charset="0"/>
                <a:cs typeface="Raavi" panose="020B0502040204020203" pitchFamily="34" charset="0"/>
              </a:rPr>
              <a:t> .</a:t>
            </a:r>
            <a:endParaRPr lang="en-US" dirty="0">
              <a:latin typeface="Times New Roman" panose="02020603050405020304" pitchFamily="18" charset="0"/>
              <a:ea typeface="Calibri" panose="020F0502020204030204" pitchFamily="34" charset="0"/>
              <a:cs typeface="Raavi" panose="020B0502040204020203" pitchFamily="34" charset="0"/>
            </a:endParaRPr>
          </a:p>
          <a:p>
            <a:r>
              <a:rPr lang="en-US" b="1" dirty="0">
                <a:latin typeface="Times New Roman" panose="02020603050405020304" pitchFamily="18" charset="0"/>
                <a:ea typeface="Calibri" panose="020F0502020204030204" pitchFamily="34" charset="0"/>
              </a:rPr>
              <a:t>Ticket</a:t>
            </a:r>
            <a:r>
              <a:rPr lang="en-US" sz="1800" b="1" dirty="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entity ensures customer’s ticket of that fight dealing with </a:t>
            </a:r>
            <a:r>
              <a:rPr lang="en-US" dirty="0">
                <a:latin typeface="Times New Roman" panose="02020603050405020304" pitchFamily="18" charset="0"/>
                <a:ea typeface="Calibri" panose="020F0502020204030204" pitchFamily="34" charset="0"/>
              </a:rPr>
              <a:t>information in it</a:t>
            </a:r>
            <a:r>
              <a:rPr lang="en-US" sz="1800" dirty="0">
                <a:effectLst/>
                <a:latin typeface="Times New Roman" panose="02020603050405020304" pitchFamily="18" charset="0"/>
                <a:ea typeface="Calibri" panose="020F0502020204030204" pitchFamily="34" charset="0"/>
              </a:rPr>
              <a:t> like </a:t>
            </a:r>
            <a:r>
              <a:rPr lang="en-US" dirty="0" err="1">
                <a:latin typeface="Times New Roman" panose="02020603050405020304" pitchFamily="18" charset="0"/>
                <a:ea typeface="Calibri" panose="020F0502020204030204" pitchFamily="34" charset="0"/>
              </a:rPr>
              <a:t>ticket_ID</a:t>
            </a:r>
            <a:r>
              <a:rPr lang="en-US" dirty="0">
                <a:latin typeface="Times New Roman" panose="02020603050405020304" pitchFamily="18" charset="0"/>
                <a:ea typeface="Calibri" panose="020F0502020204030204" pitchFamily="34" charset="0"/>
              </a:rPr>
              <a:t> , </a:t>
            </a:r>
            <a:r>
              <a:rPr lang="en-US" dirty="0" err="1">
                <a:latin typeface="Times New Roman" panose="02020603050405020304" pitchFamily="18" charset="0"/>
                <a:ea typeface="Calibri" panose="020F0502020204030204" pitchFamily="34" charset="0"/>
              </a:rPr>
              <a:t>ticket_num</a:t>
            </a:r>
            <a:r>
              <a:rPr lang="en-US" dirty="0">
                <a:latin typeface="Times New Roman" panose="02020603050405020304" pitchFamily="18" charset="0"/>
                <a:ea typeface="Calibri" panose="020F0502020204030204" pitchFamily="34" charset="0"/>
              </a:rPr>
              <a:t> , </a:t>
            </a:r>
            <a:r>
              <a:rPr lang="en-US" dirty="0" err="1">
                <a:latin typeface="Times New Roman" panose="02020603050405020304" pitchFamily="18" charset="0"/>
                <a:ea typeface="Calibri" panose="020F0502020204030204" pitchFamily="34" charset="0"/>
              </a:rPr>
              <a:t>date_avail</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date_flight</a:t>
            </a:r>
            <a:r>
              <a:rPr lang="en-US" dirty="0">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etc</a:t>
            </a:r>
            <a:r>
              <a:rPr lang="en-US" dirty="0">
                <a:latin typeface="Times New Roman" panose="02020603050405020304" pitchFamily="18" charset="0"/>
                <a:ea typeface="Calibri" panose="020F0502020204030204" pitchFamily="34" charset="0"/>
              </a:rPr>
              <a:t>.</a:t>
            </a:r>
            <a:endParaRPr lang="en-US" sz="1800" dirty="0">
              <a:effectLst/>
              <a:latin typeface="Times New Roman" panose="02020603050405020304" pitchFamily="18" charset="0"/>
              <a:ea typeface="Calibri" panose="020F0502020204030204" pitchFamily="34" charset="0"/>
            </a:endParaRPr>
          </a:p>
          <a:p>
            <a:r>
              <a:rPr lang="en-US" b="1" dirty="0">
                <a:latin typeface="Times New Roman" panose="02020603050405020304" pitchFamily="18" charset="0"/>
                <a:ea typeface="Calibri" panose="020F0502020204030204" pitchFamily="34" charset="0"/>
              </a:rPr>
              <a:t>Reservation </a:t>
            </a:r>
            <a:r>
              <a:rPr lang="en-US" sz="1800" b="1" dirty="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entity gives details of </a:t>
            </a:r>
            <a:r>
              <a:rPr lang="en-US" dirty="0">
                <a:latin typeface="Times New Roman" panose="02020603050405020304" pitchFamily="18" charset="0"/>
                <a:ea typeface="Calibri" panose="020F0502020204030204" pitchFamily="34" charset="0"/>
              </a:rPr>
              <a:t>reservation to admin and customer co</a:t>
            </a:r>
            <a:r>
              <a:rPr lang="en-US" sz="1800" dirty="0">
                <a:effectLst/>
                <a:latin typeface="Times New Roman" panose="02020603050405020304" pitchFamily="18" charset="0"/>
                <a:ea typeface="Calibri" panose="020F0502020204030204" pitchFamily="34" charset="0"/>
              </a:rPr>
              <a:t>ntaining attributes like  </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res_ID,cus_ID,ticket_ID,</a:t>
            </a:r>
            <a:r>
              <a:rPr lang="en-US" sz="1800" dirty="0" err="1">
                <a:effectLst/>
                <a:latin typeface="Times New Roman" panose="02020603050405020304" pitchFamily="18" charset="0"/>
                <a:ea typeface="Calibri" panose="020F0502020204030204" pitchFamily="34" charset="0"/>
              </a:rPr>
              <a:t>etc</a:t>
            </a:r>
            <a:r>
              <a:rPr lang="en-US" sz="1800" dirty="0">
                <a:effectLst/>
                <a:latin typeface="Times New Roman" panose="02020603050405020304" pitchFamily="18" charset="0"/>
                <a:ea typeface="Calibri" panose="020F0502020204030204" pitchFamily="34" charset="0"/>
              </a:rPr>
              <a:t>.</a:t>
            </a:r>
          </a:p>
          <a:p>
            <a:r>
              <a:rPr lang="en-US" b="1" dirty="0">
                <a:latin typeface="Times New Roman" panose="02020603050405020304" pitchFamily="18" charset="0"/>
                <a:ea typeface="Calibri" panose="020F0502020204030204" pitchFamily="34" charset="0"/>
              </a:rPr>
              <a:t>Transaction</a:t>
            </a:r>
            <a:r>
              <a:rPr lang="en-US" sz="1800" b="1" dirty="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entity gives details of booked ticket with Attributes like </a:t>
            </a:r>
            <a:r>
              <a:rPr lang="en-US" sz="1800" dirty="0" err="1">
                <a:effectLst/>
                <a:latin typeface="Times New Roman" panose="02020603050405020304" pitchFamily="18" charset="0"/>
                <a:ea typeface="Calibri" panose="020F0502020204030204" pitchFamily="34" charset="0"/>
              </a:rPr>
              <a:t>trans_ID,trans_name,trans_date</a:t>
            </a:r>
            <a:r>
              <a:rPr lang="en-US" sz="1800" dirty="0">
                <a:effectLst/>
                <a:latin typeface="Times New Roman" panose="02020603050405020304" pitchFamily="18" charset="0"/>
                <a:ea typeface="Calibri" panose="020F0502020204030204" pitchFamily="34" charset="0"/>
              </a:rPr>
              <a:t> etc.</a:t>
            </a:r>
          </a:p>
          <a:p>
            <a:r>
              <a:rPr lang="en-US" b="1" dirty="0" err="1">
                <a:latin typeface="Times New Roman" panose="02020603050405020304" pitchFamily="18" charset="0"/>
                <a:ea typeface="Calibri" panose="020F0502020204030204" pitchFamily="34" charset="0"/>
              </a:rPr>
              <a:t>Transaction_Type</a:t>
            </a:r>
            <a:r>
              <a:rPr lang="en-US" b="1" dirty="0">
                <a:latin typeface="Times New Roman" panose="02020603050405020304" pitchFamily="18" charset="0"/>
                <a:ea typeface="Calibri" panose="020F0502020204030204" pitchFamily="34" charset="0"/>
              </a:rPr>
              <a:t> </a:t>
            </a:r>
            <a:r>
              <a:rPr lang="en-US" dirty="0">
                <a:latin typeface="Times New Roman" panose="02020603050405020304" pitchFamily="18" charset="0"/>
                <a:ea typeface="Calibri" panose="020F0502020204030204" pitchFamily="34" charset="0"/>
              </a:rPr>
              <a:t>entity gives information about transaction of particular customer with their schedule . Attributes are </a:t>
            </a:r>
            <a:r>
              <a:rPr lang="en-US" dirty="0" err="1">
                <a:latin typeface="Times New Roman" panose="02020603050405020304" pitchFamily="18" charset="0"/>
                <a:ea typeface="Calibri" panose="020F0502020204030204" pitchFamily="34" charset="0"/>
              </a:rPr>
              <a:t>transty_ID,ticket_ID,trans_name,etc</a:t>
            </a:r>
            <a:r>
              <a:rPr lang="en-US" dirty="0">
                <a:latin typeface="Times New Roman" panose="02020603050405020304" pitchFamily="18" charset="0"/>
                <a:ea typeface="Calibri" panose="020F0502020204030204" pitchFamily="34" charset="0"/>
              </a:rPr>
              <a:t>.</a:t>
            </a:r>
          </a:p>
          <a:p>
            <a:r>
              <a:rPr lang="en-US" sz="1800" b="1" dirty="0">
                <a:effectLst/>
                <a:latin typeface="Times New Roman" panose="02020603050405020304" pitchFamily="18" charset="0"/>
                <a:ea typeface="Calibri" panose="020F0502020204030204" pitchFamily="34" charset="0"/>
              </a:rPr>
              <a:t>Reports </a:t>
            </a:r>
            <a:r>
              <a:rPr lang="en-US" sz="1800" dirty="0">
                <a:effectLst/>
                <a:latin typeface="Times New Roman" panose="02020603050405020304" pitchFamily="18" charset="0"/>
                <a:ea typeface="Calibri" panose="020F0502020204030204" pitchFamily="34" charset="0"/>
              </a:rPr>
              <a:t>entity gives details about customer’s reporting date with Attributes like </a:t>
            </a:r>
            <a:r>
              <a:rPr lang="en-US" sz="1800" dirty="0" err="1">
                <a:effectLst/>
                <a:latin typeface="Times New Roman" panose="02020603050405020304" pitchFamily="18" charset="0"/>
                <a:ea typeface="Calibri" panose="020F0502020204030204" pitchFamily="34" charset="0"/>
              </a:rPr>
              <a:t>res_ID,report_ID,etc</a:t>
            </a:r>
            <a:r>
              <a:rPr lang="en-US" dirty="0">
                <a:latin typeface="Times New Roman" panose="02020603050405020304" pitchFamily="18" charset="0"/>
                <a:ea typeface="Calibri" panose="020F0502020204030204" pitchFamily="34" charset="0"/>
              </a:rPr>
              <a:t>.</a:t>
            </a:r>
            <a:endParaRPr lang="en-US" sz="1800" dirty="0">
              <a:effectLst/>
              <a:latin typeface="Times New Roman" panose="02020603050405020304" pitchFamily="18" charset="0"/>
              <a:ea typeface="Calibri" panose="020F0502020204030204" pitchFamily="34" charset="0"/>
            </a:endParaRPr>
          </a:p>
          <a:p>
            <a:endParaRPr lang="en-US" sz="1800" dirty="0">
              <a:effectLst/>
              <a:latin typeface="Times New Roman" panose="02020603050405020304" pitchFamily="18" charset="0"/>
              <a:ea typeface="Calibri" panose="020F0502020204030204" pitchFamily="34" charset="0"/>
            </a:endParaRPr>
          </a:p>
          <a:p>
            <a:endParaRPr lang="en-IN" sz="1800" dirty="0">
              <a:effectLst/>
              <a:latin typeface="Calibri" panose="020F0502020204030204" pitchFamily="34" charset="0"/>
              <a:ea typeface="Calibri" panose="020F0502020204030204" pitchFamily="34" charset="0"/>
              <a:cs typeface="Raavi" panose="020B0502040204020203" pitchFamily="34" charset="0"/>
            </a:endParaRPr>
          </a:p>
          <a:p>
            <a:endParaRPr lang="en-IN" sz="1800" dirty="0">
              <a:effectLst/>
              <a:latin typeface="Calibri" panose="020F0502020204030204" pitchFamily="34" charset="0"/>
              <a:ea typeface="Calibri" panose="020F0502020204030204" pitchFamily="34" charset="0"/>
              <a:cs typeface="Raavi" panose="020B0502040204020203" pitchFamily="34" charset="0"/>
            </a:endParaRPr>
          </a:p>
          <a:p>
            <a:endParaRPr lang="en-US" b="1" dirty="0"/>
          </a:p>
        </p:txBody>
      </p:sp>
      <p:pic>
        <p:nvPicPr>
          <p:cNvPr id="4" name="Picture 3">
            <a:extLst>
              <a:ext uri="{FF2B5EF4-FFF2-40B4-BE49-F238E27FC236}">
                <a16:creationId xmlns:a16="http://schemas.microsoft.com/office/drawing/2014/main" id="{017F551D-E8BE-4E63-8075-082E56B634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950" y="0"/>
            <a:ext cx="3152775" cy="690927"/>
          </a:xfrm>
          <a:prstGeom prst="rect">
            <a:avLst/>
          </a:prstGeom>
        </p:spPr>
      </p:pic>
    </p:spTree>
    <p:extLst>
      <p:ext uri="{BB962C8B-B14F-4D97-AF65-F5344CB8AC3E}">
        <p14:creationId xmlns:p14="http://schemas.microsoft.com/office/powerpoint/2010/main" val="2895301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26E99-0690-4939-8738-88E0ED067A4C}"/>
              </a:ext>
            </a:extLst>
          </p:cNvPr>
          <p:cNvSpPr>
            <a:spLocks noGrp="1"/>
          </p:cNvSpPr>
          <p:nvPr>
            <p:ph type="title"/>
          </p:nvPr>
        </p:nvSpPr>
        <p:spPr>
          <a:xfrm>
            <a:off x="2335911" y="345463"/>
            <a:ext cx="7729728" cy="1188720"/>
          </a:xfrm>
        </p:spPr>
        <p:txBody>
          <a:bodyPr/>
          <a:lstStyle/>
          <a:p>
            <a:r>
              <a:rPr lang="en-US" dirty="0"/>
              <a:t>relations</a:t>
            </a:r>
            <a:endParaRPr lang="en-IN" dirty="0"/>
          </a:p>
        </p:txBody>
      </p:sp>
      <p:sp>
        <p:nvSpPr>
          <p:cNvPr id="3" name="Content Placeholder 2">
            <a:extLst>
              <a:ext uri="{FF2B5EF4-FFF2-40B4-BE49-F238E27FC236}">
                <a16:creationId xmlns:a16="http://schemas.microsoft.com/office/drawing/2014/main" id="{729F2F48-B667-4273-9290-884BAF2D8378}"/>
              </a:ext>
            </a:extLst>
          </p:cNvPr>
          <p:cNvSpPr>
            <a:spLocks noGrp="1"/>
          </p:cNvSpPr>
          <p:nvPr>
            <p:ph idx="1"/>
          </p:nvPr>
        </p:nvSpPr>
        <p:spPr>
          <a:xfrm>
            <a:off x="135292" y="1657350"/>
            <a:ext cx="11763375" cy="5076825"/>
          </a:xfrm>
        </p:spPr>
        <p:txBody>
          <a:bodyPr>
            <a:normAutofit lnSpcReduction="10000"/>
          </a:bodyPr>
          <a:lstStyle/>
          <a:p>
            <a:pPr marL="457200" algn="just">
              <a:lnSpc>
                <a:spcPct val="115000"/>
              </a:lnSpc>
            </a:pPr>
            <a:r>
              <a:rPr lang="en-US" b="1" dirty="0">
                <a:latin typeface="Times New Roman" panose="02020603050405020304" pitchFamily="18" charset="0"/>
                <a:ea typeface="Calibri" panose="020F0502020204030204" pitchFamily="34" charset="0"/>
                <a:cs typeface="Raavi" panose="020B0502040204020203" pitchFamily="34" charset="0"/>
              </a:rPr>
              <a:t>Admin To Reservation: </a:t>
            </a:r>
            <a:r>
              <a:rPr lang="en-US" sz="1800" dirty="0">
                <a:effectLst/>
                <a:latin typeface="Times New Roman" panose="02020603050405020304" pitchFamily="18" charset="0"/>
                <a:ea typeface="Calibri" panose="020F0502020204030204" pitchFamily="34" charset="0"/>
                <a:cs typeface="Raavi" panose="020B0502040204020203" pitchFamily="34" charset="0"/>
              </a:rPr>
              <a:t>Admin manages all the reservation the basis of the information for the journey. The info of various </a:t>
            </a:r>
            <a:r>
              <a:rPr lang="en-US" dirty="0">
                <a:latin typeface="Times New Roman" panose="02020603050405020304" pitchFamily="18" charset="0"/>
                <a:ea typeface="Calibri" panose="020F0502020204030204" pitchFamily="34" charset="0"/>
                <a:cs typeface="Raavi" panose="020B0502040204020203" pitchFamily="34" charset="0"/>
              </a:rPr>
              <a:t>flights</a:t>
            </a:r>
            <a:r>
              <a:rPr lang="en-US" sz="1800" dirty="0">
                <a:effectLst/>
                <a:latin typeface="Times New Roman" panose="02020603050405020304" pitchFamily="18" charset="0"/>
                <a:ea typeface="Calibri" panose="020F0502020204030204" pitchFamily="34" charset="0"/>
                <a:cs typeface="Raavi" panose="020B0502040204020203" pitchFamily="34" charset="0"/>
              </a:rPr>
              <a:t> available is stored in </a:t>
            </a:r>
            <a:r>
              <a:rPr lang="en-US" dirty="0">
                <a:latin typeface="Times New Roman" panose="02020603050405020304" pitchFamily="18" charset="0"/>
                <a:ea typeface="Calibri" panose="020F0502020204030204" pitchFamily="34" charset="0"/>
                <a:cs typeface="Raavi" panose="020B0502040204020203" pitchFamily="34" charset="0"/>
              </a:rPr>
              <a:t>Reports</a:t>
            </a:r>
            <a:r>
              <a:rPr lang="en-US" sz="1800" dirty="0">
                <a:effectLst/>
                <a:latin typeface="Times New Roman" panose="02020603050405020304" pitchFamily="18" charset="0"/>
                <a:ea typeface="Calibri" panose="020F0502020204030204" pitchFamily="34" charset="0"/>
                <a:cs typeface="Raavi" panose="020B0502040204020203" pitchFamily="34" charset="0"/>
              </a:rPr>
              <a:t> table .The relation name is ‘</a:t>
            </a:r>
            <a:r>
              <a:rPr lang="en-US" b="1" dirty="0">
                <a:latin typeface="Times New Roman" panose="02020603050405020304" pitchFamily="18" charset="0"/>
                <a:ea typeface="Calibri" panose="020F0502020204030204" pitchFamily="34" charset="0"/>
                <a:cs typeface="Raavi" panose="020B0502040204020203" pitchFamily="34" charset="0"/>
              </a:rPr>
              <a:t>Manages</a:t>
            </a:r>
            <a:r>
              <a:rPr lang="en-US" sz="1800" dirty="0">
                <a:effectLst/>
                <a:latin typeface="Times New Roman" panose="02020603050405020304" pitchFamily="18" charset="0"/>
                <a:ea typeface="Calibri" panose="020F0502020204030204" pitchFamily="34" charset="0"/>
                <a:cs typeface="Raavi" panose="020B0502040204020203" pitchFamily="34" charset="0"/>
              </a:rPr>
              <a:t>’.</a:t>
            </a:r>
            <a:endParaRPr lang="en-IN" sz="1800" dirty="0">
              <a:effectLst/>
              <a:latin typeface="Calibri" panose="020F0502020204030204" pitchFamily="34" charset="0"/>
              <a:ea typeface="Calibri" panose="020F0502020204030204" pitchFamily="34" charset="0"/>
              <a:cs typeface="Raavi" panose="020B0502040204020203" pitchFamily="34" charset="0"/>
            </a:endParaRPr>
          </a:p>
          <a:p>
            <a:pPr marL="457200" algn="just">
              <a:lnSpc>
                <a:spcPct val="115000"/>
              </a:lnSpc>
              <a:spcAft>
                <a:spcPts val="1000"/>
              </a:spcAft>
            </a:pPr>
            <a:r>
              <a:rPr lang="en-US" b="1" dirty="0">
                <a:latin typeface="Times New Roman" panose="02020603050405020304" pitchFamily="18" charset="0"/>
                <a:ea typeface="Calibri" panose="020F0502020204030204" pitchFamily="34" charset="0"/>
                <a:cs typeface="Raavi" panose="020B0502040204020203" pitchFamily="34" charset="0"/>
              </a:rPr>
              <a:t>Reservation to </a:t>
            </a:r>
            <a:r>
              <a:rPr lang="en-US" b="1" dirty="0" err="1">
                <a:latin typeface="Times New Roman" panose="02020603050405020304" pitchFamily="18" charset="0"/>
                <a:ea typeface="Calibri" panose="020F0502020204030204" pitchFamily="34" charset="0"/>
                <a:cs typeface="Raavi" panose="020B0502040204020203" pitchFamily="34" charset="0"/>
              </a:rPr>
              <a:t>Transaction_Type</a:t>
            </a:r>
            <a:r>
              <a:rPr lang="en-US" sz="1800" b="1" dirty="0">
                <a:effectLst/>
                <a:latin typeface="Times New Roman" panose="02020603050405020304" pitchFamily="18" charset="0"/>
                <a:ea typeface="Calibri" panose="020F0502020204030204" pitchFamily="34" charset="0"/>
                <a:cs typeface="Raavi" panose="020B0502040204020203" pitchFamily="34" charset="0"/>
              </a:rPr>
              <a:t>: </a:t>
            </a:r>
            <a:r>
              <a:rPr lang="en-US" sz="1800" dirty="0">
                <a:effectLst/>
                <a:latin typeface="Times New Roman" panose="02020603050405020304" pitchFamily="18" charset="0"/>
                <a:ea typeface="Calibri" panose="020F0502020204030204" pitchFamily="34" charset="0"/>
              </a:rPr>
              <a:t>.After approving transaction with all details the control goes from </a:t>
            </a:r>
            <a:r>
              <a:rPr lang="en-US" sz="1800" dirty="0" err="1">
                <a:effectLst/>
                <a:latin typeface="Times New Roman" panose="02020603050405020304" pitchFamily="18" charset="0"/>
                <a:ea typeface="Calibri" panose="020F0502020204030204" pitchFamily="34" charset="0"/>
              </a:rPr>
              <a:t>transaction_type</a:t>
            </a:r>
            <a:r>
              <a:rPr lang="en-US" sz="1800" dirty="0">
                <a:effectLst/>
                <a:latin typeface="Times New Roman" panose="02020603050405020304" pitchFamily="18" charset="0"/>
                <a:ea typeface="Calibri" panose="020F0502020204030204" pitchFamily="34" charset="0"/>
              </a:rPr>
              <a:t> to Reservation for final </a:t>
            </a:r>
            <a:r>
              <a:rPr lang="en-US" dirty="0">
                <a:latin typeface="Times New Roman" panose="02020603050405020304" pitchFamily="18" charset="0"/>
                <a:ea typeface="Calibri" panose="020F0502020204030204" pitchFamily="34" charset="0"/>
              </a:rPr>
              <a:t>r</a:t>
            </a:r>
            <a:r>
              <a:rPr lang="en-US" sz="1800" dirty="0">
                <a:effectLst/>
                <a:latin typeface="Times New Roman" panose="02020603050405020304" pitchFamily="18" charset="0"/>
                <a:ea typeface="Calibri" panose="020F0502020204030204" pitchFamily="34" charset="0"/>
              </a:rPr>
              <a:t>eservation of tickets. The relation name is </a:t>
            </a:r>
            <a:r>
              <a:rPr lang="en-US" b="1" dirty="0">
                <a:latin typeface="Times New Roman" panose="02020603050405020304" pitchFamily="18" charset="0"/>
                <a:ea typeface="Calibri" panose="020F0502020204030204" pitchFamily="34" charset="0"/>
              </a:rPr>
              <a:t>‘Approves</a:t>
            </a:r>
            <a:r>
              <a:rPr lang="en-US" sz="1800" b="1" dirty="0">
                <a:effectLst/>
                <a:latin typeface="Times New Roman" panose="02020603050405020304" pitchFamily="18" charset="0"/>
                <a:ea typeface="Calibri" panose="020F0502020204030204" pitchFamily="34" charset="0"/>
              </a:rPr>
              <a:t>’</a:t>
            </a:r>
          </a:p>
          <a:p>
            <a:pPr marL="457200" algn="just">
              <a:lnSpc>
                <a:spcPct val="115000"/>
              </a:lnSpc>
              <a:spcAft>
                <a:spcPts val="1000"/>
              </a:spcAft>
            </a:pPr>
            <a:r>
              <a:rPr lang="en-US" sz="1800" b="1" dirty="0">
                <a:effectLst/>
                <a:latin typeface="Times New Roman" panose="02020603050405020304" pitchFamily="18" charset="0"/>
                <a:ea typeface="Calibri" panose="020F0502020204030204" pitchFamily="34" charset="0"/>
                <a:cs typeface="Raavi" panose="020B0502040204020203" pitchFamily="34" charset="0"/>
              </a:rPr>
              <a:t>Reservation to Reports:</a:t>
            </a:r>
            <a:r>
              <a:rPr lang="en-US" sz="1800" dirty="0">
                <a:effectLst/>
                <a:latin typeface="Times New Roman" panose="02020603050405020304" pitchFamily="18" charset="0"/>
                <a:ea typeface="Calibri" panose="020F0502020204030204" pitchFamily="34" charset="0"/>
                <a:cs typeface="Raavi" panose="020B0502040204020203" pitchFamily="34" charset="0"/>
              </a:rPr>
              <a:t>. After reservation of ticket th</a:t>
            </a:r>
            <a:r>
              <a:rPr lang="en-US" dirty="0">
                <a:latin typeface="Times New Roman" panose="02020603050405020304" pitchFamily="18" charset="0"/>
                <a:ea typeface="Calibri" panose="020F0502020204030204" pitchFamily="34" charset="0"/>
                <a:cs typeface="Raavi" panose="020B0502040204020203" pitchFamily="34" charset="0"/>
              </a:rPr>
              <a:t>e information goes to Reports table for final report of Flight with its passengers.</a:t>
            </a:r>
            <a:r>
              <a:rPr lang="en-US" sz="1800" dirty="0">
                <a:effectLst/>
                <a:latin typeface="Times New Roman" panose="02020603050405020304" pitchFamily="18" charset="0"/>
                <a:ea typeface="Calibri" panose="020F0502020204030204" pitchFamily="34" charset="0"/>
                <a:cs typeface="Raavi" panose="020B0502040204020203" pitchFamily="34" charset="0"/>
              </a:rPr>
              <a:t> The relation name is ‘</a:t>
            </a:r>
            <a:r>
              <a:rPr lang="en-US" sz="1800" b="1" dirty="0">
                <a:effectLst/>
                <a:latin typeface="Times New Roman" panose="02020603050405020304" pitchFamily="18" charset="0"/>
                <a:ea typeface="Calibri" panose="020F0502020204030204" pitchFamily="34" charset="0"/>
                <a:cs typeface="Raavi" panose="020B0502040204020203" pitchFamily="34" charset="0"/>
              </a:rPr>
              <a:t>Reservation Report</a:t>
            </a:r>
            <a:r>
              <a:rPr lang="en-US" sz="1800" dirty="0">
                <a:effectLst/>
                <a:latin typeface="Times New Roman" panose="02020603050405020304" pitchFamily="18" charset="0"/>
                <a:ea typeface="Calibri" panose="020F0502020204030204" pitchFamily="34" charset="0"/>
                <a:cs typeface="Raavi" panose="020B0502040204020203" pitchFamily="34" charset="0"/>
              </a:rPr>
              <a:t>’.</a:t>
            </a:r>
            <a:endParaRPr lang="en-IN" sz="1800" dirty="0">
              <a:effectLst/>
              <a:latin typeface="Calibri" panose="020F0502020204030204" pitchFamily="34" charset="0"/>
              <a:ea typeface="Calibri" panose="020F0502020204030204" pitchFamily="34" charset="0"/>
              <a:cs typeface="Raavi" panose="020B0502040204020203" pitchFamily="34" charset="0"/>
            </a:endParaRPr>
          </a:p>
          <a:p>
            <a:pPr marL="457200" algn="just">
              <a:lnSpc>
                <a:spcPct val="115000"/>
              </a:lnSpc>
              <a:spcAft>
                <a:spcPts val="1000"/>
              </a:spcAft>
            </a:pPr>
            <a:r>
              <a:rPr lang="en-US" sz="1800" b="1" dirty="0">
                <a:effectLst/>
                <a:latin typeface="Times New Roman" panose="02020603050405020304" pitchFamily="18" charset="0"/>
                <a:ea typeface="Calibri" panose="020F0502020204030204" pitchFamily="34" charset="0"/>
                <a:cs typeface="Raavi" panose="020B0502040204020203" pitchFamily="34" charset="0"/>
              </a:rPr>
              <a:t>Transaction to Reports:</a:t>
            </a:r>
            <a:r>
              <a:rPr lang="en-IN" b="1" dirty="0">
                <a:latin typeface="Calibri" panose="020F0502020204030204" pitchFamily="34" charset="0"/>
                <a:ea typeface="Calibri" panose="020F0502020204030204" pitchFamily="34" charset="0"/>
                <a:cs typeface="Raavi" panose="020B0502040204020203" pitchFamily="34" charset="0"/>
              </a:rPr>
              <a:t> </a:t>
            </a:r>
            <a:r>
              <a:rPr lang="en-US" sz="1800" dirty="0">
                <a:effectLst/>
                <a:latin typeface="Times New Roman" panose="02020603050405020304" pitchFamily="18" charset="0"/>
                <a:ea typeface="Calibri" panose="020F0502020204030204" pitchFamily="34" charset="0"/>
                <a:cs typeface="Raavi" panose="020B0502040204020203" pitchFamily="34" charset="0"/>
              </a:rPr>
              <a:t>After transaction of money th</a:t>
            </a:r>
            <a:r>
              <a:rPr lang="en-US" dirty="0">
                <a:latin typeface="Times New Roman" panose="02020603050405020304" pitchFamily="18" charset="0"/>
                <a:ea typeface="Calibri" panose="020F0502020204030204" pitchFamily="34" charset="0"/>
                <a:cs typeface="Raavi" panose="020B0502040204020203" pitchFamily="34" charset="0"/>
              </a:rPr>
              <a:t>e information goes to Reports table for final report of Flight with its passengers.</a:t>
            </a:r>
            <a:r>
              <a:rPr lang="en-US" sz="1800" dirty="0">
                <a:effectLst/>
                <a:latin typeface="Times New Roman" panose="02020603050405020304" pitchFamily="18" charset="0"/>
                <a:ea typeface="Calibri" panose="020F0502020204030204" pitchFamily="34" charset="0"/>
                <a:cs typeface="Raavi" panose="020B0502040204020203" pitchFamily="34" charset="0"/>
              </a:rPr>
              <a:t> The relation name is ‘</a:t>
            </a:r>
            <a:r>
              <a:rPr lang="en-US" b="1" dirty="0">
                <a:latin typeface="Times New Roman" panose="02020603050405020304" pitchFamily="18" charset="0"/>
                <a:ea typeface="Calibri" panose="020F0502020204030204" pitchFamily="34" charset="0"/>
                <a:cs typeface="Raavi" panose="020B0502040204020203" pitchFamily="34" charset="0"/>
              </a:rPr>
              <a:t>Provides Transaction Details</a:t>
            </a:r>
            <a:r>
              <a:rPr lang="en-US" sz="1800" dirty="0">
                <a:effectLst/>
                <a:latin typeface="Times New Roman" panose="02020603050405020304" pitchFamily="18" charset="0"/>
                <a:ea typeface="Calibri" panose="020F0502020204030204" pitchFamily="34" charset="0"/>
                <a:cs typeface="Raavi" panose="020B0502040204020203" pitchFamily="34" charset="0"/>
              </a:rPr>
              <a:t>’.</a:t>
            </a:r>
            <a:endParaRPr lang="en-US" sz="1800" dirty="0">
              <a:effectLst/>
              <a:latin typeface="Times New Roman" panose="02020603050405020304" pitchFamily="18" charset="0"/>
              <a:ea typeface="Calibri" panose="020F0502020204030204" pitchFamily="34" charset="0"/>
            </a:endParaRPr>
          </a:p>
          <a:p>
            <a:pPr marL="457200" algn="just">
              <a:lnSpc>
                <a:spcPct val="115000"/>
              </a:lnSpc>
              <a:spcAft>
                <a:spcPts val="1000"/>
              </a:spcAft>
            </a:pPr>
            <a:r>
              <a:rPr lang="en-US" sz="1800" b="1" dirty="0" err="1">
                <a:effectLst/>
                <a:latin typeface="Times New Roman" panose="02020603050405020304" pitchFamily="18" charset="0"/>
                <a:ea typeface="Calibri" panose="020F0502020204030204" pitchFamily="34" charset="0"/>
                <a:cs typeface="Raavi" panose="020B0502040204020203" pitchFamily="34" charset="0"/>
              </a:rPr>
              <a:t>Transaction_Type</a:t>
            </a:r>
            <a:r>
              <a:rPr lang="en-US" sz="1800" b="1" dirty="0">
                <a:effectLst/>
                <a:latin typeface="Times New Roman" panose="02020603050405020304" pitchFamily="18" charset="0"/>
                <a:ea typeface="Calibri" panose="020F0502020204030204" pitchFamily="34" charset="0"/>
                <a:cs typeface="Raavi" panose="020B0502040204020203" pitchFamily="34" charset="0"/>
              </a:rPr>
              <a:t> to Transaction</a:t>
            </a:r>
            <a:r>
              <a:rPr lang="en-US" b="1" dirty="0">
                <a:latin typeface="Times New Roman" panose="02020603050405020304" pitchFamily="18" charset="0"/>
                <a:ea typeface="Calibri" panose="020F0502020204030204" pitchFamily="34" charset="0"/>
                <a:cs typeface="Raavi" panose="020B0502040204020203" pitchFamily="34" charset="0"/>
              </a:rPr>
              <a:t>: </a:t>
            </a:r>
            <a:r>
              <a:rPr lang="en-US" dirty="0">
                <a:latin typeface="Times New Roman" panose="02020603050405020304" pitchFamily="18" charset="0"/>
                <a:ea typeface="Calibri" panose="020F0502020204030204" pitchFamily="34" charset="0"/>
                <a:cs typeface="Raavi" panose="020B0502040204020203" pitchFamily="34" charset="0"/>
              </a:rPr>
              <a:t>After selection transaction type the information goes to transaction table for further procedure.</a:t>
            </a:r>
            <a:r>
              <a:rPr lang="en-US" sz="1800" dirty="0">
                <a:effectLst/>
                <a:latin typeface="Times New Roman" panose="02020603050405020304" pitchFamily="18" charset="0"/>
                <a:ea typeface="Calibri" panose="020F0502020204030204" pitchFamily="34" charset="0"/>
                <a:cs typeface="Raavi" panose="020B0502040204020203" pitchFamily="34" charset="0"/>
              </a:rPr>
              <a:t> The relation name is ‘</a:t>
            </a:r>
            <a:r>
              <a:rPr lang="en-US" b="1" dirty="0">
                <a:latin typeface="Times New Roman" panose="02020603050405020304" pitchFamily="18" charset="0"/>
                <a:ea typeface="Calibri" panose="020F0502020204030204" pitchFamily="34" charset="0"/>
                <a:cs typeface="Raavi" panose="020B0502040204020203" pitchFamily="34" charset="0"/>
              </a:rPr>
              <a:t>Uses</a:t>
            </a:r>
            <a:r>
              <a:rPr lang="en-US" sz="1800" dirty="0">
                <a:effectLst/>
                <a:latin typeface="Times New Roman" panose="02020603050405020304" pitchFamily="18" charset="0"/>
                <a:ea typeface="Calibri" panose="020F0502020204030204" pitchFamily="34" charset="0"/>
                <a:cs typeface="Raavi" panose="020B0502040204020203" pitchFamily="34" charset="0"/>
              </a:rPr>
              <a:t>’.</a:t>
            </a:r>
          </a:p>
          <a:p>
            <a:pPr marL="457200"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Raavi" panose="020B0502040204020203" pitchFamily="34" charset="0"/>
              </a:rPr>
              <a:t> </a:t>
            </a:r>
            <a:r>
              <a:rPr lang="en-US" b="1" dirty="0">
                <a:latin typeface="Times New Roman" panose="02020603050405020304" pitchFamily="18" charset="0"/>
                <a:ea typeface="Calibri" panose="020F0502020204030204" pitchFamily="34" charset="0"/>
                <a:cs typeface="Raavi" panose="020B0502040204020203" pitchFamily="34" charset="0"/>
              </a:rPr>
              <a:t>Transaction to Schedule: </a:t>
            </a:r>
            <a:r>
              <a:rPr lang="en-US" dirty="0">
                <a:latin typeface="Times New Roman" panose="02020603050405020304" pitchFamily="18" charset="0"/>
                <a:ea typeface="Calibri" panose="020F0502020204030204" pitchFamily="34" charset="0"/>
                <a:cs typeface="Raavi" panose="020B0502040204020203" pitchFamily="34" charset="0"/>
              </a:rPr>
              <a:t>After completing transaction the information goes to Schedule table for Scheduling the flight.</a:t>
            </a:r>
            <a:r>
              <a:rPr lang="en-US" sz="1800" dirty="0">
                <a:effectLst/>
                <a:latin typeface="Times New Roman" panose="02020603050405020304" pitchFamily="18" charset="0"/>
                <a:ea typeface="Calibri" panose="020F0502020204030204" pitchFamily="34" charset="0"/>
                <a:cs typeface="Raavi" panose="020B0502040204020203" pitchFamily="34" charset="0"/>
              </a:rPr>
              <a:t> The relation name is ‘</a:t>
            </a:r>
            <a:r>
              <a:rPr lang="en-US" sz="1800" b="1" dirty="0">
                <a:effectLst/>
                <a:latin typeface="Times New Roman" panose="02020603050405020304" pitchFamily="18" charset="0"/>
                <a:ea typeface="Calibri" panose="020F0502020204030204" pitchFamily="34" charset="0"/>
                <a:cs typeface="Raavi" panose="020B0502040204020203" pitchFamily="34" charset="0"/>
              </a:rPr>
              <a:t>Schedules</a:t>
            </a:r>
            <a:r>
              <a:rPr lang="en-US" sz="1800" dirty="0">
                <a:effectLst/>
                <a:latin typeface="Times New Roman" panose="02020603050405020304" pitchFamily="18" charset="0"/>
                <a:ea typeface="Calibri" panose="020F0502020204030204" pitchFamily="34" charset="0"/>
                <a:cs typeface="Raavi" panose="020B0502040204020203" pitchFamily="34" charset="0"/>
              </a:rPr>
              <a:t>’.</a:t>
            </a:r>
          </a:p>
          <a:p>
            <a:pPr marL="457200" algn="just">
              <a:lnSpc>
                <a:spcPct val="115000"/>
              </a:lnSpc>
              <a:spcAft>
                <a:spcPts val="1000"/>
              </a:spcAft>
            </a:pPr>
            <a:endParaRPr lang="en-IN" sz="1800" dirty="0">
              <a:effectLst/>
              <a:latin typeface="Calibri" panose="020F0502020204030204" pitchFamily="34" charset="0"/>
              <a:ea typeface="Calibri" panose="020F0502020204030204" pitchFamily="34" charset="0"/>
              <a:cs typeface="Raavi" panose="020B0502040204020203" pitchFamily="34" charset="0"/>
            </a:endParaRPr>
          </a:p>
          <a:p>
            <a:pPr marL="457200" algn="just">
              <a:lnSpc>
                <a:spcPct val="115000"/>
              </a:lnSpc>
              <a:spcAft>
                <a:spcPts val="1000"/>
              </a:spcAft>
            </a:pPr>
            <a:endParaRPr lang="en-IN" sz="1800" dirty="0">
              <a:effectLst/>
              <a:latin typeface="Calibri" panose="020F0502020204030204" pitchFamily="34" charset="0"/>
              <a:ea typeface="Calibri" panose="020F0502020204030204" pitchFamily="34" charset="0"/>
              <a:cs typeface="Raavi" panose="020B0502040204020203" pitchFamily="34" charset="0"/>
            </a:endParaRPr>
          </a:p>
          <a:p>
            <a:pPr marL="457200" algn="just">
              <a:lnSpc>
                <a:spcPct val="115000"/>
              </a:lnSpc>
              <a:spcAft>
                <a:spcPts val="1000"/>
              </a:spcAft>
            </a:pPr>
            <a:endParaRPr lang="en-IN" sz="1800" dirty="0">
              <a:effectLst/>
              <a:latin typeface="Calibri" panose="020F0502020204030204" pitchFamily="34" charset="0"/>
              <a:ea typeface="Calibri" panose="020F0502020204030204" pitchFamily="34" charset="0"/>
              <a:cs typeface="Raavi" panose="020B0502040204020203" pitchFamily="34" charset="0"/>
            </a:endParaRPr>
          </a:p>
          <a:p>
            <a:pPr marL="457200" algn="just">
              <a:lnSpc>
                <a:spcPct val="115000"/>
              </a:lnSpc>
              <a:spcAft>
                <a:spcPts val="1000"/>
              </a:spcAft>
            </a:pPr>
            <a:endParaRPr lang="en-IN" sz="1800" dirty="0">
              <a:effectLst/>
              <a:latin typeface="Calibri" panose="020F0502020204030204" pitchFamily="34" charset="0"/>
              <a:ea typeface="Calibri" panose="020F0502020204030204" pitchFamily="34" charset="0"/>
              <a:cs typeface="Raavi" panose="020B0502040204020203" pitchFamily="34" charset="0"/>
            </a:endParaRPr>
          </a:p>
          <a:p>
            <a:pPr marL="457200" algn="just">
              <a:lnSpc>
                <a:spcPct val="115000"/>
              </a:lnSpc>
              <a:spcAft>
                <a:spcPts val="1000"/>
              </a:spcAft>
            </a:pPr>
            <a:endParaRPr lang="en-IN" sz="1800" dirty="0">
              <a:effectLst/>
              <a:latin typeface="Calibri" panose="020F0502020204030204" pitchFamily="34" charset="0"/>
              <a:ea typeface="Calibri" panose="020F0502020204030204" pitchFamily="34" charset="0"/>
              <a:cs typeface="Raavi" panose="020B0502040204020203" pitchFamily="34" charset="0"/>
            </a:endParaRPr>
          </a:p>
          <a:p>
            <a:endParaRPr lang="en-US" sz="1800" b="1" dirty="0">
              <a:effectLst/>
              <a:latin typeface="Times New Roman" panose="02020603050405020304" pitchFamily="18" charset="0"/>
              <a:ea typeface="Calibri" panose="020F0502020204030204" pitchFamily="34" charset="0"/>
              <a:cs typeface="Raavi" panose="020B0502040204020203" pitchFamily="34" charset="0"/>
            </a:endParaRPr>
          </a:p>
          <a:p>
            <a:endParaRPr lang="en-IN" sz="1800" dirty="0">
              <a:effectLst/>
              <a:latin typeface="Calibri" panose="020F0502020204030204" pitchFamily="34" charset="0"/>
              <a:ea typeface="Calibri" panose="020F0502020204030204" pitchFamily="34" charset="0"/>
              <a:cs typeface="Raavi" panose="020B0502040204020203" pitchFamily="34" charset="0"/>
            </a:endParaRPr>
          </a:p>
          <a:p>
            <a:endParaRPr lang="en-IN" dirty="0"/>
          </a:p>
        </p:txBody>
      </p:sp>
      <p:pic>
        <p:nvPicPr>
          <p:cNvPr id="4" name="Picture 3">
            <a:extLst>
              <a:ext uri="{FF2B5EF4-FFF2-40B4-BE49-F238E27FC236}">
                <a16:creationId xmlns:a16="http://schemas.microsoft.com/office/drawing/2014/main" id="{1DA93810-72D7-4340-8BF9-CB213F7F61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950" y="0"/>
            <a:ext cx="3152775" cy="690927"/>
          </a:xfrm>
          <a:prstGeom prst="rect">
            <a:avLst/>
          </a:prstGeom>
        </p:spPr>
      </p:pic>
    </p:spTree>
    <p:extLst>
      <p:ext uri="{BB962C8B-B14F-4D97-AF65-F5344CB8AC3E}">
        <p14:creationId xmlns:p14="http://schemas.microsoft.com/office/powerpoint/2010/main" val="1220269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9E597-4C28-491F-9610-056CFA89039C}"/>
              </a:ext>
            </a:extLst>
          </p:cNvPr>
          <p:cNvSpPr>
            <a:spLocks noGrp="1"/>
          </p:cNvSpPr>
          <p:nvPr>
            <p:ph type="title"/>
          </p:nvPr>
        </p:nvSpPr>
        <p:spPr>
          <a:xfrm>
            <a:off x="2364486" y="345463"/>
            <a:ext cx="7729728" cy="1188720"/>
          </a:xfrm>
        </p:spPr>
        <p:txBody>
          <a:bodyPr/>
          <a:lstStyle/>
          <a:p>
            <a:r>
              <a:rPr lang="en-US" dirty="0"/>
              <a:t>Functional dependencies</a:t>
            </a:r>
            <a:endParaRPr lang="en-IN" dirty="0"/>
          </a:p>
        </p:txBody>
      </p:sp>
      <p:sp>
        <p:nvSpPr>
          <p:cNvPr id="3" name="Content Placeholder 2">
            <a:extLst>
              <a:ext uri="{FF2B5EF4-FFF2-40B4-BE49-F238E27FC236}">
                <a16:creationId xmlns:a16="http://schemas.microsoft.com/office/drawing/2014/main" id="{E2264398-CE93-48D3-A613-400224B5840E}"/>
              </a:ext>
            </a:extLst>
          </p:cNvPr>
          <p:cNvSpPr>
            <a:spLocks noGrp="1"/>
          </p:cNvSpPr>
          <p:nvPr>
            <p:ph idx="1"/>
          </p:nvPr>
        </p:nvSpPr>
        <p:spPr>
          <a:xfrm>
            <a:off x="409575" y="1847469"/>
            <a:ext cx="11268075" cy="4534281"/>
          </a:xfrm>
        </p:spPr>
        <p:txBody>
          <a:bodyPr>
            <a:normAutofit/>
          </a:bodyPr>
          <a:lstStyle/>
          <a:p>
            <a:pPr marL="0" indent="0">
              <a:buNone/>
            </a:pPr>
            <a:r>
              <a:rPr lang="en-US" b="1" i="0" dirty="0">
                <a:solidFill>
                  <a:srgbClr val="333333"/>
                </a:solidFill>
                <a:effectLst/>
                <a:latin typeface="inter-regular"/>
              </a:rPr>
              <a:t>The functional dependency is a relationship that exists between two attributes. The left side of FD is known as a determinant, the right side of the production is known as a dependent.</a:t>
            </a:r>
          </a:p>
          <a:p>
            <a:r>
              <a:rPr lang="en-US" b="1" dirty="0">
                <a:latin typeface="Times New Roman" panose="02020603050405020304" pitchFamily="18" charset="0"/>
                <a:ea typeface="Calibri" panose="020F0502020204030204" pitchFamily="34" charset="0"/>
                <a:cs typeface="Times New Roman" panose="02020603050405020304" pitchFamily="18" charset="0"/>
              </a:rPr>
              <a:t>Admin </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IN" sz="1800" b="0" i="0" u="none" strike="noStrike" dirty="0" err="1">
                <a:solidFill>
                  <a:srgbClr val="000000"/>
                </a:solidFill>
                <a:effectLst/>
                <a:latin typeface="Calibri" panose="020F0502020204030204" pitchFamily="34" charset="0"/>
              </a:rPr>
              <a:t>admin_ID</a:t>
            </a:r>
            <a:r>
              <a:rPr lang="en-IN" sz="1800" b="0" i="0" u="none" strike="noStrike" dirty="0">
                <a:solidFill>
                  <a:srgbClr val="000000"/>
                </a:solidFill>
                <a:effectLst/>
                <a:latin typeface="Calibri" panose="020F0502020204030204" pitchFamily="34" charset="0"/>
              </a:rPr>
              <a:t> ,</a:t>
            </a:r>
            <a:r>
              <a:rPr lang="en-IN" sz="1800" b="0" i="0" u="none" strike="noStrike" dirty="0" err="1">
                <a:solidFill>
                  <a:srgbClr val="000000"/>
                </a:solidFill>
                <a:effectLst/>
                <a:latin typeface="Calibri" panose="020F0502020204030204" pitchFamily="34" charset="0"/>
              </a:rPr>
              <a:t>admin_pass</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  </a:t>
            </a:r>
            <a:r>
              <a:rPr lang="en-IN" sz="1800" b="0" i="0" u="none" strike="noStrike" dirty="0" err="1">
                <a:solidFill>
                  <a:srgbClr val="000000"/>
                </a:solidFill>
                <a:effectLst/>
                <a:latin typeface="Calibri" panose="020F0502020204030204" pitchFamily="34" charset="0"/>
              </a:rPr>
              <a:t>fname,lname,gender,age</a:t>
            </a:r>
            <a:r>
              <a:rPr lang="en-IN" dirty="0"/>
              <a:t> , </a:t>
            </a:r>
            <a:r>
              <a:rPr lang="en-IN" sz="1800" b="0" i="0" u="none" strike="noStrike" dirty="0" err="1">
                <a:solidFill>
                  <a:srgbClr val="000000"/>
                </a:solidFill>
                <a:effectLst/>
                <a:latin typeface="Calibri" panose="020F0502020204030204" pitchFamily="34" charset="0"/>
              </a:rPr>
              <a:t>admin_ID</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  </a:t>
            </a:r>
            <a:r>
              <a:rPr lang="en-IN" sz="1800" b="0" i="0" u="none" strike="noStrike" dirty="0" err="1">
                <a:solidFill>
                  <a:srgbClr val="000000"/>
                </a:solidFill>
                <a:effectLst/>
                <a:latin typeface="Calibri" panose="020F0502020204030204" pitchFamily="34" charset="0"/>
              </a:rPr>
              <a:t>contact_email</a:t>
            </a:r>
            <a:r>
              <a:rPr lang="en-IN" dirty="0"/>
              <a:t> </a:t>
            </a:r>
          </a:p>
          <a:p>
            <a:r>
              <a:rPr lang="en-IN" b="1" dirty="0">
                <a:latin typeface="Times New Roman" panose="02020603050405020304" pitchFamily="18" charset="0"/>
                <a:ea typeface="Calibri" panose="020F0502020204030204" pitchFamily="34" charset="0"/>
                <a:cs typeface="Times New Roman" panose="02020603050405020304" pitchFamily="18" charset="0"/>
              </a:rPr>
              <a:t>Customer</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0" i="0" u="none" strike="noStrike" dirty="0" err="1">
                <a:solidFill>
                  <a:srgbClr val="000000"/>
                </a:solidFill>
                <a:effectLst/>
                <a:latin typeface="Calibri" panose="020F0502020204030204" pitchFamily="34" charset="0"/>
              </a:rPr>
              <a:t>cust_ID,cust_pass</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  </a:t>
            </a:r>
            <a:r>
              <a:rPr lang="en-IN" sz="1800" b="0" i="0" u="none" strike="noStrike" dirty="0" err="1">
                <a:solidFill>
                  <a:srgbClr val="000000"/>
                </a:solidFill>
                <a:effectLst/>
                <a:latin typeface="Calibri" panose="020F0502020204030204" pitchFamily="34" charset="0"/>
              </a:rPr>
              <a:t>fname,lname,gender,age,contact_add,cust_email</a:t>
            </a:r>
            <a:r>
              <a:rPr lang="en-IN" dirty="0"/>
              <a:t> , </a:t>
            </a:r>
            <a:r>
              <a:rPr lang="en-IN" sz="1800" b="0" i="0" u="none" strike="noStrike" dirty="0" err="1">
                <a:solidFill>
                  <a:srgbClr val="000000"/>
                </a:solidFill>
                <a:effectLst/>
                <a:latin typeface="Calibri" panose="020F0502020204030204" pitchFamily="34" charset="0"/>
              </a:rPr>
              <a:t>cust_ID</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  </a:t>
            </a:r>
            <a:r>
              <a:rPr lang="en-IN" sz="1800" b="0" i="0" u="none" strike="noStrike" dirty="0" err="1">
                <a:solidFill>
                  <a:srgbClr val="000000"/>
                </a:solidFill>
                <a:effectLst/>
                <a:latin typeface="Calibri" panose="020F0502020204030204" pitchFamily="34" charset="0"/>
              </a:rPr>
              <a:t>contact_add,cust_email</a:t>
            </a:r>
            <a:r>
              <a:rPr lang="en-IN" dirty="0"/>
              <a:t>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Report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0" i="0" u="none" strike="noStrike" dirty="0" err="1">
                <a:solidFill>
                  <a:srgbClr val="000000"/>
                </a:solidFill>
                <a:effectLst/>
                <a:latin typeface="Calibri" panose="020F0502020204030204" pitchFamily="34" charset="0"/>
              </a:rPr>
              <a:t>report_ID</a:t>
            </a:r>
            <a:r>
              <a:rPr lang="en-IN" sz="1800" b="0" i="0" u="none" strike="noStrike" dirty="0">
                <a:solidFill>
                  <a:srgbClr val="000000"/>
                </a:solidFill>
                <a:effectLst/>
                <a:latin typeface="Calibri" panose="020F0502020204030204" pitchFamily="34"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IN" sz="1800" b="0" i="0" u="none" strike="noStrike" dirty="0">
                <a:solidFill>
                  <a:srgbClr val="000000"/>
                </a:solidFill>
                <a:effectLst/>
                <a:latin typeface="Calibri" panose="020F0502020204030204" pitchFamily="34" charset="0"/>
              </a:rPr>
              <a:t> </a:t>
            </a:r>
            <a:r>
              <a:rPr lang="en-IN" sz="1800" b="0" i="0" u="none" strike="noStrike" dirty="0" err="1">
                <a:solidFill>
                  <a:srgbClr val="000000"/>
                </a:solidFill>
                <a:effectLst/>
                <a:latin typeface="Calibri" panose="020F0502020204030204" pitchFamily="34" charset="0"/>
              </a:rPr>
              <a:t>res_ID,trans_ID,report_date</a:t>
            </a:r>
            <a:r>
              <a:rPr lang="en-IN" dirty="0"/>
              <a:t> , </a:t>
            </a:r>
            <a:r>
              <a:rPr lang="en-IN" sz="1800" b="0" i="0" u="none" strike="noStrike" dirty="0" err="1">
                <a:solidFill>
                  <a:srgbClr val="000000"/>
                </a:solidFill>
                <a:effectLst/>
                <a:latin typeface="Calibri" panose="020F0502020204030204" pitchFamily="34" charset="0"/>
              </a:rPr>
              <a:t>res_ID</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  </a:t>
            </a:r>
            <a:r>
              <a:rPr lang="en-IN" sz="1800" b="0" i="0" u="none" strike="noStrike" dirty="0" err="1">
                <a:solidFill>
                  <a:srgbClr val="000000"/>
                </a:solidFill>
                <a:effectLst/>
                <a:latin typeface="Calibri" panose="020F0502020204030204" pitchFamily="34" charset="0"/>
              </a:rPr>
              <a:t>report_date</a:t>
            </a:r>
            <a:r>
              <a:rPr lang="en-IN" dirty="0"/>
              <a:t> </a:t>
            </a:r>
          </a:p>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Reservation: </a:t>
            </a:r>
            <a:r>
              <a:rPr lang="en-IN" sz="1800" b="0" i="0" u="none" strike="noStrike" dirty="0" err="1">
                <a:solidFill>
                  <a:srgbClr val="000000"/>
                </a:solidFill>
                <a:effectLst/>
                <a:latin typeface="Calibri" panose="020F0502020204030204" pitchFamily="34" charset="0"/>
              </a:rPr>
              <a:t>admin_ID</a:t>
            </a:r>
            <a:r>
              <a:rPr lang="en-IN" sz="1800" b="0" i="0" u="none" strike="noStrike" dirty="0">
                <a:solidFill>
                  <a:srgbClr val="000000"/>
                </a:solidFill>
                <a:effectLst/>
                <a:latin typeface="Calibri" panose="020F0502020204030204" pitchFamily="34"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IN" sz="1800" b="0" i="0" u="none" strike="noStrike" dirty="0">
                <a:solidFill>
                  <a:srgbClr val="000000"/>
                </a:solidFill>
                <a:effectLst/>
                <a:latin typeface="Calibri" panose="020F0502020204030204" pitchFamily="34" charset="0"/>
              </a:rPr>
              <a:t> </a:t>
            </a:r>
            <a:r>
              <a:rPr lang="en-IN" sz="1800" b="0" i="0" u="none" strike="noStrike" dirty="0" err="1">
                <a:solidFill>
                  <a:srgbClr val="000000"/>
                </a:solidFill>
                <a:effectLst/>
                <a:latin typeface="Calibri" panose="020F0502020204030204" pitchFamily="34" charset="0"/>
              </a:rPr>
              <a:t>res_ID,cust_ID,ticket_ID,date_res,date_accom</a:t>
            </a:r>
            <a:r>
              <a:rPr lang="en-IN" dirty="0"/>
              <a:t> , </a:t>
            </a:r>
          </a:p>
          <a:p>
            <a:pPr marL="0" indent="0">
              <a:buNone/>
            </a:pPr>
            <a:r>
              <a:rPr lang="en-IN" sz="1800" b="0" i="0" u="none" strike="noStrike" dirty="0" err="1">
                <a:solidFill>
                  <a:srgbClr val="000000"/>
                </a:solidFill>
                <a:effectLst/>
                <a:latin typeface="Calibri" panose="020F0502020204030204" pitchFamily="34" charset="0"/>
              </a:rPr>
              <a:t>res_ID</a:t>
            </a:r>
            <a:r>
              <a:rPr lang="en-IN" sz="1800" b="0" i="0" u="none" strike="noStrike" dirty="0">
                <a:solidFill>
                  <a:srgbClr val="000000"/>
                </a:solidFill>
                <a:effectLst/>
                <a:latin typeface="Calibri" panose="020F0502020204030204" pitchFamily="34"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IN" sz="1800" b="0" i="0" u="none" strike="noStrike" dirty="0" err="1">
                <a:solidFill>
                  <a:srgbClr val="000000"/>
                </a:solidFill>
                <a:effectLst/>
                <a:latin typeface="Calibri" panose="020F0502020204030204" pitchFamily="34" charset="0"/>
              </a:rPr>
              <a:t>res_ID,cust_ID,ticket_ID,date_reserve,date_accom</a:t>
            </a:r>
            <a:r>
              <a:rPr lang="en-IN" dirty="0"/>
              <a:t> , </a:t>
            </a:r>
            <a:r>
              <a:rPr lang="en-IN" sz="1800" b="0" i="0" u="none" strike="noStrike" dirty="0" err="1">
                <a:solidFill>
                  <a:srgbClr val="000000"/>
                </a:solidFill>
                <a:effectLst/>
                <a:latin typeface="Calibri" panose="020F0502020204030204" pitchFamily="34" charset="0"/>
              </a:rPr>
              <a:t>cust_ID</a:t>
            </a:r>
            <a:r>
              <a:rPr lang="en-IN" sz="1800" b="0" i="0" u="none" strike="noStrike" dirty="0">
                <a:solidFill>
                  <a:srgbClr val="000000"/>
                </a:solidFill>
                <a:effectLst/>
                <a:latin typeface="Calibri" panose="020F0502020204030204" pitchFamily="34" charset="0"/>
              </a:rPr>
              <a:t> -&gt; </a:t>
            </a:r>
            <a:r>
              <a:rPr lang="en-IN" sz="1800" b="0" i="0" u="none" strike="noStrike" dirty="0" err="1">
                <a:solidFill>
                  <a:srgbClr val="000000"/>
                </a:solidFill>
                <a:effectLst/>
                <a:latin typeface="Calibri" panose="020F0502020204030204" pitchFamily="34" charset="0"/>
              </a:rPr>
              <a:t>ticket_ID</a:t>
            </a:r>
            <a:r>
              <a:rPr lang="en-IN" dirty="0"/>
              <a:t> </a:t>
            </a:r>
          </a:p>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Schedule :</a:t>
            </a:r>
            <a:r>
              <a:rPr lang="en-IN" b="1" dirty="0">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sched_ID</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date_flight,time_depart,time_land</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b="1" dirty="0">
                <a:latin typeface="Times New Roman" panose="02020603050405020304" pitchFamily="18" charset="0"/>
                <a:ea typeface="Calibri" panose="020F0502020204030204" pitchFamily="34" charset="0"/>
                <a:cs typeface="Times New Roman" panose="02020603050405020304" pitchFamily="18" charset="0"/>
              </a:rPr>
              <a:t>Ticket</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b="1" dirty="0">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ticket_ID</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ticket_num</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ticket_num</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-&gt;</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date_avail,date_flight,time_depart,time_land,destination</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Transaction :</a:t>
            </a:r>
            <a:r>
              <a:rPr lang="en-IN" b="1" dirty="0">
                <a:latin typeface="Times New Roman" panose="02020603050405020304" pitchFamily="18" charset="0"/>
                <a:ea typeface="Calibri" panose="020F0502020204030204" pitchFamily="34" charset="0"/>
                <a:cs typeface="Times New Roman" panose="02020603050405020304" pitchFamily="18" charset="0"/>
              </a:rPr>
              <a:t> </a:t>
            </a:r>
            <a:r>
              <a:rPr lang="en-IN" sz="1800" b="0" i="0" u="none" strike="noStrike" dirty="0" err="1">
                <a:solidFill>
                  <a:srgbClr val="000000"/>
                </a:solidFill>
                <a:effectLst/>
                <a:latin typeface="Calibri" panose="020F0502020204030204" pitchFamily="34" charset="0"/>
              </a:rPr>
              <a:t>trans_ID</a:t>
            </a:r>
            <a:r>
              <a:rPr lang="en-IN" sz="1800" b="0" i="0" u="none" strike="noStrike" dirty="0">
                <a:solidFill>
                  <a:srgbClr val="000000"/>
                </a:solidFill>
                <a:effectLst/>
                <a:latin typeface="Calibri" panose="020F0502020204030204" pitchFamily="34"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IN" sz="1800" b="0" i="0" u="none" strike="noStrike" dirty="0">
                <a:solidFill>
                  <a:srgbClr val="000000"/>
                </a:solidFill>
                <a:effectLst/>
                <a:latin typeface="Calibri" panose="020F0502020204030204" pitchFamily="34" charset="0"/>
              </a:rPr>
              <a:t> </a:t>
            </a:r>
            <a:r>
              <a:rPr lang="en-IN" sz="1800" b="0" i="0" u="none" strike="noStrike" dirty="0" err="1">
                <a:solidFill>
                  <a:srgbClr val="000000"/>
                </a:solidFill>
                <a:effectLst/>
                <a:latin typeface="Calibri" panose="020F0502020204030204" pitchFamily="34" charset="0"/>
              </a:rPr>
              <a:t>cust_ID</a:t>
            </a:r>
            <a:r>
              <a:rPr lang="en-IN" dirty="0"/>
              <a:t> </a:t>
            </a:r>
          </a:p>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Transaction_Type</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0" i="0" u="none" strike="noStrike" dirty="0" err="1">
                <a:solidFill>
                  <a:srgbClr val="000000"/>
                </a:solidFill>
                <a:effectLst/>
                <a:latin typeface="Calibri" panose="020F0502020204030204" pitchFamily="34" charset="0"/>
              </a:rPr>
              <a:t>ticket_ID</a:t>
            </a:r>
            <a:r>
              <a:rPr lang="en-IN" sz="1800" b="0" i="0" u="none" strike="noStrike" dirty="0">
                <a:solidFill>
                  <a:srgbClr val="000000"/>
                </a:solidFill>
                <a:effectLst/>
                <a:latin typeface="Calibri" panose="020F0502020204030204" pitchFamily="34"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 </a:t>
            </a:r>
            <a:r>
              <a:rPr lang="en-IN" sz="1800" b="0" i="0" u="none" strike="noStrike" dirty="0" err="1">
                <a:solidFill>
                  <a:srgbClr val="000000"/>
                </a:solidFill>
                <a:effectLst/>
                <a:latin typeface="Calibri" panose="020F0502020204030204" pitchFamily="34" charset="0"/>
              </a:rPr>
              <a:t>transty_ID</a:t>
            </a:r>
            <a:r>
              <a:rPr lang="en-IN" dirty="0"/>
              <a:t> , </a:t>
            </a:r>
            <a:r>
              <a:rPr lang="en-IN" sz="1800" b="0" i="0" u="none" strike="noStrike" dirty="0" err="1">
                <a:solidFill>
                  <a:srgbClr val="000000"/>
                </a:solidFill>
                <a:effectLst/>
                <a:latin typeface="Calibri" panose="020F0502020204030204" pitchFamily="34" charset="0"/>
              </a:rPr>
              <a:t>transty_ID</a:t>
            </a:r>
            <a:r>
              <a:rPr lang="en-IN" sz="1800" b="0" i="0" u="none" strike="noStrike" dirty="0">
                <a:solidFill>
                  <a:srgbClr val="000000"/>
                </a:solidFill>
                <a:effectLst/>
                <a:latin typeface="Calibri" panose="020F0502020204030204" pitchFamily="34"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IN" sz="1800" b="0" i="0" u="none" strike="noStrike" dirty="0">
                <a:solidFill>
                  <a:srgbClr val="000000"/>
                </a:solidFill>
                <a:effectLst/>
                <a:latin typeface="Calibri" panose="020F0502020204030204" pitchFamily="34" charset="0"/>
              </a:rPr>
              <a:t> </a:t>
            </a:r>
            <a:r>
              <a:rPr lang="en-IN" sz="1800" b="0" i="0" u="none" strike="noStrike" dirty="0" err="1">
                <a:solidFill>
                  <a:srgbClr val="000000"/>
                </a:solidFill>
                <a:effectLst/>
                <a:latin typeface="Calibri" panose="020F0502020204030204" pitchFamily="34" charset="0"/>
              </a:rPr>
              <a:t>trans_name</a:t>
            </a:r>
            <a:r>
              <a:rPr lang="en-IN" dirty="0"/>
              <a:t> , </a:t>
            </a:r>
            <a:r>
              <a:rPr lang="en-IN" sz="1800" b="0" i="0" u="none" strike="noStrike" dirty="0" err="1">
                <a:solidFill>
                  <a:srgbClr val="000000"/>
                </a:solidFill>
                <a:effectLst/>
                <a:latin typeface="Calibri" panose="020F0502020204030204" pitchFamily="34" charset="0"/>
              </a:rPr>
              <a:t>sched_ID</a:t>
            </a:r>
            <a:r>
              <a:rPr lang="en-IN" sz="1800" b="0" i="0" u="none" strike="noStrike" dirty="0">
                <a:solidFill>
                  <a:srgbClr val="000000"/>
                </a:solidFill>
                <a:effectLst/>
                <a:latin typeface="Calibri" panose="020F0502020204030204" pitchFamily="34"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IN" sz="1800" b="0" i="0" u="none" strike="noStrike" dirty="0">
                <a:solidFill>
                  <a:srgbClr val="000000"/>
                </a:solidFill>
                <a:effectLst/>
                <a:latin typeface="Calibri" panose="020F0502020204030204" pitchFamily="34" charset="0"/>
              </a:rPr>
              <a:t> </a:t>
            </a:r>
            <a:r>
              <a:rPr lang="en-IN" sz="1800" b="0" i="0" u="none" strike="noStrike" dirty="0" err="1">
                <a:solidFill>
                  <a:srgbClr val="000000"/>
                </a:solidFill>
                <a:effectLst/>
                <a:latin typeface="Calibri" panose="020F0502020204030204" pitchFamily="34" charset="0"/>
              </a:rPr>
              <a:t>ticket_ID</a:t>
            </a:r>
            <a:r>
              <a:rPr lang="en-IN" dirty="0"/>
              <a:t>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15000"/>
              </a:lnSpc>
              <a:spcAft>
                <a:spcPts val="1000"/>
              </a:spcAft>
              <a:buNone/>
            </a:pPr>
            <a:endParaRPr lang="en-IN" sz="1800" dirty="0">
              <a:effectLst/>
              <a:latin typeface="Calibri" panose="020F0502020204030204" pitchFamily="34" charset="0"/>
              <a:ea typeface="Calibri" panose="020F0502020204030204" pitchFamily="34" charset="0"/>
              <a:cs typeface="Raavi" panose="020B0502040204020203" pitchFamily="34" charset="0"/>
            </a:endParaRPr>
          </a:p>
          <a:p>
            <a:pPr marL="0" indent="0">
              <a:lnSpc>
                <a:spcPct val="115000"/>
              </a:lnSpc>
              <a:spcAft>
                <a:spcPts val="1000"/>
              </a:spcAft>
              <a:buNone/>
            </a:pPr>
            <a:endParaRPr lang="en-US" sz="1800" dirty="0">
              <a:effectLst/>
              <a:latin typeface="Times New Roman" panose="02020603050405020304" pitchFamily="18" charset="0"/>
              <a:ea typeface="Calibri" panose="020F0502020204030204" pitchFamily="34" charset="0"/>
              <a:cs typeface="Raavi" panose="020B0502040204020203" pitchFamily="34" charset="0"/>
            </a:endParaRPr>
          </a:p>
          <a:p>
            <a:pPr marL="0" indent="0">
              <a:lnSpc>
                <a:spcPct val="115000"/>
              </a:lnSpc>
              <a:spcAft>
                <a:spcPts val="1000"/>
              </a:spcAft>
              <a:buNone/>
            </a:pPr>
            <a:endParaRPr lang="en-US" sz="1800" dirty="0">
              <a:effectLst/>
              <a:latin typeface="Times New Roman" panose="02020603050405020304" pitchFamily="18" charset="0"/>
              <a:ea typeface="Calibri" panose="020F0502020204030204" pitchFamily="34" charset="0"/>
              <a:cs typeface="Raavi" panose="020B0502040204020203" pitchFamily="34" charset="0"/>
            </a:endParaRPr>
          </a:p>
          <a:p>
            <a:pPr marL="0" indent="0">
              <a:lnSpc>
                <a:spcPct val="115000"/>
              </a:lnSpc>
              <a:spcAft>
                <a:spcPts val="1000"/>
              </a:spcAft>
              <a:buNone/>
            </a:pPr>
            <a:endParaRPr lang="en-IN" sz="1800" dirty="0">
              <a:effectLst/>
              <a:latin typeface="Calibri" panose="020F0502020204030204" pitchFamily="34" charset="0"/>
              <a:ea typeface="Calibri" panose="020F0502020204030204" pitchFamily="34" charset="0"/>
              <a:cs typeface="Raavi" panose="020B0502040204020203" pitchFamily="34" charset="0"/>
            </a:endParaRPr>
          </a:p>
          <a:p>
            <a:pPr marL="0" indent="0">
              <a:buNone/>
            </a:pPr>
            <a:endParaRPr lang="en-IN" sz="1800" dirty="0">
              <a:effectLst/>
              <a:latin typeface="Calibri" panose="020F0502020204030204" pitchFamily="34" charset="0"/>
              <a:ea typeface="Calibri" panose="020F0502020204030204" pitchFamily="34" charset="0"/>
              <a:cs typeface="Raavi" panose="020B0502040204020203" pitchFamily="34" charset="0"/>
            </a:endParaRPr>
          </a:p>
          <a:p>
            <a:pPr marL="0" indent="0">
              <a:buNone/>
            </a:pPr>
            <a:endParaRPr lang="en-US" b="1" i="0" dirty="0">
              <a:solidFill>
                <a:srgbClr val="333333"/>
              </a:solidFill>
              <a:effectLst/>
              <a:latin typeface="inter-regular"/>
            </a:endParaRPr>
          </a:p>
          <a:p>
            <a:pPr marL="0" indent="0">
              <a:buNone/>
            </a:pPr>
            <a:endParaRPr lang="en-IN" b="1" dirty="0"/>
          </a:p>
        </p:txBody>
      </p:sp>
      <p:pic>
        <p:nvPicPr>
          <p:cNvPr id="4" name="Picture 3">
            <a:extLst>
              <a:ext uri="{FF2B5EF4-FFF2-40B4-BE49-F238E27FC236}">
                <a16:creationId xmlns:a16="http://schemas.microsoft.com/office/drawing/2014/main" id="{597C13EB-86C6-43EC-986E-709BB10603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950" y="0"/>
            <a:ext cx="3152775" cy="690927"/>
          </a:xfrm>
          <a:prstGeom prst="rect">
            <a:avLst/>
          </a:prstGeom>
        </p:spPr>
      </p:pic>
    </p:spTree>
    <p:extLst>
      <p:ext uri="{BB962C8B-B14F-4D97-AF65-F5344CB8AC3E}">
        <p14:creationId xmlns:p14="http://schemas.microsoft.com/office/powerpoint/2010/main" val="2579007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29804-7B05-404E-9AEF-35B668F341F8}"/>
              </a:ext>
            </a:extLst>
          </p:cNvPr>
          <p:cNvSpPr>
            <a:spLocks noGrp="1"/>
          </p:cNvSpPr>
          <p:nvPr>
            <p:ph type="title"/>
          </p:nvPr>
        </p:nvSpPr>
        <p:spPr>
          <a:xfrm>
            <a:off x="2412111" y="212217"/>
            <a:ext cx="7729728" cy="1188720"/>
          </a:xfrm>
        </p:spPr>
        <p:txBody>
          <a:bodyPr/>
          <a:lstStyle/>
          <a:p>
            <a:r>
              <a:rPr lang="en-US" dirty="0"/>
              <a:t>Er diagram</a:t>
            </a:r>
            <a:endParaRPr lang="en-IN" dirty="0"/>
          </a:p>
        </p:txBody>
      </p:sp>
      <p:pic>
        <p:nvPicPr>
          <p:cNvPr id="4" name="Picture 3">
            <a:extLst>
              <a:ext uri="{FF2B5EF4-FFF2-40B4-BE49-F238E27FC236}">
                <a16:creationId xmlns:a16="http://schemas.microsoft.com/office/drawing/2014/main" id="{C03DD0FE-8175-44E0-AE93-BD63D3D602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950" y="0"/>
            <a:ext cx="3152775" cy="690927"/>
          </a:xfrm>
          <a:prstGeom prst="rect">
            <a:avLst/>
          </a:prstGeom>
        </p:spPr>
      </p:pic>
      <p:pic>
        <p:nvPicPr>
          <p:cNvPr id="6" name="Picture 5">
            <a:extLst>
              <a:ext uri="{FF2B5EF4-FFF2-40B4-BE49-F238E27FC236}">
                <a16:creationId xmlns:a16="http://schemas.microsoft.com/office/drawing/2014/main" id="{68356E00-0CA3-496E-8CB5-BDEBF7AD5AB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8272" y="1400937"/>
            <a:ext cx="11185864" cy="5381603"/>
          </a:xfrm>
          <a:prstGeom prst="rect">
            <a:avLst/>
          </a:prstGeom>
          <a:noFill/>
          <a:ln>
            <a:noFill/>
          </a:ln>
        </p:spPr>
      </p:pic>
    </p:spTree>
    <p:extLst>
      <p:ext uri="{BB962C8B-B14F-4D97-AF65-F5344CB8AC3E}">
        <p14:creationId xmlns:p14="http://schemas.microsoft.com/office/powerpoint/2010/main" val="1869954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B89B9-F9B6-4C95-A49E-DC4758219997}"/>
              </a:ext>
            </a:extLst>
          </p:cNvPr>
          <p:cNvSpPr>
            <a:spLocks noGrp="1"/>
          </p:cNvSpPr>
          <p:nvPr>
            <p:ph type="title"/>
          </p:nvPr>
        </p:nvSpPr>
        <p:spPr>
          <a:xfrm>
            <a:off x="2404391" y="174615"/>
            <a:ext cx="7729728" cy="1188720"/>
          </a:xfrm>
        </p:spPr>
        <p:txBody>
          <a:bodyPr>
            <a:normAutofit/>
          </a:bodyPr>
          <a:lstStyle/>
          <a:p>
            <a:r>
              <a:rPr lang="en-US" dirty="0"/>
              <a:t>Creating TABLES and </a:t>
            </a:r>
            <a:r>
              <a:rPr lang="en-US" dirty="0" err="1"/>
              <a:t>InsertiNG</a:t>
            </a:r>
            <a:r>
              <a:rPr lang="en-US" dirty="0"/>
              <a:t> VALUES </a:t>
            </a:r>
            <a:endParaRPr lang="en-IN" dirty="0"/>
          </a:p>
        </p:txBody>
      </p:sp>
      <p:pic>
        <p:nvPicPr>
          <p:cNvPr id="11" name="Picture 10">
            <a:extLst>
              <a:ext uri="{FF2B5EF4-FFF2-40B4-BE49-F238E27FC236}">
                <a16:creationId xmlns:a16="http://schemas.microsoft.com/office/drawing/2014/main" id="{C644F2F8-8723-48D6-BBF1-F767355B8E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333" y="78048"/>
            <a:ext cx="3152775" cy="690927"/>
          </a:xfrm>
          <a:prstGeom prst="rect">
            <a:avLst/>
          </a:prstGeom>
        </p:spPr>
      </p:pic>
      <p:pic>
        <p:nvPicPr>
          <p:cNvPr id="10" name="Picture 9">
            <a:extLst>
              <a:ext uri="{FF2B5EF4-FFF2-40B4-BE49-F238E27FC236}">
                <a16:creationId xmlns:a16="http://schemas.microsoft.com/office/drawing/2014/main" id="{8ED57F55-A892-4853-8EB2-EC30E74E70AB}"/>
              </a:ext>
            </a:extLst>
          </p:cNvPr>
          <p:cNvPicPr>
            <a:picLocks noChangeAspect="1"/>
          </p:cNvPicPr>
          <p:nvPr/>
        </p:nvPicPr>
        <p:blipFill>
          <a:blip r:embed="rId3"/>
          <a:stretch>
            <a:fillRect/>
          </a:stretch>
        </p:blipFill>
        <p:spPr>
          <a:xfrm>
            <a:off x="396240" y="1459902"/>
            <a:ext cx="5334000" cy="2654898"/>
          </a:xfrm>
          <a:prstGeom prst="rect">
            <a:avLst/>
          </a:prstGeom>
        </p:spPr>
      </p:pic>
      <p:pic>
        <p:nvPicPr>
          <p:cNvPr id="12" name="Picture 11">
            <a:extLst>
              <a:ext uri="{FF2B5EF4-FFF2-40B4-BE49-F238E27FC236}">
                <a16:creationId xmlns:a16="http://schemas.microsoft.com/office/drawing/2014/main" id="{372CC9CE-5F0F-47CB-9C24-9A4D1194CE72}"/>
              </a:ext>
            </a:extLst>
          </p:cNvPr>
          <p:cNvPicPr>
            <a:picLocks noChangeAspect="1"/>
          </p:cNvPicPr>
          <p:nvPr/>
        </p:nvPicPr>
        <p:blipFill>
          <a:blip r:embed="rId4"/>
          <a:stretch>
            <a:fillRect/>
          </a:stretch>
        </p:blipFill>
        <p:spPr>
          <a:xfrm>
            <a:off x="5783580" y="1459902"/>
            <a:ext cx="6295683" cy="2654898"/>
          </a:xfrm>
          <a:prstGeom prst="rect">
            <a:avLst/>
          </a:prstGeom>
        </p:spPr>
      </p:pic>
      <p:pic>
        <p:nvPicPr>
          <p:cNvPr id="14" name="Picture 13">
            <a:extLst>
              <a:ext uri="{FF2B5EF4-FFF2-40B4-BE49-F238E27FC236}">
                <a16:creationId xmlns:a16="http://schemas.microsoft.com/office/drawing/2014/main" id="{FAB0C251-1A1F-4419-B9A9-0813BF40038B}"/>
              </a:ext>
            </a:extLst>
          </p:cNvPr>
          <p:cNvPicPr>
            <a:picLocks noChangeAspect="1"/>
          </p:cNvPicPr>
          <p:nvPr/>
        </p:nvPicPr>
        <p:blipFill>
          <a:blip r:embed="rId5"/>
          <a:stretch>
            <a:fillRect/>
          </a:stretch>
        </p:blipFill>
        <p:spPr>
          <a:xfrm>
            <a:off x="396240" y="4159848"/>
            <a:ext cx="5334000" cy="2476500"/>
          </a:xfrm>
          <a:prstGeom prst="rect">
            <a:avLst/>
          </a:prstGeom>
        </p:spPr>
      </p:pic>
      <p:pic>
        <p:nvPicPr>
          <p:cNvPr id="15" name="Picture 14">
            <a:extLst>
              <a:ext uri="{FF2B5EF4-FFF2-40B4-BE49-F238E27FC236}">
                <a16:creationId xmlns:a16="http://schemas.microsoft.com/office/drawing/2014/main" id="{3FC20213-F3B1-4708-ACDA-887590B5D105}"/>
              </a:ext>
            </a:extLst>
          </p:cNvPr>
          <p:cNvPicPr>
            <a:picLocks noChangeAspect="1"/>
          </p:cNvPicPr>
          <p:nvPr/>
        </p:nvPicPr>
        <p:blipFill>
          <a:blip r:embed="rId6"/>
          <a:stretch>
            <a:fillRect/>
          </a:stretch>
        </p:blipFill>
        <p:spPr>
          <a:xfrm>
            <a:off x="5783579" y="4159848"/>
            <a:ext cx="6295683" cy="2476500"/>
          </a:xfrm>
          <a:prstGeom prst="rect">
            <a:avLst/>
          </a:prstGeom>
        </p:spPr>
      </p:pic>
    </p:spTree>
    <p:extLst>
      <p:ext uri="{BB962C8B-B14F-4D97-AF65-F5344CB8AC3E}">
        <p14:creationId xmlns:p14="http://schemas.microsoft.com/office/powerpoint/2010/main" val="1142000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41B8168-1C6F-4003-A226-88BB2462EE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333" y="78048"/>
            <a:ext cx="3152775" cy="690927"/>
          </a:xfrm>
          <a:prstGeom prst="rect">
            <a:avLst/>
          </a:prstGeom>
        </p:spPr>
      </p:pic>
      <p:pic>
        <p:nvPicPr>
          <p:cNvPr id="6" name="Picture 5">
            <a:extLst>
              <a:ext uri="{FF2B5EF4-FFF2-40B4-BE49-F238E27FC236}">
                <a16:creationId xmlns:a16="http://schemas.microsoft.com/office/drawing/2014/main" id="{06F0AA49-2793-4E17-B422-149AFAE73F42}"/>
              </a:ext>
            </a:extLst>
          </p:cNvPr>
          <p:cNvPicPr>
            <a:picLocks noChangeAspect="1"/>
          </p:cNvPicPr>
          <p:nvPr/>
        </p:nvPicPr>
        <p:blipFill>
          <a:blip r:embed="rId3"/>
          <a:stretch>
            <a:fillRect/>
          </a:stretch>
        </p:blipFill>
        <p:spPr>
          <a:xfrm>
            <a:off x="822960" y="1082041"/>
            <a:ext cx="4880972" cy="2346960"/>
          </a:xfrm>
          <a:prstGeom prst="rect">
            <a:avLst/>
          </a:prstGeom>
        </p:spPr>
      </p:pic>
      <p:pic>
        <p:nvPicPr>
          <p:cNvPr id="7" name="Picture 6">
            <a:extLst>
              <a:ext uri="{FF2B5EF4-FFF2-40B4-BE49-F238E27FC236}">
                <a16:creationId xmlns:a16="http://schemas.microsoft.com/office/drawing/2014/main" id="{C9D324C5-FF5D-4204-9A61-6306FEAC5970}"/>
              </a:ext>
            </a:extLst>
          </p:cNvPr>
          <p:cNvPicPr>
            <a:picLocks noChangeAspect="1"/>
          </p:cNvPicPr>
          <p:nvPr/>
        </p:nvPicPr>
        <p:blipFill>
          <a:blip r:embed="rId4"/>
          <a:stretch>
            <a:fillRect/>
          </a:stretch>
        </p:blipFill>
        <p:spPr>
          <a:xfrm>
            <a:off x="822960" y="3547582"/>
            <a:ext cx="4880972" cy="2228377"/>
          </a:xfrm>
          <a:prstGeom prst="rect">
            <a:avLst/>
          </a:prstGeom>
        </p:spPr>
      </p:pic>
      <p:pic>
        <p:nvPicPr>
          <p:cNvPr id="8" name="Picture 7">
            <a:extLst>
              <a:ext uri="{FF2B5EF4-FFF2-40B4-BE49-F238E27FC236}">
                <a16:creationId xmlns:a16="http://schemas.microsoft.com/office/drawing/2014/main" id="{AAB8ADA1-0E8E-41E5-9FA6-D876B6EC8287}"/>
              </a:ext>
            </a:extLst>
          </p:cNvPr>
          <p:cNvPicPr>
            <a:picLocks noChangeAspect="1"/>
          </p:cNvPicPr>
          <p:nvPr/>
        </p:nvPicPr>
        <p:blipFill>
          <a:blip r:embed="rId5"/>
          <a:stretch>
            <a:fillRect/>
          </a:stretch>
        </p:blipFill>
        <p:spPr>
          <a:xfrm>
            <a:off x="5860142" y="3547582"/>
            <a:ext cx="5584167" cy="2235350"/>
          </a:xfrm>
          <a:prstGeom prst="rect">
            <a:avLst/>
          </a:prstGeom>
        </p:spPr>
      </p:pic>
      <p:pic>
        <p:nvPicPr>
          <p:cNvPr id="9" name="Picture 8">
            <a:extLst>
              <a:ext uri="{FF2B5EF4-FFF2-40B4-BE49-F238E27FC236}">
                <a16:creationId xmlns:a16="http://schemas.microsoft.com/office/drawing/2014/main" id="{89EE03D3-3351-4051-8415-8C35AB102F01}"/>
              </a:ext>
            </a:extLst>
          </p:cNvPr>
          <p:cNvPicPr>
            <a:picLocks noChangeAspect="1"/>
          </p:cNvPicPr>
          <p:nvPr/>
        </p:nvPicPr>
        <p:blipFill>
          <a:blip r:embed="rId5"/>
          <a:stretch>
            <a:fillRect/>
          </a:stretch>
        </p:blipFill>
        <p:spPr>
          <a:xfrm>
            <a:off x="5860142" y="1075068"/>
            <a:ext cx="5584167" cy="2353932"/>
          </a:xfrm>
          <a:prstGeom prst="rect">
            <a:avLst/>
          </a:prstGeom>
        </p:spPr>
      </p:pic>
    </p:spTree>
    <p:extLst>
      <p:ext uri="{BB962C8B-B14F-4D97-AF65-F5344CB8AC3E}">
        <p14:creationId xmlns:p14="http://schemas.microsoft.com/office/powerpoint/2010/main" val="328933700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1214</TotalTime>
  <Words>1223</Words>
  <Application>Microsoft Office PowerPoint</Application>
  <PresentationFormat>Widescreen</PresentationFormat>
  <Paragraphs>99</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Algerian</vt:lpstr>
      <vt:lpstr>Arial</vt:lpstr>
      <vt:lpstr>Arial Narrow</vt:lpstr>
      <vt:lpstr>Calibri</vt:lpstr>
      <vt:lpstr>Gill Sans MT</vt:lpstr>
      <vt:lpstr>inter-regular</vt:lpstr>
      <vt:lpstr>Symbol</vt:lpstr>
      <vt:lpstr>Times New Roman</vt:lpstr>
      <vt:lpstr>Parcel</vt:lpstr>
      <vt:lpstr>Database Project Report ON AIRLINE TICKET RESERVATION MANAGEMENT SYSTEM</vt:lpstr>
      <vt:lpstr>INDEX</vt:lpstr>
      <vt:lpstr>Introduction and project scope</vt:lpstr>
      <vt:lpstr>Entities</vt:lpstr>
      <vt:lpstr>relations</vt:lpstr>
      <vt:lpstr>Functional dependencies</vt:lpstr>
      <vt:lpstr>Er diagram</vt:lpstr>
      <vt:lpstr>Creating TABLES and InsertiNG VALUES </vt:lpstr>
      <vt:lpstr>PowerPoint Presentation</vt:lpstr>
      <vt:lpstr>Sql queries</vt:lpstr>
      <vt:lpstr>PowerPoint Presentation</vt:lpstr>
      <vt:lpstr>Conclusion &amp; FUTURE WORK</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Design Final Project  Report CAB Management system</dc:title>
  <dc:creator>Shritika Grover</dc:creator>
  <cp:lastModifiedBy>Adish Jain</cp:lastModifiedBy>
  <cp:revision>51</cp:revision>
  <dcterms:created xsi:type="dcterms:W3CDTF">2021-12-06T06:14:24Z</dcterms:created>
  <dcterms:modified xsi:type="dcterms:W3CDTF">2021-12-12T17:19:32Z</dcterms:modified>
</cp:coreProperties>
</file>