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6" r:id="rId20"/>
    <p:sldId id="277"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B717B01-0EB1-4FF6-A8A0-953D793A77C7}"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B717B01-0EB1-4FF6-A8A0-953D793A77C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B717B01-0EB1-4FF6-A8A0-953D793A77C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B717B01-0EB1-4FF6-A8A0-953D793A77C7}"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6B717B01-0EB1-4FF6-A8A0-953D793A77C7}"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6B717B01-0EB1-4FF6-A8A0-953D793A77C7}" type="datetimeFigureOut">
              <a:rPr lang="en-IN" smtClean="0"/>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6B717B01-0EB1-4FF6-A8A0-953D793A77C7}"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81D046-1315-4EEB-A35B-BDA2664A375C}" type="slidenum">
              <a:rPr lang="en-IN" smtClean="0"/>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717B01-0EB1-4FF6-A8A0-953D793A77C7}"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17B01-0EB1-4FF6-A8A0-953D793A77C7}"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6B717B01-0EB1-4FF6-A8A0-953D793A77C7}" type="datetimeFigureOut">
              <a:rPr lang="en-IN" smtClean="0"/>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B717B01-0EB1-4FF6-A8A0-953D793A77C7}" type="datetimeFigureOut">
              <a:rPr lang="en-IN" smtClean="0"/>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C81D046-1315-4EEB-A35B-BDA2664A375C}"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B717B01-0EB1-4FF6-A8A0-953D793A77C7}" type="datetimeFigureOut">
              <a:rPr lang="en-IN" smtClean="0"/>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C81D046-1315-4EEB-A35B-BDA2664A375C}"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codequotient.com/" TargetMode="External"/><Relationship Id="rId4" Type="http://schemas.openxmlformats.org/officeDocument/2006/relationships/hyperlink" Target="https://www.tutorialspoint.com/" TargetMode="External"/><Relationship Id="rId3" Type="http://schemas.openxmlformats.org/officeDocument/2006/relationships/hyperlink" Target="https://www.oracle.com/" TargetMode="External"/><Relationship Id="rId2" Type="http://schemas.openxmlformats.org/officeDocument/2006/relationships/hyperlink" Target="https://www.mysql.com/" TargetMode="External"/><Relationship Id="rId1"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812" y="1076325"/>
            <a:ext cx="9096375" cy="2175289"/>
          </a:xfrm>
        </p:spPr>
        <p:txBody>
          <a:bodyPr>
            <a:normAutofit/>
          </a:bodyPr>
          <a:lstStyle/>
          <a:p>
            <a:pPr marL="914400">
              <a:lnSpc>
                <a:spcPct val="115000"/>
              </a:lnSpc>
              <a:spcAft>
                <a:spcPts val="1000"/>
              </a:spcAft>
            </a:pPr>
            <a:r>
              <a:rPr lang="en-US" sz="2800" dirty="0"/>
              <a:t>Database Design Final Project  Report</a:t>
            </a:r>
            <a:br>
              <a:rPr lang="en-US" sz="2800" dirty="0"/>
            </a:br>
            <a:r>
              <a:rPr lang="en-US" sz="2800" u="sng" dirty="0"/>
              <a:t>CAB Management system</a:t>
            </a:r>
            <a:endParaRPr lang="en-IN" sz="2800" u="sng"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049" y="250352"/>
            <a:ext cx="154003" cy="123987"/>
          </a:xfrm>
        </p:spPr>
        <p:txBody>
          <a:bodyPr/>
          <a:lstStyle/>
          <a:p>
            <a:r>
              <a:rPr lang="en-US" dirty="0"/>
              <a:t>.</a:t>
            </a:r>
            <a:endParaRPr lang="en-IN" dirty="0"/>
          </a:p>
        </p:txBody>
      </p:sp>
      <p:pic>
        <p:nvPicPr>
          <p:cNvPr id="11" name="Picture Placeholder 10"/>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633" t="14736" r="1657" b="2483"/>
          <a:stretch>
            <a:fillRect/>
          </a:stretch>
        </p:blipFill>
        <p:spPr>
          <a:xfrm>
            <a:off x="6096000" y="1736424"/>
            <a:ext cx="6096000" cy="2847608"/>
          </a:xfrm>
        </p:spPr>
      </p:pic>
      <p:sp>
        <p:nvSpPr>
          <p:cNvPr id="8" name="Text Placeholder 7"/>
          <p:cNvSpPr>
            <a:spLocks noGrp="1"/>
          </p:cNvSpPr>
          <p:nvPr>
            <p:ph type="body" sz="half" idx="2"/>
          </p:nvPr>
        </p:nvSpPr>
        <p:spPr>
          <a:xfrm>
            <a:off x="134755" y="690926"/>
            <a:ext cx="5611527" cy="652802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 Driver_info:</a:t>
            </a:r>
            <a:endParaRPr kumimoji="0" lang="en-US" altLang="en-US" sz="18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create table Driver_Info</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(Id_No int PRIMARY KEY,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Driver_Name varchar(20),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Driving_Lic_No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Phone_No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Address varchar(50),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Gender varchar(1),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Age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Car_Plate_No varchar(20) ,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FOREIGN KEY (Car_Plate_No)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REFERENCES Car_Info(Car_Plate_No),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Medical_Report_No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FOREIGN KEY (Medical_Report_No)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REFERENCES Medical_Report(Report_No))</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endParaRPr lang="en-IN" sz="1600" dirty="0"/>
          </a:p>
          <a:p>
            <a:pPr algn="l"/>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20" y="0"/>
            <a:ext cx="3152775" cy="6909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181" y="182881"/>
            <a:ext cx="163629" cy="240632"/>
          </a:xfrm>
        </p:spPr>
        <p:txBody>
          <a:bodyPr/>
          <a:lstStyle/>
          <a:p>
            <a:r>
              <a:rPr lang="en-US" dirty="0"/>
              <a:t>.</a:t>
            </a:r>
            <a:endParaRPr lang="en-IN" dirty="0"/>
          </a:p>
        </p:txBody>
      </p:sp>
      <p:pic>
        <p:nvPicPr>
          <p:cNvPr id="7" name="Picture Placeholder 6"/>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1324" t="20774" r="1820" b="1136"/>
          <a:stretch>
            <a:fillRect/>
          </a:stretch>
        </p:blipFill>
        <p:spPr>
          <a:xfrm>
            <a:off x="6096000" y="4681637"/>
            <a:ext cx="6096000" cy="2021312"/>
          </a:xfrm>
        </p:spPr>
      </p:pic>
      <p:sp>
        <p:nvSpPr>
          <p:cNvPr id="4" name="Text Placeholder 3"/>
          <p:cNvSpPr>
            <a:spLocks noGrp="1"/>
          </p:cNvSpPr>
          <p:nvPr>
            <p:ph type="body" sz="half" idx="2"/>
          </p:nvPr>
        </p:nvSpPr>
        <p:spPr>
          <a:xfrm>
            <a:off x="-154005" y="423512"/>
            <a:ext cx="5794408" cy="663180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 Journey:</a:t>
            </a:r>
            <a:endParaRPr kumimoji="0" lang="en-US" altLang="en-US" sz="16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create table Journey</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(Journey_Id int Primary Key,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Cus_Serial_Num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FOREIGN KEY (Cus_Serial_Num)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REFERENCES Customer_Info(Cus_Serial_Num),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Driver_Id_No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FOREIGN KEY (Driver_Id_No)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REFERENCES Driver_Info(Id_No),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Car_Plate_No varchar(20),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FOREIGN KEY (Car_Plate_No)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REFERENCES Car_Info(Car_Plate_No),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Cus_Start_Loc varchar(20),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Cus_Final_Loc varchar(20),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Distance_Travelled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Weight_of_Luggage int</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a:t>
            </a:r>
            <a:r>
              <a:rPr kumimoji="0" lang="en-US" altLang="en-US" sz="16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Membership_Program:</a:t>
            </a:r>
            <a:endParaRPr kumimoji="0" lang="en-US" altLang="en-US" sz="16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create table Membership_Program</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(Type varchar(10) Primary Key,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Months_Duration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Charges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Discount_Percent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Rides_free int, </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Insurance_Amount int);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pic>
        <p:nvPicPr>
          <p:cNvPr id="8" name="Picture 7"/>
          <p:cNvPicPr>
            <a:picLocks noChangeAspect="1"/>
          </p:cNvPicPr>
          <p:nvPr/>
        </p:nvPicPr>
        <p:blipFill rotWithShape="1">
          <a:blip r:embed="rId3"/>
          <a:srcRect l="1" t="14885" r="-1389"/>
          <a:stretch>
            <a:fillRect/>
          </a:stretch>
        </p:blipFill>
        <p:spPr>
          <a:xfrm>
            <a:off x="6096000" y="1223491"/>
            <a:ext cx="6166585" cy="2608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391" y="174615"/>
            <a:ext cx="7729728" cy="1188720"/>
          </a:xfrm>
        </p:spPr>
        <p:txBody>
          <a:bodyPr/>
          <a:lstStyle/>
          <a:p>
            <a:r>
              <a:rPr lang="en-US" dirty="0"/>
              <a:t>Insertion statements, with their tables and values</a:t>
            </a:r>
            <a:endParaRPr lang="en-IN" dirty="0"/>
          </a:p>
        </p:txBody>
      </p:sp>
      <p:sp>
        <p:nvSpPr>
          <p:cNvPr id="9" name="Content Placeholder 8"/>
          <p:cNvSpPr>
            <a:spLocks noGrp="1"/>
          </p:cNvSpPr>
          <p:nvPr>
            <p:ph sz="half" idx="1"/>
          </p:nvPr>
        </p:nvSpPr>
        <p:spPr>
          <a:xfrm>
            <a:off x="0" y="1363335"/>
            <a:ext cx="11724111" cy="4502841"/>
          </a:xfrm>
        </p:spPr>
        <p:txBody>
          <a:bodyPr>
            <a:normAutofit fontScale="62500" lnSpcReduction="20000"/>
          </a:bodyPr>
          <a:lstStyle/>
          <a:p>
            <a:pPr marL="0" indent="0">
              <a:lnSpc>
                <a:spcPct val="95000"/>
              </a:lnSpc>
              <a:spcBef>
                <a:spcPts val="0"/>
              </a:spcBef>
              <a:spcAft>
                <a:spcPts val="1000"/>
              </a:spcAft>
              <a:buNone/>
            </a:pPr>
            <a:r>
              <a:rPr lang="en-IN" sz="1900" b="1" i="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 Customer_info</a:t>
            </a:r>
            <a:endParaRPr lang="en-IN" sz="1900" b="1" i="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insert all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Values(1,'Rahul',9876543210,'Ludhiana','Chandigarh','rahul5@gmail.com','Bronze',TO_DATE('02.04.2018','DD.MM.YYYY’)) </a:t>
            </a:r>
            <a:endPar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into Customer_Info         Values(2,'Ramesh',9401423443,'Chandigarh','Ludhiana','ramesh401@gmail.com','Gold',TO_DATE('12.10.2020','DD.MM.YYYY'))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Values(3,'Arjun',7873423510,'Patiala','Amritsar','arjun87@gmail.com','Bronze',TO_DATE('24.10.2021','DD.MM.YYYY'))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Values(4,'Sanjay',7849495785,'Bathinda','Kapurthala','sanjay68@gmail.com','Gold',TO_DATE('09.01.2017','DD.MM.YYYY'))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Values(5,'Rohan',9859333404,'Ludhiana','Jalandhar','rohan87@gmail.com','Bronze',TO_DATE('06.05.2019','DD.MM.YYYY'))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Values(6,'Vansh',9173313745,'Chandigarh','Amritsar','vansh37@gmail.com','Silver',TO_DATE('03.08.2020','DD.MM.YYYY'))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Values(7,'Rohan',7856608801,'Amritsar','Ludhiana','rohan61@gmail.com','Bronze',TO_DATE('12.07.2020','DD.MM.YYYY'))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Values(8,'Arun',7804369305,'Mansa','Pathankot','arun04@gmail.com','Platinum',TO_DATE('29.10.2020','DD.MM.YYYY'))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Values(9,'Jay',9074479401,'Sangrur','Mohali','jay07@gmail.com','Silver',TO_DATE('02.09.2018','DD.MM.YYYY'))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Customer_Info Values(10,'Rajesh',9156651253,'Firozpur','Hoshiarpur','rajesh16@gmail.com','Gold',TO_DATE('27.10.2018','DD.MM.YYYY'))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lnSpc>
                <a:spcPct val="95000"/>
              </a:lnSpc>
              <a:spcBef>
                <a:spcPts val="0"/>
              </a:spcBef>
              <a:spcAft>
                <a:spcPts val="1000"/>
              </a:spcAft>
              <a:buNone/>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select * from Dual;</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buNone/>
            </a:pPr>
            <a:endParaRPr lang="en-IN" dirty="0"/>
          </a:p>
        </p:txBody>
      </p:sp>
      <p:pic>
        <p:nvPicPr>
          <p:cNvPr id="13" name="Content Placeholder 12"/>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3200819" y="4628807"/>
            <a:ext cx="5790361" cy="2039407"/>
          </a:xfr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sp>
        <p:nvSpPr>
          <p:cNvPr id="7" name="TextBox 6"/>
          <p:cNvSpPr txBox="1"/>
          <p:nvPr/>
        </p:nvSpPr>
        <p:spPr>
          <a:xfrm>
            <a:off x="208613" y="2665428"/>
            <a:ext cx="11774774" cy="4114524"/>
          </a:xfrm>
          <a:prstGeom prst="rect">
            <a:avLst/>
          </a:prstGeom>
          <a:noFill/>
        </p:spPr>
        <p:txBody>
          <a:bodyPr wrap="square">
            <a:spAutoFit/>
          </a:bodyPr>
          <a:lstStyle/>
          <a:p>
            <a:pPr>
              <a:lnSpc>
                <a:spcPct val="115000"/>
              </a:lnSpc>
              <a:spcAft>
                <a:spcPts val="1000"/>
              </a:spcAft>
            </a:pPr>
            <a:r>
              <a:rPr lang="en-US" sz="1400" b="1" i="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b) Car_Info:</a:t>
            </a:r>
            <a:endParaRPr lang="en-IN" sz="1400" b="1" i="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insert all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Values('PB01AY8438', 'Suzuki Swift', 2005, 1234763, 0000006357, 'YES', 4, 'Ludhiana')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Values('PB11CY1231', 'Tata Indica', 2004, 8285627, 0006483856, 'YES', 4, 'Chandigarh')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Values('PB21RR5343', 'Suzuki WagonR', 2009, 2678373, 0000383348, 'YES', 4, 'Patiala')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Values('PB07BC7742', 'Suzuki Swift', 2010, 3772637, 0000006301, 'NO', 4, 'Bathinda')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Values('PB13AD2562', 'Hero Splendor', 2015, 3727782, 0000827383, 'YES', 2, 'Ludhiana')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Values('PB23EF7544', 'Suzuki WagonR', 2013, 1282834, 0000123844, 'YES', 4, 'Chandigarh')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Values('PB17YZ7317', 'Toyota Qualis', 2005, 2348485, 0000763728, 'YES', 7, 'Amritsar')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Values('PB02SD4374', 'Bajaj Discover', 2009, 5434763, 0000234322, 'YES', 2, 'Mansa')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Values('PB09AF6256', 'Suzuki Swift', 2014, 3884746, 0000543261, 'YES', 4, 'Sangrur')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Car_Info Values('PB16CY3275', 'Tata Indico', 2007, 8484484, 0000652453, 'YES', 4, 'Firozpur')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select * from Dual</a:t>
            </a:r>
            <a:endParaRPr lang="en-IN" sz="1400" dirty="0">
              <a:effectLst/>
              <a:latin typeface="Calibri" panose="020F0502020204030204" pitchFamily="34" charset="0"/>
              <a:ea typeface="Calibri" panose="020F0502020204030204" pitchFamily="34" charset="0"/>
              <a:cs typeface="Raavi" panose="020B0502040204020203" pitchFamily="34" charset="0"/>
            </a:endParaRPr>
          </a:p>
        </p:txBody>
      </p:sp>
      <p:pic>
        <p:nvPicPr>
          <p:cNvPr id="8" name="Picture 7"/>
          <p:cNvPicPr>
            <a:picLocks noChangeAspect="1"/>
          </p:cNvPicPr>
          <p:nvPr/>
        </p:nvPicPr>
        <p:blipFill>
          <a:blip r:embed="rId2"/>
          <a:stretch>
            <a:fillRect/>
          </a:stretch>
        </p:blipFill>
        <p:spPr>
          <a:xfrm>
            <a:off x="5852161" y="78048"/>
            <a:ext cx="6227414" cy="30338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sp>
        <p:nvSpPr>
          <p:cNvPr id="4" name="TextBox 3"/>
          <p:cNvSpPr txBox="1"/>
          <p:nvPr/>
        </p:nvSpPr>
        <p:spPr>
          <a:xfrm>
            <a:off x="121922" y="2303674"/>
            <a:ext cx="11973826" cy="4647426"/>
          </a:xfrm>
          <a:prstGeom prst="rect">
            <a:avLst/>
          </a:prstGeom>
          <a:noFill/>
        </p:spPr>
        <p:txBody>
          <a:bodyPr wrap="square">
            <a:spAutoFit/>
          </a:bodyPr>
          <a:lstStyle/>
          <a:p>
            <a:pPr>
              <a:lnSpc>
                <a:spcPct val="115000"/>
              </a:lnSpc>
              <a:spcAft>
                <a:spcPts val="1000"/>
              </a:spcAft>
            </a:pPr>
            <a:r>
              <a:rPr lang="en-IN" sz="1400" b="1" i="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 Medical_Report:</a:t>
            </a:r>
            <a:endParaRPr lang="en-IN" sz="1400" b="1" i="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insert all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Values(0021, 176, 6, 6, 'O+', 'Mole on stomach', 'No')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Values(0043, 165, 6, 5, 'B+', 'Scar under left eye', 'Diabetes')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Values(0013, 180, 6, 6, 'A+', 'Dark Patch on back ', 'No')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Values(0042, 182, 5, 6, 'AB+', 'Mole on right shoulder', 'Diabetes')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Values(0056, 171, 6, 6, 'A+', 'Cut mark on left hand', 'No')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Values(0045, 172, 4, 4, 'O+', 'Mole near nose', 'No')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Values(0065, 169, 6, 6, 'O+', 'Scar under right eye', 'Low BP')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Values(0076, 185, 6, 6, 'A-', 'Beauty mark on left arm', 'No')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Values(0029, 175, 5, 6, 'AB+', 'right ear pierced', 'psoriasis')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11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Medical_Report Values(0006, 176, 4, 6, 'O-', 'Beaty mark on face', 'No')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select * from Dual</a:t>
            </a:r>
            <a:endParaRPr lang="en-IN" sz="1400" dirty="0"/>
          </a:p>
        </p:txBody>
      </p:sp>
      <p:pic>
        <p:nvPicPr>
          <p:cNvPr id="5" name="Picture 4"/>
          <p:cNvPicPr>
            <a:picLocks noChangeAspect="1"/>
          </p:cNvPicPr>
          <p:nvPr/>
        </p:nvPicPr>
        <p:blipFill>
          <a:blip r:embed="rId2"/>
          <a:stretch>
            <a:fillRect/>
          </a:stretch>
        </p:blipFill>
        <p:spPr>
          <a:xfrm>
            <a:off x="6400800" y="78048"/>
            <a:ext cx="5669278" cy="29115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sp>
        <p:nvSpPr>
          <p:cNvPr id="4" name="TextBox 3"/>
          <p:cNvSpPr txBox="1"/>
          <p:nvPr/>
        </p:nvSpPr>
        <p:spPr>
          <a:xfrm>
            <a:off x="89836" y="2483480"/>
            <a:ext cx="12012328" cy="4178516"/>
          </a:xfrm>
          <a:prstGeom prst="rect">
            <a:avLst/>
          </a:prstGeom>
          <a:noFill/>
        </p:spPr>
        <p:txBody>
          <a:bodyPr wrap="square">
            <a:spAutoFit/>
          </a:bodyPr>
          <a:lstStyle/>
          <a:p>
            <a:pPr>
              <a:lnSpc>
                <a:spcPct val="75000"/>
              </a:lnSpc>
              <a:spcAft>
                <a:spcPts val="1000"/>
              </a:spcAft>
            </a:pPr>
            <a:r>
              <a:rPr lang="en-IN" sz="1400" b="1" i="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 Driver_Info:</a:t>
            </a:r>
            <a:endParaRPr lang="en-IN" sz="1400" b="1" i="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insert all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Values(7050, 'Rajesh', 9133709, 9873652636, 'H.No 10, St.No 9, Model Town, Ludhiana', 'M', 35, 'PB01AY8438', 0021)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Values(4451, 'Ram', 2158642, 9873563903, 'H.No 210, St.No 1, Urban Estate, Chandigarh', 'M', 32, 'PB11CY1231', 0043)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Values(7516, 'Amar', 7066179, 7876482548, 'H.No 235, St.No 10, Sector 2, Patiala', 'M', 25, 'PB21RR5343', 0013)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Values(8896, 'Vijender', 1285807, 7863782785, 'H.No 1453, St.No 2, Yadvindra Enclave, Bathinda', 'M', 40, 'PB07BC7742', 0042)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Values(4124, 'Preeti', 3237695, 9973863595, 'H.No 130, St.No 6, Anand Nagar, Ludhiana', 'F', 27, 'PB13AD2562', 0056)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Values(1207, 'Komal', 5168912, 7893957483, 'H.No 435, St.No 5, Doctor Colony, Chandigarh', 'F', 29, 'PB23EF7544', 0045)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Values(4011, 'Rohan', 7214513, 7849296537, 'H.No 546, St.No 9, Prem Nagar, Amritsar', 'M', 25, 'PB17YZ7317', 0065)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Values(3906, 'Akash', 6619700, 98888647362, 'H.No 754, St.No 7, Ekata Vihar, Mansa', 'M', 38, 'PB02SD4374', 0076)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Values(1461, 'Kunal', 5727592, 9946273839, 'H.No 654, St.No 3, SST Nagar, Sangrur', 'M', 35, 'PB09AF6256', 0029)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Driver_Info Values(9957, 'Gourav', 5353652, 7883673773, 'H.No 23, St.No 2, Phase 2, Firozpur', 'M', 31, 'PB16CY3275', 0006)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marL="457200">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5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1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select * from Dual</a:t>
            </a:r>
            <a:endParaRPr lang="en-IN" sz="1150" dirty="0">
              <a:effectLst/>
              <a:latin typeface="Calibri" panose="020F0502020204030204" pitchFamily="34" charset="0"/>
              <a:ea typeface="Calibri" panose="020F0502020204030204" pitchFamily="34" charset="0"/>
              <a:cs typeface="Raavi" panose="020B0502040204020203" pitchFamily="34" charset="0"/>
            </a:endParaRPr>
          </a:p>
        </p:txBody>
      </p:sp>
      <p:pic>
        <p:nvPicPr>
          <p:cNvPr id="5" name="Picture 4"/>
          <p:cNvPicPr>
            <a:picLocks noChangeAspect="1"/>
          </p:cNvPicPr>
          <p:nvPr/>
        </p:nvPicPr>
        <p:blipFill>
          <a:blip r:embed="rId2"/>
          <a:stretch>
            <a:fillRect/>
          </a:stretch>
        </p:blipFill>
        <p:spPr>
          <a:xfrm>
            <a:off x="5428648" y="78047"/>
            <a:ext cx="6673516" cy="31051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632" y="2757034"/>
            <a:ext cx="8655518" cy="4028347"/>
          </a:xfrm>
          <a:prstGeom prst="rect">
            <a:avLst/>
          </a:prstGeom>
          <a:noFill/>
        </p:spPr>
        <p:txBody>
          <a:bodyPr wrap="square">
            <a:spAutoFit/>
          </a:bodyPr>
          <a:lstStyle/>
          <a:p>
            <a:pPr>
              <a:lnSpc>
                <a:spcPct val="75000"/>
              </a:lnSpc>
              <a:spcAft>
                <a:spcPts val="1000"/>
              </a:spcAft>
            </a:pPr>
            <a:r>
              <a:rPr lang="en-IN" sz="1400" b="1" i="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 Journey:</a:t>
            </a:r>
            <a:endParaRPr lang="en-IN" sz="1400" b="1" i="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insert all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into Journey Values(1001,1, 7050, 'PB01AY8438', 'Ludhiana','Chandigarh',100,20)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Values(1002,2, 4451, 'PB11CY1231', 'Chandigarh','Ludhiana',100,42)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Values(1003,3, 7516, 'PB21RR5343', 'Patiala','Amritsar',234,46)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Values(1004,4, 8896, 'PB07BC7742', 'Bathinda','Kapurthala',180,36)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Values(1005,5, 4124, 'PB13AD2562', 'Ludhiana','Jalandhar',62,12)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Values(1006,6, 1207, 'PB23EF7544', 'Chandigarh','Amritsar',227,45)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Values(1007,7, 4011, 'PB17YZ7317', 'Amritsar','Ludhiana',141,28)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Values(1008,8, 3906, 'PB02SD4374', 'Mansa','Pathankot',293,58)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Values(1009,9, 1461, 'PB09AF6256', 'Sangrur','Mohali',124,50)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Journey Values(1010,10, 9957, 'PB16CY3275', 'Firozpur','Hoshiarpur',195,39)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select * from Dual</a:t>
            </a:r>
            <a:endParaRPr lang="en-IN" sz="1400" dirty="0">
              <a:effectLst/>
              <a:latin typeface="Calibri" panose="020F0502020204030204" pitchFamily="34" charset="0"/>
              <a:ea typeface="Calibri" panose="020F0502020204030204" pitchFamily="34" charset="0"/>
              <a:cs typeface="Raavi" panose="020B0502040204020203"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pic>
        <p:nvPicPr>
          <p:cNvPr id="5" name="Picture 4"/>
          <p:cNvPicPr>
            <a:picLocks noChangeAspect="1"/>
          </p:cNvPicPr>
          <p:nvPr/>
        </p:nvPicPr>
        <p:blipFill>
          <a:blip r:embed="rId2"/>
          <a:stretch>
            <a:fillRect/>
          </a:stretch>
        </p:blipFill>
        <p:spPr>
          <a:xfrm>
            <a:off x="6006465" y="0"/>
            <a:ext cx="6185535" cy="32969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30423"/>
            <a:ext cx="3152775" cy="690927"/>
          </a:xfrm>
          <a:prstGeom prst="rect">
            <a:avLst/>
          </a:prstGeom>
        </p:spPr>
      </p:pic>
      <p:sp>
        <p:nvSpPr>
          <p:cNvPr id="4" name="TextBox 3"/>
          <p:cNvSpPr txBox="1"/>
          <p:nvPr/>
        </p:nvSpPr>
        <p:spPr>
          <a:xfrm>
            <a:off x="778042" y="3303324"/>
            <a:ext cx="6266046" cy="2740815"/>
          </a:xfrm>
          <a:prstGeom prst="rect">
            <a:avLst/>
          </a:prstGeom>
          <a:noFill/>
        </p:spPr>
        <p:txBody>
          <a:bodyPr wrap="square">
            <a:spAutoFit/>
          </a:bodyPr>
          <a:lstStyle/>
          <a:p>
            <a:pPr>
              <a:lnSpc>
                <a:spcPct val="75000"/>
              </a:lnSpc>
              <a:spcAft>
                <a:spcPts val="1000"/>
              </a:spcAft>
            </a:pPr>
            <a:r>
              <a:rPr lang="en-IN" sz="1400" b="1" i="1" dirty="0">
                <a:solidFill>
                  <a:srgbClr val="00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a:t>
            </a:r>
            <a:r>
              <a:rPr lang="en-IN" sz="1400" b="1" i="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Membership_Program:</a:t>
            </a:r>
            <a:endParaRPr lang="en-IN" sz="1400" b="1" i="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Insert all</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Membership_Program Values('Bronze',1,500,3,0,0)</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Membership_Program Values('Silver',3,1200,5,0,0)</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Membership_Program Values('Gold',6,2500,6,1,0)</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into Membership_Program Values('Platinum',12,7000,6,5,5000)</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75000"/>
              </a:lnSpc>
              <a:spcAft>
                <a:spcPts val="1000"/>
              </a:spcAft>
            </a:pPr>
            <a:r>
              <a:rPr lang="en-I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Select * from Dual;</a:t>
            </a:r>
            <a:endParaRPr lang="en-IN" sz="1400" dirty="0">
              <a:effectLst/>
              <a:latin typeface="Calibri" panose="020F0502020204030204" pitchFamily="34" charset="0"/>
              <a:ea typeface="Calibri" panose="020F0502020204030204" pitchFamily="34" charset="0"/>
              <a:cs typeface="Raavi" panose="020B0502040204020203" pitchFamily="34" charset="0"/>
            </a:endParaRPr>
          </a:p>
        </p:txBody>
      </p:sp>
      <p:pic>
        <p:nvPicPr>
          <p:cNvPr id="5" name="Picture 4"/>
          <p:cNvPicPr>
            <a:picLocks noChangeAspect="1"/>
          </p:cNvPicPr>
          <p:nvPr/>
        </p:nvPicPr>
        <p:blipFill>
          <a:blip r:embed="rId2"/>
          <a:stretch>
            <a:fillRect/>
          </a:stretch>
        </p:blipFill>
        <p:spPr>
          <a:xfrm>
            <a:off x="4089867" y="813861"/>
            <a:ext cx="7673007" cy="19912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0" y="1883665"/>
            <a:ext cx="6493764" cy="1086992"/>
          </a:xfrm>
        </p:spPr>
        <p:txBody>
          <a:bodyPr>
            <a:normAutofit fontScale="85000" lnSpcReduction="10000"/>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elect Cus_Serial_Num, Distance_Travelled,</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Weight_of_Luggage, Distance_Travelled*20)</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+(Weight_of_Luggage*2) "Total_Fare" from Journey;</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Content Placeholder 3"/>
          <p:cNvSpPr>
            <a:spLocks noGrp="1"/>
          </p:cNvSpPr>
          <p:nvPr>
            <p:ph sz="half" idx="2"/>
          </p:nvPr>
        </p:nvSpPr>
        <p:spPr/>
        <p:txBody>
          <a:bodyPr>
            <a:normAutofit/>
          </a:bodyPr>
          <a:lstStyle/>
          <a:p>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b="1" dirty="0">
              <a:effectLst/>
              <a:latin typeface="Times New Roman" panose="02020603050405020304" pitchFamily="18" charset="0"/>
              <a:ea typeface="Calibri" panose="020F0502020204030204" pitchFamily="34" charset="0"/>
            </a:endParaRPr>
          </a:p>
          <a:p>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6800850" y="3602662"/>
            <a:ext cx="4695825" cy="3127678"/>
          </a:xfrm>
        </p:spPr>
      </p:pic>
      <p:sp>
        <p:nvSpPr>
          <p:cNvPr id="7" name="Text Placeholder 6"/>
          <p:cNvSpPr>
            <a:spLocks noGrp="1"/>
          </p:cNvSpPr>
          <p:nvPr>
            <p:ph type="body" sz="quarter" idx="13"/>
          </p:nvPr>
        </p:nvSpPr>
        <p:spPr>
          <a:xfrm>
            <a:off x="6096000" y="1883665"/>
            <a:ext cx="6345554" cy="1936240"/>
          </a:xfrm>
        </p:spPr>
        <p:txBody>
          <a:bodyPr>
            <a:normAutofit fontScale="77500" lnSpcReduction="20000"/>
          </a:bodyPr>
          <a:lstStyle/>
          <a:p>
            <a:pPr algn="l"/>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select Customer_Info.Cus_Serial_Num, Customer_Info.Membership_StartTime "Membership_Start_Date" ,add_months (Customer_Info.Membership_StartTime, Membership_Program.Months_Duration)  "Membership_Expiry_Date"from Customer_Info,Membership_Program where</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(Customer_Info.Membership_type</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=Membership_Program.Type);</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dirty="0"/>
          </a:p>
        </p:txBody>
      </p:sp>
      <p:sp>
        <p:nvSpPr>
          <p:cNvPr id="2" name="Title 1"/>
          <p:cNvSpPr>
            <a:spLocks noGrp="1"/>
          </p:cNvSpPr>
          <p:nvPr>
            <p:ph type="title"/>
          </p:nvPr>
        </p:nvSpPr>
        <p:spPr>
          <a:xfrm>
            <a:off x="2473452" y="304040"/>
            <a:ext cx="7729728" cy="1188720"/>
          </a:xfrm>
        </p:spPr>
        <p:txBody>
          <a:bodyPr/>
          <a:lstStyle/>
          <a:p>
            <a:r>
              <a:rPr lang="en-US" dirty="0"/>
              <a:t>Sql queries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33" y="78048"/>
            <a:ext cx="3152775" cy="690927"/>
          </a:xfrm>
          <a:prstGeom prst="rect">
            <a:avLst/>
          </a:prstGeom>
        </p:spPr>
      </p:pic>
      <p:pic>
        <p:nvPicPr>
          <p:cNvPr id="8" name="Picture 7"/>
          <p:cNvPicPr>
            <a:picLocks noChangeAspect="1"/>
          </p:cNvPicPr>
          <p:nvPr/>
        </p:nvPicPr>
        <p:blipFill>
          <a:blip r:embed="rId3"/>
          <a:stretch>
            <a:fillRect/>
          </a:stretch>
        </p:blipFill>
        <p:spPr>
          <a:xfrm>
            <a:off x="542925" y="2784157"/>
            <a:ext cx="5553075" cy="3518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0050" y="1282928"/>
            <a:ext cx="11391899" cy="4801314"/>
          </a:xfrm>
          <a:prstGeom prst="rect">
            <a:avLst/>
          </a:prstGeom>
          <a:noFill/>
        </p:spPr>
        <p:txBody>
          <a:bodyPr wrap="square">
            <a:spAutoFit/>
          </a:bodyPr>
          <a:lstStyle/>
          <a:p>
            <a:pPr marL="342900" indent="-342900">
              <a:buClr>
                <a:schemeClr val="accent2">
                  <a:lumMod val="75000"/>
                </a:schemeClr>
              </a:buClr>
              <a:buFont typeface="+mj-lt"/>
              <a:buAutoNum type="alphaUcPeriod" startAt="3"/>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Cus_Serial_Num, Cus_Name,Cus_Start_Loc, Car_Plate_No, Car_Name, No_of_Seats from Customer_Info right outer join Car_Info on Car_Info.Car_Loc=Customer_Info.Cus_Start_Loc;</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No_of_Seats,Count(No_of_Seats)  "No_of_Cars" from Car_Info group by No_of_Seats</a:t>
            </a:r>
            <a:r>
              <a:rPr lang="en-US" alt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Car_Loc, count(Car_Plate_No) from Car_Info group by Car_Loc;</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CUS_SERIAL_NUM,CUS_SERIAL_NUM, CUS_PHONE_NO, MEMBERSHIP_TYPE, MONTHS_DURATION,CHARGES,INSURANCE_AMOUNT from Membership_program left outer join Customer_Info on Customer_Info.Membership_Type=Membership_program.Type;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Driver_Info.Driver_Name, Medical_Report.Any_Illness from Driver_Info join Medical_Report on Driver_Info.Medical_Report_No = Medical_Report.Report_No where Medical_Report.Any_Illness != 'No’;</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 from Car_info where car_loc ='Ludhiana’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Clr>
                <a:schemeClr val="accent2">
                  <a:lumMod val="75000"/>
                </a:schemeClr>
              </a:buClr>
              <a:buFont typeface="+mj-lt"/>
              <a:buAutoNum type="alphaUcPeriod" startAt="3"/>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Medical_Report.Report_No, Driver_Info.Driver_Name, Driver_Info.Phone_No, Medical_Report.Driver_Height, Medical_Report.Eyesight_Left, Medical_Report.Eyesight_Right, Medical_Report.Blood_Group, Medical_Report.Any_Illness from Driver_Info join Medical_Report on Driver_Info.Medical_Report_No = Medical_Report.Report_No;</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kumimoji="0" lang="en-US" altLang="en-US" sz="18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Driver_name from Driver_info where Gender='M’;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
                <a:schemeClr val="accent2">
                  <a:lumMod val="75000"/>
                </a:schemeClr>
              </a:buClr>
              <a:buFont typeface="+mj-lt"/>
              <a:buAutoNum type="alphaUcPeriod" startAt="3"/>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Driver_Info.Driver_Name, Driver_Info.Driving_Lic_No, Car_Info.Car_Name, Car_Info.Car_Plate_No , Car_Info.Pollution_Check from Driver_Info join Car_Info on Driver_Info.Car_Plate_No = Car_Info.Car_Plate_No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30423"/>
            <a:ext cx="3152775" cy="6909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111" y="478917"/>
            <a:ext cx="7729728" cy="1188720"/>
          </a:xfrm>
        </p:spPr>
        <p:txBody>
          <a:bodyPr/>
          <a:lstStyle/>
          <a:p>
            <a:r>
              <a:rPr lang="en-US" dirty="0"/>
              <a:t>INDEX</a:t>
            </a:r>
            <a:endParaRPr lang="en-IN" dirty="0"/>
          </a:p>
        </p:txBody>
      </p:sp>
      <p:sp>
        <p:nvSpPr>
          <p:cNvPr id="3" name="Content Placeholder 2"/>
          <p:cNvSpPr>
            <a:spLocks noGrp="1"/>
          </p:cNvSpPr>
          <p:nvPr>
            <p:ph idx="1"/>
          </p:nvPr>
        </p:nvSpPr>
        <p:spPr>
          <a:xfrm>
            <a:off x="2231135" y="1876425"/>
            <a:ext cx="8674990" cy="5029200"/>
          </a:xfrm>
        </p:spPr>
        <p:txBody>
          <a:bodyPr>
            <a:normAutofit fontScale="55000" lnSpcReduction="20000"/>
          </a:bodyPr>
          <a:lstStyle/>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INTRODUCTION</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REQUIREMENTS</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ENTITIES &amp; RELATION</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ASSUMPTIONS</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FUNCTIONAL DEPENDENCIES</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FINAL RELATIONAL SCHEMA</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ER DIAGRAM</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SQL STATEMENTS</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 TABLES AND THEIR VALUES</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 SQL QUERIES</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 CONCLUSION</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nSpc>
                <a:spcPct val="115000"/>
              </a:lnSpc>
              <a:spcAft>
                <a:spcPts val="1000"/>
              </a:spcAft>
              <a:buFont typeface="+mj-lt"/>
              <a:buAutoNum type="arabicPeriod"/>
            </a:pPr>
            <a:r>
              <a:rPr lang="en-US" sz="3500" b="1" i="1" dirty="0">
                <a:effectLst/>
                <a:latin typeface="Times New Roman" panose="02020603050405020304" pitchFamily="18" charset="0"/>
                <a:ea typeface="Calibri" panose="020F0502020204030204" pitchFamily="34" charset="0"/>
                <a:cs typeface="Raavi" panose="020B0502040204020203" pitchFamily="34" charset="0"/>
              </a:rPr>
              <a:t> BIBLIOGRAPHY</a:t>
            </a:r>
            <a:endParaRPr lang="en-IN" sz="3500" dirty="0">
              <a:effectLst/>
              <a:latin typeface="Calibri" panose="020F0502020204030204" pitchFamily="34" charset="0"/>
              <a:ea typeface="Calibri" panose="020F0502020204030204" pitchFamily="34" charset="0"/>
              <a:cs typeface="Raavi" panose="020B0502040204020203" pitchFamily="34" charset="0"/>
            </a:endParaRPr>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09148" y="969020"/>
            <a:ext cx="8573703" cy="1536436"/>
          </a:xfrm>
        </p:spPr>
        <p:txBody>
          <a:bodyPr/>
          <a:lstStyle/>
          <a:p>
            <a:r>
              <a:rPr lang="en-US" dirty="0"/>
              <a:t>Conclusion</a:t>
            </a:r>
            <a:endParaRPr lang="en-IN" dirty="0"/>
          </a:p>
        </p:txBody>
      </p:sp>
      <p:sp>
        <p:nvSpPr>
          <p:cNvPr id="5" name="Subtitle 4"/>
          <p:cNvSpPr>
            <a:spLocks noGrp="1"/>
          </p:cNvSpPr>
          <p:nvPr>
            <p:ph type="subTitle" idx="1"/>
          </p:nvPr>
        </p:nvSpPr>
        <p:spPr>
          <a:xfrm>
            <a:off x="529391" y="2967347"/>
            <a:ext cx="10828420" cy="2770394"/>
          </a:xfrm>
        </p:spPr>
        <p:txBody>
          <a:bodyPr>
            <a:normAutofit/>
          </a:bodyPr>
          <a:lstStyle/>
          <a:p>
            <a:r>
              <a:rPr lang="en-IN" sz="2400" dirty="0">
                <a:effectLst/>
                <a:latin typeface="Calibri" panose="020F0502020204030204" pitchFamily="34" charset="0"/>
                <a:ea typeface="Calibri" panose="020F0502020204030204" pitchFamily="34" charset="0"/>
                <a:cs typeface="Raavi" panose="020B0502040204020203" pitchFamily="34" charset="0"/>
              </a:rPr>
              <a:t> </a:t>
            </a:r>
            <a:r>
              <a:rPr lang="en-US" sz="2400" dirty="0">
                <a:effectLst/>
                <a:latin typeface="Times New Roman" panose="02020603050405020304" pitchFamily="18" charset="0"/>
                <a:ea typeface="Calibri" panose="020F0502020204030204" pitchFamily="34" charset="0"/>
                <a:cs typeface="Raavi" panose="020B0502040204020203" pitchFamily="34" charset="0"/>
              </a:rPr>
              <a:t>During the course of this project, we learnt a lot of the work and best practices that go into creating a database, the rules to construct a good ER diagram, How to come up with relational schema mapping from the ER diagram, deriving the functional dependencies. We learnt on how to design a system from Database perspective and how to efficiently store and manipulate data.</a:t>
            </a:r>
            <a:endParaRPr lang="en-IN" sz="24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333" y="0"/>
            <a:ext cx="3152775" cy="69092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en-IN" dirty="0"/>
          </a:p>
        </p:txBody>
      </p:sp>
      <p:sp>
        <p:nvSpPr>
          <p:cNvPr id="3" name="Content Placeholder 2"/>
          <p:cNvSpPr>
            <a:spLocks noGrp="1"/>
          </p:cNvSpPr>
          <p:nvPr>
            <p:ph idx="1"/>
          </p:nvPr>
        </p:nvSpPr>
        <p:spPr/>
        <p:txBody>
          <a:bodyPr/>
          <a:lstStyle/>
          <a:p>
            <a:r>
              <a:rPr lang="en-US" dirty="0">
                <a:hlinkClick r:id="rId1"/>
              </a:rPr>
              <a:t>https://github.com/</a:t>
            </a:r>
            <a:endParaRPr lang="en-US" dirty="0"/>
          </a:p>
          <a:p>
            <a:r>
              <a:rPr lang="en-IN" dirty="0">
                <a:hlinkClick r:id="rId2"/>
              </a:rPr>
              <a:t>https://www.mysql.com/</a:t>
            </a:r>
            <a:endParaRPr lang="en-IN" dirty="0"/>
          </a:p>
          <a:p>
            <a:r>
              <a:rPr lang="en-US" dirty="0">
                <a:hlinkClick r:id="rId3"/>
              </a:rPr>
              <a:t>https://www.oracle.com/</a:t>
            </a:r>
            <a:endParaRPr lang="en-IN" dirty="0"/>
          </a:p>
          <a:p>
            <a:r>
              <a:rPr lang="en-US" dirty="0">
                <a:hlinkClick r:id="rId4"/>
              </a:rPr>
              <a:t>https://www.tutorialspoint.com/</a:t>
            </a:r>
            <a:endParaRPr lang="en-IN" dirty="0"/>
          </a:p>
          <a:p>
            <a:r>
              <a:rPr lang="en-IN" dirty="0">
                <a:hlinkClick r:id="rId5"/>
              </a:rPr>
              <a:t>https://codequotient.com/</a:t>
            </a:r>
            <a:endParaRPr lang="en-IN" dirty="0"/>
          </a:p>
          <a:p>
            <a:pPr marL="0" indent="0">
              <a:buNone/>
            </a:pPr>
            <a:endParaRPr lang="en-IN"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333" y="0"/>
            <a:ext cx="3152775" cy="6909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and project scope</a:t>
            </a:r>
            <a:endParaRPr lang="en-IN" dirty="0"/>
          </a:p>
        </p:txBody>
      </p:sp>
      <p:sp>
        <p:nvSpPr>
          <p:cNvPr id="3" name="Content Placeholder 2"/>
          <p:cNvSpPr>
            <a:spLocks noGrp="1"/>
          </p:cNvSpPr>
          <p:nvPr>
            <p:ph idx="1"/>
          </p:nvPr>
        </p:nvSpPr>
        <p:spPr>
          <a:xfrm>
            <a:off x="2231135" y="2638044"/>
            <a:ext cx="8541639" cy="3781806"/>
          </a:xfrm>
        </p:spPr>
        <p:txBody>
          <a:bodyPr>
            <a:normAutofit lnSpcReduction="10000"/>
          </a:bodyPr>
          <a:lstStyle/>
          <a:p>
            <a:r>
              <a:rPr lang="en-US" sz="2000" dirty="0">
                <a:effectLst/>
                <a:latin typeface="Times New Roman" panose="02020603050405020304" pitchFamily="18" charset="0"/>
                <a:ea typeface="Calibri" panose="020F0502020204030204" pitchFamily="34" charset="0"/>
              </a:rPr>
              <a:t>We have planned to produce a cab management system. In our system, the customer can book a cab as per their needs and location. In our system , we are providing our customers flexibility for choosing cab based on drop-of locations and journey. Also the customers who hold a membership-card generated by us would experience discounts on cab booking</a:t>
            </a:r>
            <a:r>
              <a:rPr lang="en-US"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r>
              <a:rPr lang="en-IN" sz="2000" dirty="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is a collection of well defined, inter-connected information about a particular enterprise.</a:t>
            </a:r>
            <a:endParaRPr lang="en-IN" sz="2000" dirty="0">
              <a:latin typeface="Times New Roman" panose="02020603050405020304" pitchFamily="18" charset="0"/>
              <a:cs typeface="Times New Roman" panose="02020603050405020304" pitchFamily="18" charset="0"/>
            </a:endParaRPr>
          </a:p>
          <a:p>
            <a:r>
              <a:rPr lang="en-US" sz="2000" dirty="0">
                <a:solidFill>
                  <a:srgbClr val="000000"/>
                </a:solidFill>
                <a:effectLst/>
                <a:latin typeface="Times New Roman" panose="02020603050405020304" pitchFamily="18" charset="0"/>
                <a:ea typeface="Calibri" panose="020F0502020204030204" pitchFamily="34" charset="0"/>
              </a:rPr>
              <a:t>A </a:t>
            </a:r>
            <a:r>
              <a:rPr lang="en-US" sz="2000" b="1" dirty="0">
                <a:solidFill>
                  <a:srgbClr val="000000"/>
                </a:solidFill>
                <a:effectLst/>
                <a:latin typeface="Times New Roman" panose="02020603050405020304" pitchFamily="18" charset="0"/>
                <a:ea typeface="Calibri" panose="020F0502020204030204" pitchFamily="34" charset="0"/>
              </a:rPr>
              <a:t>Database Management System (DBMS) </a:t>
            </a:r>
            <a:r>
              <a:rPr lang="en-US" sz="2000" dirty="0">
                <a:solidFill>
                  <a:srgbClr val="000000"/>
                </a:solidFill>
                <a:effectLst/>
                <a:latin typeface="Times New Roman" panose="02020603050405020304" pitchFamily="18" charset="0"/>
                <a:ea typeface="Calibri" panose="020F0502020204030204" pitchFamily="34" charset="0"/>
              </a:rPr>
              <a:t>is software designed to store, retrieve, define, and manage data in a database</a:t>
            </a:r>
            <a:r>
              <a:rPr lang="en-US" sz="1800" dirty="0">
                <a:solidFill>
                  <a:srgbClr val="000000"/>
                </a:solidFill>
                <a:effectLst/>
                <a:latin typeface="Times New Roman" panose="02020603050405020304" pitchFamily="18" charset="0"/>
                <a:ea typeface="Calibri" panose="020F0502020204030204" pitchFamily="34" charset="0"/>
              </a:rPr>
              <a:t>.</a:t>
            </a:r>
            <a:endParaRPr lang="en-US" sz="1800" dirty="0">
              <a:solidFill>
                <a:srgbClr val="000000"/>
              </a:solidFill>
              <a:effectLst/>
              <a:latin typeface="Times New Roman" panose="02020603050405020304" pitchFamily="18"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A </a:t>
            </a:r>
            <a:r>
              <a:rPr lang="en-US" sz="2000" b="1" dirty="0">
                <a:solidFill>
                  <a:srgbClr val="000000"/>
                </a:solidFill>
                <a:latin typeface="Times New Roman" panose="02020603050405020304" pitchFamily="18" charset="0"/>
                <a:ea typeface="Calibri" panose="020F0502020204030204" pitchFamily="34" charset="0"/>
              </a:rPr>
              <a:t>R</a:t>
            </a:r>
            <a:r>
              <a:rPr lang="en-US" sz="2000" b="1" dirty="0">
                <a:solidFill>
                  <a:srgbClr val="000000"/>
                </a:solidFill>
                <a:effectLst/>
                <a:latin typeface="Times New Roman" panose="02020603050405020304" pitchFamily="18" charset="0"/>
                <a:ea typeface="Calibri" panose="020F0502020204030204" pitchFamily="34" charset="0"/>
              </a:rPr>
              <a:t>elational </a:t>
            </a:r>
            <a:r>
              <a:rPr lang="en-US" sz="2000" b="1" dirty="0">
                <a:solidFill>
                  <a:srgbClr val="000000"/>
                </a:solidFill>
                <a:latin typeface="Times New Roman" panose="02020603050405020304" pitchFamily="18" charset="0"/>
                <a:ea typeface="Calibri" panose="020F0502020204030204" pitchFamily="34" charset="0"/>
              </a:rPr>
              <a:t>D</a:t>
            </a:r>
            <a:r>
              <a:rPr lang="en-US" sz="2000" b="1" dirty="0">
                <a:solidFill>
                  <a:srgbClr val="000000"/>
                </a:solidFill>
                <a:effectLst/>
                <a:latin typeface="Times New Roman" panose="02020603050405020304" pitchFamily="18" charset="0"/>
                <a:ea typeface="Calibri" panose="020F0502020204030204" pitchFamily="34" charset="0"/>
              </a:rPr>
              <a:t>atabase </a:t>
            </a:r>
            <a:r>
              <a:rPr lang="en-US" sz="2000" b="1" dirty="0">
                <a:solidFill>
                  <a:srgbClr val="000000"/>
                </a:solidFill>
                <a:latin typeface="Times New Roman" panose="02020603050405020304" pitchFamily="18" charset="0"/>
                <a:ea typeface="Calibri" panose="020F0502020204030204" pitchFamily="34" charset="0"/>
              </a:rPr>
              <a:t>M</a:t>
            </a:r>
            <a:r>
              <a:rPr lang="en-US" sz="2000" b="1" dirty="0">
                <a:solidFill>
                  <a:srgbClr val="000000"/>
                </a:solidFill>
                <a:effectLst/>
                <a:latin typeface="Times New Roman" panose="02020603050405020304" pitchFamily="18" charset="0"/>
                <a:ea typeface="Calibri" panose="020F0502020204030204" pitchFamily="34" charset="0"/>
              </a:rPr>
              <a:t>anagement </a:t>
            </a:r>
            <a:r>
              <a:rPr lang="en-US" sz="2000" b="1" dirty="0">
                <a:solidFill>
                  <a:srgbClr val="000000"/>
                </a:solidFill>
                <a:latin typeface="Times New Roman" panose="02020603050405020304" pitchFamily="18" charset="0"/>
                <a:ea typeface="Calibri" panose="020F0502020204030204" pitchFamily="34" charset="0"/>
              </a:rPr>
              <a:t>S</a:t>
            </a:r>
            <a:r>
              <a:rPr lang="en-US" sz="2000" b="1" dirty="0">
                <a:solidFill>
                  <a:srgbClr val="000000"/>
                </a:solidFill>
                <a:effectLst/>
                <a:latin typeface="Times New Roman" panose="02020603050405020304" pitchFamily="18" charset="0"/>
                <a:ea typeface="Calibri" panose="020F0502020204030204" pitchFamily="34" charset="0"/>
              </a:rPr>
              <a:t>ystem (RDBMS or just RDB) </a:t>
            </a:r>
            <a:r>
              <a:rPr lang="en-US" sz="2000" dirty="0">
                <a:solidFill>
                  <a:srgbClr val="000000"/>
                </a:solidFill>
                <a:effectLst/>
                <a:latin typeface="Times New Roman" panose="02020603050405020304" pitchFamily="18" charset="0"/>
                <a:ea typeface="Calibri" panose="020F0502020204030204" pitchFamily="34" charset="0"/>
              </a:rPr>
              <a:t>is a common type of database that stores data in tables, so it can be used in relation to other stored datasets.  </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161" y="283915"/>
            <a:ext cx="7729728" cy="1188720"/>
          </a:xfrm>
        </p:spPr>
        <p:txBody>
          <a:bodyPr/>
          <a:lstStyle/>
          <a:p>
            <a:r>
              <a:rPr lang="en-US" dirty="0"/>
              <a:t>Entities</a:t>
            </a:r>
            <a:endParaRPr lang="en-IN" dirty="0"/>
          </a:p>
        </p:txBody>
      </p:sp>
      <p:sp>
        <p:nvSpPr>
          <p:cNvPr id="3" name="Content Placeholder 2"/>
          <p:cNvSpPr>
            <a:spLocks noGrp="1"/>
          </p:cNvSpPr>
          <p:nvPr>
            <p:ph idx="1"/>
          </p:nvPr>
        </p:nvSpPr>
        <p:spPr>
          <a:xfrm>
            <a:off x="1333500" y="1756550"/>
            <a:ext cx="9363075" cy="4381881"/>
          </a:xfrm>
        </p:spPr>
        <p:txBody>
          <a:bodyPr>
            <a:normAutofit lnSpcReduction="10000"/>
          </a:bodyPr>
          <a:lstStyle/>
          <a:p>
            <a:r>
              <a:rPr lang="en-US" sz="1800" b="1" dirty="0">
                <a:effectLst/>
                <a:latin typeface="Times New Roman" panose="02020603050405020304" pitchFamily="18" charset="0"/>
                <a:ea typeface="Calibri" panose="020F0502020204030204" pitchFamily="34" charset="0"/>
              </a:rPr>
              <a:t>Customer_info </a:t>
            </a:r>
            <a:r>
              <a:rPr lang="en-US" sz="1800" dirty="0">
                <a:effectLst/>
                <a:latin typeface="Times New Roman" panose="02020603050405020304" pitchFamily="18" charset="0"/>
                <a:ea typeface="Calibri" panose="020F0502020204030204" pitchFamily="34" charset="0"/>
              </a:rPr>
              <a:t>entity will store the details of the customer like their serial number, name , email id etc .</a:t>
            </a: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a:t>
            </a:r>
            <a:r>
              <a:rPr lang="en-US" sz="1800" b="1" dirty="0">
                <a:effectLst/>
                <a:latin typeface="Times New Roman" panose="02020603050405020304" pitchFamily="18" charset="0"/>
                <a:ea typeface="Calibri" panose="020F0502020204030204" pitchFamily="34" charset="0"/>
              </a:rPr>
              <a:t>cab_info </a:t>
            </a:r>
            <a:r>
              <a:rPr lang="en-US" sz="1800" dirty="0">
                <a:effectLst/>
                <a:latin typeface="Times New Roman" panose="02020603050405020304" pitchFamily="18" charset="0"/>
                <a:ea typeface="Calibri" panose="020F0502020204030204" pitchFamily="34" charset="0"/>
              </a:rPr>
              <a:t>entity would be storing the various category of cabs with </a:t>
            </a:r>
            <a:r>
              <a:rPr lang="en-US" sz="1800" dirty="0">
                <a:effectLst/>
                <a:latin typeface="Times New Roman" panose="02020603050405020304" pitchFamily="18" charset="0"/>
                <a:ea typeface="Calibri" panose="020F0502020204030204" pitchFamily="34" charset="0"/>
                <a:cs typeface="Raavi" panose="020B0502040204020203" pitchFamily="34" charset="0"/>
              </a:rPr>
              <a:t>attributes like car plate number, company name, model , RC number etc.</a:t>
            </a:r>
            <a:endParaRPr lang="en-US" sz="1800" dirty="0">
              <a:effectLst/>
              <a:latin typeface="Times New Roman" panose="02020603050405020304" pitchFamily="18" charset="0"/>
              <a:ea typeface="Calibri" panose="020F0502020204030204" pitchFamily="34" charset="0"/>
              <a:cs typeface="Raavi" panose="020B0502040204020203" pitchFamily="34" charset="0"/>
            </a:endParaRPr>
          </a:p>
          <a:p>
            <a:r>
              <a:rPr lang="en-US" sz="1800" dirty="0">
                <a:effectLst/>
                <a:latin typeface="Times New Roman" panose="02020603050405020304" pitchFamily="18" charset="0"/>
                <a:ea typeface="Calibri" panose="020F0502020204030204" pitchFamily="34" charset="0"/>
                <a:cs typeface="Raavi" panose="020B0502040204020203" pitchFamily="34" charset="0"/>
              </a:rPr>
              <a:t>A traveller starts its journey with booking a cab. So the </a:t>
            </a:r>
            <a:r>
              <a:rPr lang="en-US" sz="1800" b="1" dirty="0">
                <a:effectLst/>
                <a:latin typeface="Times New Roman" panose="02020603050405020304" pitchFamily="18" charset="0"/>
                <a:ea typeface="Calibri" panose="020F0502020204030204" pitchFamily="34" charset="0"/>
                <a:cs typeface="Raavi" panose="020B0502040204020203" pitchFamily="34" charset="0"/>
              </a:rPr>
              <a:t>journey</a:t>
            </a:r>
            <a:r>
              <a:rPr lang="en-US" sz="1800" dirty="0">
                <a:effectLst/>
                <a:latin typeface="Times New Roman" panose="02020603050405020304" pitchFamily="18" charset="0"/>
                <a:ea typeface="Calibri" panose="020F0502020204030204" pitchFamily="34" charset="0"/>
                <a:cs typeface="Raavi" panose="020B0502040204020203" pitchFamily="34" charset="0"/>
              </a:rPr>
              <a:t> entity </a:t>
            </a:r>
            <a:r>
              <a:rPr lang="en-US" dirty="0">
                <a:latin typeface="Times New Roman" panose="02020603050405020304" pitchFamily="18" charset="0"/>
                <a:ea typeface="Calibri" panose="020F0502020204030204" pitchFamily="34" charset="0"/>
                <a:cs typeface="Raavi" panose="020B0502040204020203" pitchFamily="34" charset="0"/>
              </a:rPr>
              <a:t>covers attributes like </a:t>
            </a:r>
            <a:r>
              <a:rPr lang="en-US" sz="1800" dirty="0">
                <a:effectLst/>
                <a:latin typeface="Times New Roman" panose="02020603050405020304" pitchFamily="18" charset="0"/>
                <a:ea typeface="Calibri" panose="020F0502020204030204" pitchFamily="34" charset="0"/>
                <a:cs typeface="Raavi" panose="020B0502040204020203" pitchFamily="34" charset="0"/>
              </a:rPr>
              <a:t>Customer serial number, driver id number , start location, final location etc</a:t>
            </a:r>
            <a:r>
              <a:rPr lang="en-US" dirty="0">
                <a:latin typeface="Times New Roman" panose="02020603050405020304" pitchFamily="18" charset="0"/>
                <a:ea typeface="Calibri" panose="020F0502020204030204" pitchFamily="34" charset="0"/>
                <a:cs typeface="Raavi" panose="020B0502040204020203" pitchFamily="34" charset="0"/>
              </a:rPr>
              <a:t>.</a:t>
            </a:r>
            <a:endParaRPr lang="en-US" dirty="0">
              <a:latin typeface="Times New Roman" panose="02020603050405020304" pitchFamily="18" charset="0"/>
              <a:ea typeface="Calibri" panose="020F0502020204030204" pitchFamily="34" charset="0"/>
              <a:cs typeface="Raavi" panose="020B0502040204020203" pitchFamily="34" charset="0"/>
            </a:endParaRPr>
          </a:p>
          <a:p>
            <a:r>
              <a:rPr lang="en-US" sz="1800" b="1" dirty="0">
                <a:effectLst/>
                <a:latin typeface="Times New Roman" panose="02020603050405020304" pitchFamily="18" charset="0"/>
                <a:ea typeface="Calibri" panose="020F0502020204030204" pitchFamily="34" charset="0"/>
              </a:rPr>
              <a:t>Driver_info </a:t>
            </a:r>
            <a:r>
              <a:rPr lang="en-US" sz="1800" dirty="0">
                <a:effectLst/>
                <a:latin typeface="Times New Roman" panose="02020603050405020304" pitchFamily="18" charset="0"/>
                <a:ea typeface="Calibri" panose="020F0502020204030204" pitchFamily="34" charset="0"/>
              </a:rPr>
              <a:t>entity ensures customer’s safety and satisfaction, dealing with attributes like driver id no, name, license no, phone number , address etc  </a:t>
            </a:r>
            <a:endParaRPr lang="en-US" sz="1800"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Medical_info </a:t>
            </a:r>
            <a:r>
              <a:rPr lang="en-US" sz="1800" dirty="0">
                <a:effectLst/>
                <a:latin typeface="Times New Roman" panose="02020603050405020304" pitchFamily="18" charset="0"/>
                <a:ea typeface="Calibri" panose="020F0502020204030204" pitchFamily="34" charset="0"/>
              </a:rPr>
              <a:t>entity is in alignment with the information required by storing the info of medical status of the driver assigned in attributes like height of driver, blood group , any illness etc</a:t>
            </a:r>
            <a:endParaRPr lang="en-US" sz="1800"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Membership_program </a:t>
            </a:r>
            <a:r>
              <a:rPr lang="en-US" sz="1800" dirty="0">
                <a:effectLst/>
                <a:latin typeface="Times New Roman" panose="02020603050405020304" pitchFamily="18" charset="0"/>
                <a:ea typeface="Calibri" panose="020F0502020204030204" pitchFamily="34" charset="0"/>
              </a:rPr>
              <a:t>entity for enjoying the premium facilities given by the agency like remote area pick-ups , refreshments etc  and also enjoying heavy discounts  membership programme is built. Attributes like Type, Months_Duration , charges , discount % , insurance_amount etc store the info for membership card.</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US"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911" y="345463"/>
            <a:ext cx="7729728" cy="1188720"/>
          </a:xfrm>
        </p:spPr>
        <p:txBody>
          <a:bodyPr/>
          <a:lstStyle/>
          <a:p>
            <a:r>
              <a:rPr lang="en-US" dirty="0"/>
              <a:t>relations</a:t>
            </a:r>
            <a:endParaRPr lang="en-IN" dirty="0"/>
          </a:p>
        </p:txBody>
      </p:sp>
      <p:sp>
        <p:nvSpPr>
          <p:cNvPr id="3" name="Content Placeholder 2"/>
          <p:cNvSpPr>
            <a:spLocks noGrp="1"/>
          </p:cNvSpPr>
          <p:nvPr>
            <p:ph idx="1"/>
          </p:nvPr>
        </p:nvSpPr>
        <p:spPr>
          <a:xfrm>
            <a:off x="161925" y="1657350"/>
            <a:ext cx="11763375" cy="5076825"/>
          </a:xfrm>
        </p:spPr>
        <p:txBody>
          <a:bodyPr>
            <a:normAutofit fontScale="92500"/>
          </a:bodyPr>
          <a:lstStyle/>
          <a:p>
            <a:pPr marL="457200" algn="just">
              <a:lnSpc>
                <a:spcPct val="115000"/>
              </a:lnSpc>
            </a:pPr>
            <a:r>
              <a:rPr lang="en-US" sz="1800" b="1" dirty="0">
                <a:effectLst/>
                <a:latin typeface="Times New Roman" panose="02020603050405020304" pitchFamily="18" charset="0"/>
                <a:ea typeface="Calibri" panose="020F0502020204030204" pitchFamily="34" charset="0"/>
                <a:cs typeface="Raavi" panose="020B0502040204020203" pitchFamily="34" charset="0"/>
              </a:rPr>
              <a:t>Customer Information to Cab information: </a:t>
            </a:r>
            <a:r>
              <a:rPr lang="en-US" sz="1800" dirty="0">
                <a:effectLst/>
                <a:latin typeface="Times New Roman" panose="02020603050405020304" pitchFamily="18" charset="0"/>
                <a:ea typeface="Calibri" panose="020F0502020204030204" pitchFamily="34" charset="0"/>
                <a:cs typeface="Raavi" panose="020B0502040204020203" pitchFamily="34" charset="0"/>
              </a:rPr>
              <a:t>Every customer enter the details during the registration in cab agency . On the basis of the information the required cab is alloted for the journey. The info of various cab available in the agency is stored in cab information table .The relation name is ‘</a:t>
            </a:r>
            <a:r>
              <a:rPr lang="en-US" sz="1800" b="1" dirty="0">
                <a:effectLst/>
                <a:latin typeface="Times New Roman" panose="02020603050405020304" pitchFamily="18" charset="0"/>
                <a:ea typeface="Calibri" panose="020F0502020204030204" pitchFamily="34" charset="0"/>
                <a:cs typeface="Raavi" panose="020B0502040204020203" pitchFamily="34" charset="0"/>
              </a:rPr>
              <a:t>Rides</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Raavi" panose="020B0502040204020203" pitchFamily="34" charset="0"/>
              </a:rPr>
              <a:t>Cab information to driver information:</a:t>
            </a:r>
            <a:r>
              <a:rPr lang="en-IN" b="1" dirty="0">
                <a:latin typeface="Calibri" panose="020F0502020204030204" pitchFamily="34" charset="0"/>
                <a:ea typeface="Calibri" panose="020F0502020204030204" pitchFamily="34" charset="0"/>
                <a:cs typeface="Raavi" panose="020B0502040204020203" pitchFamily="34" charset="0"/>
              </a:rPr>
              <a:t> </a:t>
            </a:r>
            <a:r>
              <a:rPr lang="en-US" sz="1800" dirty="0">
                <a:effectLst/>
                <a:latin typeface="Times New Roman" panose="02020603050405020304" pitchFamily="18" charset="0"/>
                <a:ea typeface="Calibri" panose="020F0502020204030204" pitchFamily="34" charset="0"/>
                <a:cs typeface="Raavi" panose="020B0502040204020203" pitchFamily="34" charset="0"/>
              </a:rPr>
              <a:t> </a:t>
            </a:r>
            <a:r>
              <a:rPr lang="en-US" sz="1800" dirty="0">
                <a:effectLst/>
                <a:latin typeface="Times New Roman" panose="02020603050405020304" pitchFamily="18" charset="0"/>
                <a:ea typeface="Calibri" panose="020F0502020204030204" pitchFamily="34" charset="0"/>
              </a:rPr>
              <a:t>When the cab is alloted to a customer , a driver is also assigned with the cab for the journey. The info about the driver is stored in driver information table. The relation name is ‘</a:t>
            </a:r>
            <a:r>
              <a:rPr lang="en-US" sz="1800" b="1" dirty="0">
                <a:effectLst/>
                <a:latin typeface="Times New Roman" panose="02020603050405020304" pitchFamily="18" charset="0"/>
                <a:ea typeface="Calibri" panose="020F0502020204030204" pitchFamily="34" charset="0"/>
              </a:rPr>
              <a:t>Drives</a:t>
            </a:r>
            <a:r>
              <a:rPr lang="en-US"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marL="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Raavi" panose="020B0502040204020203" pitchFamily="34" charset="0"/>
              </a:rPr>
              <a:t>Customer information to journey: </a:t>
            </a:r>
            <a:r>
              <a:rPr lang="en-US" sz="1800" dirty="0">
                <a:effectLst/>
                <a:latin typeface="Times New Roman" panose="02020603050405020304" pitchFamily="18" charset="0"/>
                <a:ea typeface="Calibri" panose="020F0502020204030204" pitchFamily="34" charset="0"/>
                <a:cs typeface="Raavi" panose="020B0502040204020203" pitchFamily="34" charset="0"/>
              </a:rPr>
              <a:t>When a customer books a cab, he/she filles the required customer details which are stored in customer information table. The info about the pick up points and drop off ,amount ,driver allotment etc, i.e info about journey is stored in journey table. The relation name is ‘</a:t>
            </a:r>
            <a:r>
              <a:rPr lang="en-US" sz="1800" b="1" dirty="0">
                <a:effectLst/>
                <a:latin typeface="Times New Roman" panose="02020603050405020304" pitchFamily="18" charset="0"/>
                <a:ea typeface="Calibri" panose="020F0502020204030204" pitchFamily="34" charset="0"/>
                <a:cs typeface="Raavi" panose="020B0502040204020203" pitchFamily="34" charset="0"/>
              </a:rPr>
              <a:t>travels</a:t>
            </a:r>
            <a:r>
              <a:rPr lang="en-US" sz="1800" dirty="0">
                <a:effectLst/>
                <a:latin typeface="Times New Roman" panose="02020603050405020304" pitchFamily="18" charset="0"/>
                <a:ea typeface="Calibri" panose="020F0502020204030204" pitchFamily="34" charset="0"/>
                <a:cs typeface="Raavi" panose="020B0502040204020203" pitchFamily="34" charset="0"/>
              </a:rPr>
              <a:t>’.</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Raavi" panose="020B0502040204020203" pitchFamily="34" charset="0"/>
              </a:rPr>
              <a:t>Driver  to  Medical report:</a:t>
            </a:r>
            <a:r>
              <a:rPr lang="en-IN" b="1" dirty="0">
                <a:latin typeface="Calibri" panose="020F0502020204030204" pitchFamily="34" charset="0"/>
                <a:ea typeface="Calibri" panose="020F0502020204030204" pitchFamily="34" charset="0"/>
                <a:cs typeface="Raavi" panose="020B0502040204020203" pitchFamily="34" charset="0"/>
              </a:rPr>
              <a:t> </a:t>
            </a:r>
            <a:r>
              <a:rPr lang="en-US" sz="1800" dirty="0">
                <a:effectLst/>
                <a:latin typeface="Times New Roman" panose="02020603050405020304" pitchFamily="18" charset="0"/>
                <a:ea typeface="Calibri" panose="020F0502020204030204" pitchFamily="34" charset="0"/>
              </a:rPr>
              <a:t>As ensuring safe journey is  an important part of cab booking agency. So for the allotment of the driver certain info about driver and their medical status is stored in Medical report table. The relation name is ‘</a:t>
            </a:r>
            <a:r>
              <a:rPr lang="en-US" sz="1800" b="1" dirty="0">
                <a:effectLst/>
                <a:latin typeface="Times New Roman" panose="02020603050405020304" pitchFamily="18" charset="0"/>
                <a:ea typeface="Calibri" panose="020F0502020204030204" pitchFamily="34" charset="0"/>
              </a:rPr>
              <a:t>Acquires</a:t>
            </a:r>
            <a:r>
              <a:rPr lang="en-US"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marL="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Raavi" panose="020B0502040204020203" pitchFamily="34" charset="0"/>
              </a:rPr>
              <a:t>Customer to Membership: </a:t>
            </a:r>
            <a:r>
              <a:rPr lang="en-US" sz="1800" dirty="0">
                <a:effectLst/>
                <a:latin typeface="Times New Roman" panose="02020603050405020304" pitchFamily="18" charset="0"/>
                <a:ea typeface="Calibri" panose="020F0502020204030204" pitchFamily="34" charset="0"/>
                <a:cs typeface="Raavi" panose="020B0502040204020203" pitchFamily="34" charset="0"/>
              </a:rPr>
              <a:t>If a customer is willing to be a member of cab booking agency and enjoy the privileges associated with the membership , they have to enroll in membership program. Details of the members of the agency is stored in membership program table. The relation name is ‘</a:t>
            </a:r>
            <a:r>
              <a:rPr lang="en-US" sz="1800" b="1" dirty="0">
                <a:effectLst/>
                <a:latin typeface="Times New Roman" panose="02020603050405020304" pitchFamily="18" charset="0"/>
                <a:ea typeface="Calibri" panose="020F0502020204030204" pitchFamily="34" charset="0"/>
                <a:cs typeface="Raavi" panose="020B0502040204020203" pitchFamily="34" charset="0"/>
              </a:rPr>
              <a:t>Purchases</a:t>
            </a:r>
            <a:r>
              <a:rPr lang="en-US" sz="1800" dirty="0">
                <a:effectLst/>
                <a:latin typeface="Times New Roman" panose="02020603050405020304" pitchFamily="18" charset="0"/>
                <a:ea typeface="Calibri" panose="020F0502020204030204" pitchFamily="34" charset="0"/>
                <a:cs typeface="Raavi" panose="020B0502040204020203" pitchFamily="34" charset="0"/>
              </a:rPr>
              <a:t>’. </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US" sz="1800" b="1" dirty="0">
              <a:effectLst/>
              <a:latin typeface="Times New Roman" panose="02020603050405020304" pitchFamily="18" charset="0"/>
              <a:ea typeface="Calibri" panose="020F0502020204030204" pitchFamily="34" charset="0"/>
              <a:cs typeface="Raavi" panose="020B0502040204020203" pitchFamily="34" charset="0"/>
            </a:endParaRPr>
          </a:p>
          <a:p>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486" y="345463"/>
            <a:ext cx="7729728" cy="1188720"/>
          </a:xfrm>
        </p:spPr>
        <p:txBody>
          <a:bodyPr/>
          <a:lstStyle/>
          <a:p>
            <a:r>
              <a:rPr lang="en-US" dirty="0"/>
              <a:t>Functional dependencies</a:t>
            </a:r>
            <a:endParaRPr lang="en-IN" dirty="0"/>
          </a:p>
        </p:txBody>
      </p:sp>
      <p:sp>
        <p:nvSpPr>
          <p:cNvPr id="3" name="Content Placeholder 2"/>
          <p:cNvSpPr>
            <a:spLocks noGrp="1"/>
          </p:cNvSpPr>
          <p:nvPr>
            <p:ph idx="1"/>
          </p:nvPr>
        </p:nvSpPr>
        <p:spPr>
          <a:xfrm>
            <a:off x="409575" y="1847469"/>
            <a:ext cx="11268075" cy="4534281"/>
          </a:xfrm>
        </p:spPr>
        <p:txBody>
          <a:bodyPr>
            <a:normAutofit/>
          </a:bodyPr>
          <a:lstStyle/>
          <a:p>
            <a:pPr marL="0" indent="0">
              <a:buNone/>
            </a:pPr>
            <a:r>
              <a:rPr lang="en-US" b="1" i="0" dirty="0">
                <a:solidFill>
                  <a:srgbClr val="333333"/>
                </a:solidFill>
                <a:effectLst/>
                <a:latin typeface="inter-regular"/>
              </a:rPr>
              <a:t>The functional dependency is a relationship that exists between two attributes. The left side of FD is known as a determinant, the right side of the production is known as a dependent.</a:t>
            </a:r>
            <a:endParaRPr lang="en-US" b="1" i="0" dirty="0">
              <a:solidFill>
                <a:srgbClr val="333333"/>
              </a:solidFill>
              <a:effectLst/>
              <a:latin typeface="inter-regular"/>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Customer_info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Cus_Serial_Num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Cus_Name, Cus_Phone_No, Cus_Start_Loc, Cus_Final_Loc, Cus_Email, Membership_Type, Membership_StartTime, Membeship_ExpiryTime;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Car_info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Car_Plate_No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Car_Name, Model_No, Engine_Number, Insurance_No,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Pollution_Check, No_of_Seats, Car_Loc;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Medical_report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Report_No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Driver_Height, Eyesight_Left, Eyesight_Right, Birth_Mark, Any_Illness;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Driver_Info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Id_No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Driver_Name,Driving_Lic_No,Phone_No , Adress, Gender, Age, Car_Plate_No;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Journey :</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Cus_Serial_Num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Journey_Id, Cus_Serial_num, Driver_Id_No, Car_Plate_No, Cus_Start_Loc, Cus_Final_Loc, Distance_Travelled, Total_Fare;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Membership_Program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Type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Months_Duration, Charges, Discount_Percent, Rides_free, Insurance_Amount;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Raavi" panose="020B0502040204020203" pitchFamily="34"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Raavi" panose="020B0502040204020203" pitchFamily="34"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buNone/>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0" indent="0">
              <a:buNone/>
            </a:pPr>
            <a:endParaRPr lang="en-US" b="1" i="0" dirty="0">
              <a:solidFill>
                <a:srgbClr val="333333"/>
              </a:solidFill>
              <a:effectLst/>
              <a:latin typeface="inter-regular"/>
            </a:endParaRPr>
          </a:p>
          <a:p>
            <a:pPr marL="0" indent="0">
              <a:buNone/>
            </a:pPr>
            <a:endParaRPr lang="en-IN"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111" y="212217"/>
            <a:ext cx="7729728" cy="1188720"/>
          </a:xfrm>
        </p:spPr>
        <p:txBody>
          <a:bodyPr/>
          <a:lstStyle/>
          <a:p>
            <a:r>
              <a:rPr lang="en-US" dirty="0"/>
              <a:t>Er diagram</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1350" y="1479384"/>
            <a:ext cx="5962650" cy="53119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49" y="828914"/>
            <a:ext cx="4494998" cy="1134640"/>
          </a:xfrm>
        </p:spPr>
        <p:txBody>
          <a:bodyPr/>
          <a:lstStyle/>
          <a:p>
            <a:r>
              <a:rPr lang="en-US" dirty="0"/>
              <a:t>Sql queries and their relational schema</a:t>
            </a:r>
            <a:endParaRPr lang="en-IN" dirty="0"/>
          </a:p>
        </p:txBody>
      </p:sp>
      <p:sp>
        <p:nvSpPr>
          <p:cNvPr id="10" name="Text Placeholder 9"/>
          <p:cNvSpPr>
            <a:spLocks noGrp="1"/>
          </p:cNvSpPr>
          <p:nvPr>
            <p:ph type="body" sz="half" idx="2"/>
          </p:nvPr>
        </p:nvSpPr>
        <p:spPr>
          <a:xfrm>
            <a:off x="601819" y="2367815"/>
            <a:ext cx="4836454" cy="4756459"/>
          </a:xfrm>
        </p:spPr>
        <p:txBody>
          <a:bodyPr>
            <a:normAutofit/>
          </a:bodyPr>
          <a:lstStyle/>
          <a:p>
            <a:pPr algn="l">
              <a:lnSpc>
                <a:spcPct val="115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Raavi" panose="020B0502040204020203" pitchFamily="34" charset="0"/>
              </a:rPr>
              <a:t>a) Customer_Info:</a:t>
            </a:r>
            <a:endParaRPr lang="en-IN" sz="1800" b="1" dirty="0">
              <a:solidFill>
                <a:schemeClr val="bg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create table Customer_Info</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(Cus_Serial_Num int PRIMARY KEY,</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Cus_Name varchar(20),</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Cus_Phone_No int,</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Cus_Start_Loc varchar(20),</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Cus_Final_Loc varchar(20),</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Cus_Email varchar(30),</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Membership_type varchar(10),</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 Membership_StartTime Date</a:t>
            </a:r>
            <a:endParaRPr lang="en-IN" sz="1800" dirty="0">
              <a:solidFill>
                <a:schemeClr val="tx1"/>
              </a:solidFill>
              <a:effectLst/>
              <a:latin typeface="Calibri" panose="020F0502020204030204" pitchFamily="34" charset="0"/>
              <a:ea typeface="Calibri" panose="020F0502020204030204" pitchFamily="34" charset="0"/>
              <a:cs typeface="Raavi" panose="020B0502040204020203" pitchFamily="34" charset="0"/>
            </a:endParaRPr>
          </a:p>
          <a:p>
            <a:pPr algn="l">
              <a:lnSpc>
                <a:spcPct val="60000"/>
              </a:lnSpc>
              <a:spcBef>
                <a:spcPts val="0"/>
              </a:spcBef>
            </a:pPr>
            <a:r>
              <a:rPr lang="en-IN" sz="1800" dirty="0">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dirty="0">
              <a:solidFill>
                <a:schemeClr val="tx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0"/>
            <a:ext cx="3152775" cy="690927"/>
          </a:xfrm>
          <a:prstGeom prst="rect">
            <a:avLst/>
          </a:prstGeom>
        </p:spPr>
      </p:pic>
      <p:pic>
        <p:nvPicPr>
          <p:cNvPr id="14" name="Picture Placeholder 13"/>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93" t="16246" r="2266" b="2595"/>
          <a:stretch>
            <a:fillRect/>
          </a:stretch>
        </p:blipFill>
        <p:spPr>
          <a:xfrm>
            <a:off x="6144773" y="2367815"/>
            <a:ext cx="6047227" cy="252663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84146" y="211755"/>
            <a:ext cx="98658" cy="202131"/>
          </a:xfrm>
        </p:spPr>
        <p:txBody>
          <a:bodyPr/>
          <a:lstStyle/>
          <a:p>
            <a:r>
              <a:rPr lang="en-US" dirty="0"/>
              <a:t>.</a:t>
            </a:r>
            <a:endParaRPr lang="en-IN" dirty="0"/>
          </a:p>
        </p:txBody>
      </p:sp>
      <p:pic>
        <p:nvPicPr>
          <p:cNvPr id="17" name="Picture Placeholder 16"/>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l="582" t="14595" r="1758" b="3297"/>
          <a:stretch>
            <a:fillRect/>
          </a:stretch>
        </p:blipFill>
        <p:spPr>
          <a:xfrm>
            <a:off x="6096000" y="690927"/>
            <a:ext cx="6080011" cy="2569946"/>
          </a:xfr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20" y="0"/>
            <a:ext cx="3152775" cy="690927"/>
          </a:xfrm>
          <a:prstGeom prst="rect">
            <a:avLst/>
          </a:prstGeom>
        </p:spPr>
      </p:pic>
      <p:sp>
        <p:nvSpPr>
          <p:cNvPr id="9" name="Text Placeholder 8"/>
          <p:cNvSpPr>
            <a:spLocks noGrp="1"/>
          </p:cNvSpPr>
          <p:nvPr>
            <p:ph type="body" sz="half" idx="2"/>
          </p:nvPr>
        </p:nvSpPr>
        <p:spPr>
          <a:xfrm>
            <a:off x="105878" y="808522"/>
            <a:ext cx="5553777" cy="590991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Raavi" panose="020B0502040204020203" pitchFamily="34" charset="0"/>
              </a:rPr>
              <a:t>b) Car_</a:t>
            </a:r>
            <a:r>
              <a:rPr lang="en-US" altLang="en-US" sz="1800" b="1" dirty="0">
                <a:solidFill>
                  <a:schemeClr val="bg1"/>
                </a:solidFill>
                <a:latin typeface="Calibri" panose="020F0502020204030204" pitchFamily="34" charset="0"/>
                <a:ea typeface="Times New Roman" panose="02020603050405020304" pitchFamily="18" charset="0"/>
                <a:cs typeface="Raavi" panose="020B0502040204020203" pitchFamily="34" charset="0"/>
              </a:rPr>
              <a:t>i</a:t>
            </a:r>
            <a:r>
              <a:rPr kumimoji="0" lang="en-US" altLang="en-US" sz="18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Raavi" panose="020B0502040204020203" pitchFamily="34" charset="0"/>
              </a:rPr>
              <a:t>nfo:</a:t>
            </a: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create table Car_Info</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(Car_Plate_No varchar(20) PRIMARY KEY,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Car_Name varchar(20),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Model_No int,Engine_Number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Insurance_No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Pollution_Check varchar(20),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No_of_Seats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Car_loc varchar(20));</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 Medical_Report:</a:t>
            </a:r>
            <a:endParaRPr kumimoji="0" lang="en-US" altLang="en-US" sz="18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create table Medical_Report</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(Report_No int PRIMARY KEY,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Driver_Height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Eyesight_Left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Eyesight_Right int,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Blood_Group varchar(3),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Birth_Mark varchar(30), </a:t>
            </a:r>
            <a:endPar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Any_Illness varchar(30));</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p>
            <a:endParaRPr lang="en-IN" dirty="0"/>
          </a:p>
        </p:txBody>
      </p:sp>
      <p:pic>
        <p:nvPicPr>
          <p:cNvPr id="18" name="Picture 17"/>
          <p:cNvPicPr>
            <a:picLocks noChangeAspect="1"/>
          </p:cNvPicPr>
          <p:nvPr/>
        </p:nvPicPr>
        <p:blipFill rotWithShape="1">
          <a:blip r:embed="rId3"/>
          <a:srcRect t="15832"/>
          <a:stretch>
            <a:fillRect/>
          </a:stretch>
        </p:blipFill>
        <p:spPr>
          <a:xfrm>
            <a:off x="6084737" y="3917481"/>
            <a:ext cx="6107264" cy="2358191"/>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14341</Words>
  <Application>WPS Presentation</Application>
  <PresentationFormat>Widescreen</PresentationFormat>
  <Paragraphs>283</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Times New Roman</vt:lpstr>
      <vt:lpstr>Calibri</vt:lpstr>
      <vt:lpstr>Raavi</vt:lpstr>
      <vt:lpstr>Segoe UI Symbol</vt:lpstr>
      <vt:lpstr>inter-regular</vt:lpstr>
      <vt:lpstr>Segoe Print</vt:lpstr>
      <vt:lpstr>Consolas</vt:lpstr>
      <vt:lpstr>Courier New</vt:lpstr>
      <vt:lpstr>Gill Sans MT</vt:lpstr>
      <vt:lpstr>Microsoft YaHei</vt:lpstr>
      <vt:lpstr>Arial Unicode MS</vt:lpstr>
      <vt:lpstr>Parcel</vt:lpstr>
      <vt:lpstr>Database Design Final Project  Report CAB Management system</vt:lpstr>
      <vt:lpstr>INDEX</vt:lpstr>
      <vt:lpstr>Introduction and project scope</vt:lpstr>
      <vt:lpstr>Entities</vt:lpstr>
      <vt:lpstr>relations</vt:lpstr>
      <vt:lpstr>Functional dependencies</vt:lpstr>
      <vt:lpstr>Er diagram</vt:lpstr>
      <vt:lpstr>Sql queries and their relational schema</vt:lpstr>
      <vt:lpstr>.</vt:lpstr>
      <vt:lpstr>.</vt:lpstr>
      <vt:lpstr>.</vt:lpstr>
      <vt:lpstr>Insertion statements, with their tables and values</vt:lpstr>
      <vt:lpstr>PowerPoint 演示文稿</vt:lpstr>
      <vt:lpstr>PowerPoint 演示文稿</vt:lpstr>
      <vt:lpstr>PowerPoint 演示文稿</vt:lpstr>
      <vt:lpstr>PowerPoint 演示文稿</vt:lpstr>
      <vt:lpstr>PowerPoint 演示文稿</vt:lpstr>
      <vt:lpstr>Sql queries</vt:lpstr>
      <vt:lpstr>PowerPoint 演示文稿</vt:lpstr>
      <vt:lpstr>Conclusion</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Final Project  Report CAB Management system</dc:title>
  <dc:creator>Shritika Grover</dc:creator>
  <cp:lastModifiedBy>Adish</cp:lastModifiedBy>
  <cp:revision>39</cp:revision>
  <dcterms:created xsi:type="dcterms:W3CDTF">2021-12-06T06:14:00Z</dcterms:created>
  <dcterms:modified xsi:type="dcterms:W3CDTF">2022-12-06T21:28:00Z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3E01F0D7A0484B02A3E0295E8B9088E0</vt:lpwstr>
  </property>
  <property fmtid="{D5CDD505-2E9C-101B-9397-08002B2CF9AE}" pid="3" name="KSOProductBuildVer">
    <vt:lpwstr>1033-11.2.0.11214</vt:lpwstr>
  </property>
</Properties>
</file>