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sng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0600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01000" y="9525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8991" y="766376"/>
                </a:lnTo>
                <a:lnTo>
                  <a:pt x="39115" y="766572"/>
                </a:lnTo>
                <a:lnTo>
                  <a:pt x="66166" y="767349"/>
                </a:lnTo>
                <a:lnTo>
                  <a:pt x="102806" y="767911"/>
                </a:lnTo>
                <a:lnTo>
                  <a:pt x="145093" y="767911"/>
                </a:lnTo>
                <a:lnTo>
                  <a:pt x="229009" y="766376"/>
                </a:lnTo>
                <a:lnTo>
                  <a:pt x="346764" y="762156"/>
                </a:lnTo>
                <a:lnTo>
                  <a:pt x="571566" y="749671"/>
                </a:lnTo>
                <a:lnTo>
                  <a:pt x="934431" y="722221"/>
                </a:lnTo>
                <a:lnTo>
                  <a:pt x="1575466" y="660907"/>
                </a:lnTo>
                <a:lnTo>
                  <a:pt x="2295940" y="578375"/>
                </a:lnTo>
                <a:lnTo>
                  <a:pt x="2845201" y="505624"/>
                </a:lnTo>
                <a:lnTo>
                  <a:pt x="3127267" y="463386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17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381750"/>
                </a:lnTo>
                <a:lnTo>
                  <a:pt x="11734800" y="6381750"/>
                </a:lnTo>
                <a:lnTo>
                  <a:pt x="12192000" y="6381636"/>
                </a:lnTo>
                <a:lnTo>
                  <a:pt x="12192000" y="470027"/>
                </a:lnTo>
                <a:lnTo>
                  <a:pt x="11709273" y="470027"/>
                </a:lnTo>
                <a:lnTo>
                  <a:pt x="11709273" y="1872234"/>
                </a:lnTo>
                <a:lnTo>
                  <a:pt x="10968101" y="1982724"/>
                </a:lnTo>
                <a:lnTo>
                  <a:pt x="10198100" y="2076450"/>
                </a:lnTo>
                <a:lnTo>
                  <a:pt x="9944100" y="2101850"/>
                </a:lnTo>
                <a:lnTo>
                  <a:pt x="9431401" y="2147824"/>
                </a:lnTo>
                <a:lnTo>
                  <a:pt x="8924925" y="2185924"/>
                </a:lnTo>
                <a:lnTo>
                  <a:pt x="8672449" y="2201799"/>
                </a:lnTo>
                <a:lnTo>
                  <a:pt x="7923149" y="2238375"/>
                </a:lnTo>
                <a:lnTo>
                  <a:pt x="7188200" y="2258949"/>
                </a:lnTo>
                <a:lnTo>
                  <a:pt x="6470650" y="2266950"/>
                </a:lnTo>
                <a:lnTo>
                  <a:pt x="6003925" y="2265299"/>
                </a:lnTo>
                <a:lnTo>
                  <a:pt x="5105400" y="2247900"/>
                </a:lnTo>
                <a:lnTo>
                  <a:pt x="4464050" y="2224024"/>
                </a:lnTo>
                <a:lnTo>
                  <a:pt x="3662426" y="2181225"/>
                </a:lnTo>
                <a:lnTo>
                  <a:pt x="2928874" y="2131949"/>
                </a:lnTo>
                <a:lnTo>
                  <a:pt x="2589149" y="2105025"/>
                </a:lnTo>
                <a:lnTo>
                  <a:pt x="1976501" y="2047875"/>
                </a:lnTo>
                <a:lnTo>
                  <a:pt x="1230312" y="1966849"/>
                </a:lnTo>
                <a:lnTo>
                  <a:pt x="860425" y="1922399"/>
                </a:lnTo>
                <a:lnTo>
                  <a:pt x="476377" y="186954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0985" y="1032255"/>
            <a:ext cx="7035800" cy="591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sng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4757" y="2630741"/>
            <a:ext cx="5171440" cy="300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70027"/>
                  </a:moveTo>
                  <a:lnTo>
                    <a:pt x="11709273" y="470027"/>
                  </a:lnTo>
                  <a:lnTo>
                    <a:pt x="11709273" y="6381636"/>
                  </a:lnTo>
                  <a:lnTo>
                    <a:pt x="12192000" y="6381636"/>
                  </a:lnTo>
                  <a:lnTo>
                    <a:pt x="12192000" y="470027"/>
                  </a:lnTo>
                  <a:close/>
                </a:path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175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6381750"/>
                  </a:lnTo>
                  <a:lnTo>
                    <a:pt x="476377" y="638175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5650" y="5600700"/>
              <a:ext cx="4424426" cy="1257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5175" y="1228661"/>
              <a:ext cx="4414901" cy="445300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3275" y="1266825"/>
              <a:ext cx="4286250" cy="43243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9627" y="1947862"/>
            <a:ext cx="2624455" cy="849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5400" spc="-430" b="1">
                <a:latin typeface="Tahoma"/>
                <a:cs typeface="Tahoma"/>
              </a:rPr>
              <a:t>MUTUAL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997325" y="1947862"/>
            <a:ext cx="2136140" cy="849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-470" b="1">
                <a:solidFill>
                  <a:srgbClr val="FFFFFF"/>
                </a:solidFill>
                <a:latin typeface="Tahoma"/>
                <a:cs typeface="Tahoma"/>
              </a:rPr>
              <a:t>FUNDS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9627" y="4762182"/>
            <a:ext cx="2146300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0">
                <a:solidFill>
                  <a:srgbClr val="EE52A4"/>
                </a:solidFill>
                <a:latin typeface="Trebuchet MS"/>
                <a:cs typeface="Trebuchet MS"/>
              </a:rPr>
              <a:t>MAHEK</a:t>
            </a:r>
            <a:r>
              <a:rPr dirty="0" sz="1800" spc="-2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EE52A4"/>
                </a:solidFill>
                <a:latin typeface="Trebuchet MS"/>
                <a:cs typeface="Trebuchet MS"/>
              </a:rPr>
              <a:t>KUSHWAHA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EE52A4"/>
                </a:solidFill>
                <a:latin typeface="Trebuchet MS"/>
                <a:cs typeface="Trebuchet MS"/>
              </a:rPr>
              <a:t>XI</a:t>
            </a:r>
            <a:r>
              <a:rPr dirty="0" sz="1800" spc="-45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dirty="0" sz="1800" spc="120">
                <a:solidFill>
                  <a:srgbClr val="EE52A4"/>
                </a:solidFill>
                <a:latin typeface="Trebuchet MS"/>
                <a:cs typeface="Trebuchet MS"/>
              </a:rPr>
              <a:t>SCIENCE</a:t>
            </a:r>
            <a:r>
              <a:rPr dirty="0" sz="180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EE52A4"/>
                </a:solidFill>
                <a:latin typeface="Trebuchet MS"/>
                <a:cs typeface="Trebuchet MS"/>
              </a:rPr>
              <a:t>‘A’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5" y="914336"/>
            <a:ext cx="1023937" cy="9667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1800" y="1032255"/>
            <a:ext cx="312293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0"/>
              <a:t>Introduction</a:t>
            </a:r>
            <a:r>
              <a:rPr dirty="0" spc="-60"/>
              <a:t> </a:t>
            </a:r>
            <a:r>
              <a:rPr dirty="0" spc="-140"/>
              <a:t>:-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34757" y="2630741"/>
            <a:ext cx="8526780" cy="32664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34671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26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Mutual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Fund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7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investment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vehicle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pools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money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multiple investors.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ts val="2100"/>
              </a:lnSpc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collected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money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invested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diversified assets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stocks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,bonds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75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dirty="0" sz="18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securities.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8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Investors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earn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returns </a:t>
            </a:r>
            <a:r>
              <a:rPr dirty="0" sz="1800" spc="16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65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fund’s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performance.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5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20">
                <a:solidFill>
                  <a:srgbClr val="404040"/>
                </a:solidFill>
                <a:latin typeface="Trebuchet MS"/>
                <a:cs typeface="Trebuchet MS"/>
              </a:rPr>
              <a:t>managed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professional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 fund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managers.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923861"/>
            <a:ext cx="1023937" cy="9763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History</a:t>
            </a:r>
            <a:r>
              <a:rPr dirty="0" spc="-125"/>
              <a:t> </a:t>
            </a:r>
            <a:r>
              <a:rPr dirty="0" spc="85"/>
              <a:t>of</a:t>
            </a:r>
            <a:r>
              <a:rPr dirty="0" spc="-135"/>
              <a:t> </a:t>
            </a:r>
            <a:r>
              <a:rPr dirty="0" spc="195"/>
              <a:t>Mutual</a:t>
            </a:r>
            <a:r>
              <a:rPr dirty="0" spc="-110"/>
              <a:t> </a:t>
            </a:r>
            <a:r>
              <a:rPr dirty="0" spc="190"/>
              <a:t>Fund</a:t>
            </a:r>
            <a:r>
              <a:rPr dirty="0" spc="-125"/>
              <a:t> </a:t>
            </a:r>
            <a:r>
              <a:rPr dirty="0"/>
              <a:t>in</a:t>
            </a:r>
            <a:r>
              <a:rPr dirty="0" spc="-155"/>
              <a:t> </a:t>
            </a:r>
            <a:r>
              <a:rPr dirty="0" spc="150"/>
              <a:t>India</a:t>
            </a:r>
            <a:r>
              <a:rPr dirty="0" spc="-130"/>
              <a:t> </a:t>
            </a:r>
            <a:r>
              <a:rPr dirty="0" spc="-25"/>
              <a:t>:-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36625" y="2519489"/>
            <a:ext cx="8570595" cy="260032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1963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800" spc="4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Unit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Trust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India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(UTI)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established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Mutual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Fund.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1987 </a:t>
            </a:r>
            <a:r>
              <a:rPr dirty="0" sz="1800" spc="-175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sector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Mutual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funds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(SBI,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LIC,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GIC,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etc.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)enter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market.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00"/>
              </a:lnSpc>
              <a:spcBef>
                <a:spcPts val="980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1993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Private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sector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Mutual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funds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were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allowed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,making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industry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competitive.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1996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SEBI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introduced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mutual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fund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regulations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protect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investors.</a:t>
            </a:r>
            <a:endParaRPr sz="1800">
              <a:latin typeface="Trebuchet MS"/>
              <a:cs typeface="Trebuchet MS"/>
            </a:endParaRPr>
          </a:p>
          <a:p>
            <a:pPr marL="355600" marR="59055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Present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mutual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fund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industry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grown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significantly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various 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schemes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digital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investment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platforms.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5" y="914336"/>
            <a:ext cx="1023937" cy="9667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1032255"/>
            <a:ext cx="231140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95"/>
              <a:t>Features</a:t>
            </a:r>
            <a:r>
              <a:rPr dirty="0" spc="-80"/>
              <a:t> </a:t>
            </a:r>
            <a:r>
              <a:rPr dirty="0" spc="-170"/>
              <a:t>:-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34757" y="2630741"/>
            <a:ext cx="8312150" cy="31426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880744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80" b="1">
                <a:solidFill>
                  <a:srgbClr val="404040"/>
                </a:solidFill>
                <a:latin typeface="Tahoma"/>
                <a:cs typeface="Tahoma"/>
              </a:rPr>
              <a:t>Professional</a:t>
            </a:r>
            <a:r>
              <a:rPr dirty="0" sz="1800" spc="-5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ahoma"/>
                <a:cs typeface="Tahoma"/>
              </a:rPr>
              <a:t>Management</a:t>
            </a:r>
            <a:r>
              <a:rPr dirty="0" sz="1800" spc="-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0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2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Experienced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fund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managers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handle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investments.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99"/>
              </a:lnSpc>
              <a:spcBef>
                <a:spcPts val="969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65" b="1">
                <a:solidFill>
                  <a:srgbClr val="404040"/>
                </a:solidFill>
                <a:latin typeface="Tahoma"/>
                <a:cs typeface="Tahoma"/>
              </a:rPr>
              <a:t>Diversification</a:t>
            </a:r>
            <a:r>
              <a:rPr dirty="0" sz="1800" spc="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Investments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spread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across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assets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rebuchet MS"/>
                <a:cs typeface="Trebuchet MS"/>
              </a:rPr>
              <a:t>reduce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risk.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90" b="1">
                <a:solidFill>
                  <a:srgbClr val="404040"/>
                </a:solidFill>
                <a:latin typeface="Tahoma"/>
                <a:cs typeface="Tahoma"/>
              </a:rPr>
              <a:t>Liquidity</a:t>
            </a:r>
            <a:r>
              <a:rPr dirty="0" sz="1800" spc="5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Investors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easily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rebuchet MS"/>
                <a:cs typeface="Trebuchet MS"/>
              </a:rPr>
              <a:t>buy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sell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mutual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fund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units.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50" b="1">
                <a:solidFill>
                  <a:srgbClr val="404040"/>
                </a:solidFill>
                <a:latin typeface="Tahoma"/>
                <a:cs typeface="Tahoma"/>
              </a:rPr>
              <a:t>Transparency</a:t>
            </a:r>
            <a:r>
              <a:rPr dirty="0" sz="18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0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Regular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disclosures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reports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ensure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accountability.</a:t>
            </a:r>
            <a:endParaRPr sz="1800">
              <a:latin typeface="Trebuchet MS"/>
              <a:cs typeface="Trebuchet MS"/>
            </a:endParaRPr>
          </a:p>
          <a:p>
            <a:pPr marL="355600" marR="920115" indent="-343535">
              <a:lnSpc>
                <a:spcPts val="2100"/>
              </a:lnSpc>
              <a:spcBef>
                <a:spcPts val="1190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40" b="1">
                <a:solidFill>
                  <a:srgbClr val="404040"/>
                </a:solidFill>
                <a:latin typeface="Tahoma"/>
                <a:cs typeface="Tahoma"/>
              </a:rPr>
              <a:t>Variety</a:t>
            </a:r>
            <a:r>
              <a:rPr dirty="0" sz="1800" spc="-6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50" b="1">
                <a:solidFill>
                  <a:srgbClr val="404040"/>
                </a:solidFill>
                <a:latin typeface="Tahoma"/>
                <a:cs typeface="Tahoma"/>
              </a:rPr>
              <a:t>of </a:t>
            </a:r>
            <a:r>
              <a:rPr dirty="0" sz="1800" spc="-20" b="1">
                <a:solidFill>
                  <a:srgbClr val="404040"/>
                </a:solidFill>
                <a:latin typeface="Tahoma"/>
                <a:cs typeface="Tahoma"/>
              </a:rPr>
              <a:t>schemes:</a:t>
            </a:r>
            <a:r>
              <a:rPr dirty="0" sz="1800" spc="-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mutual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funds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suit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different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investment</a:t>
            </a:r>
            <a:r>
              <a:rPr dirty="0" sz="1800" spc="409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goals.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35" b="1">
                <a:solidFill>
                  <a:srgbClr val="404040"/>
                </a:solidFill>
                <a:latin typeface="Tahoma"/>
                <a:cs typeface="Tahoma"/>
              </a:rPr>
              <a:t>Regulated</a:t>
            </a:r>
            <a:r>
              <a:rPr dirty="0" sz="1800" spc="-4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dirty="0" sz="1800" spc="4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245" b="1">
                <a:solidFill>
                  <a:srgbClr val="404040"/>
                </a:solidFill>
                <a:latin typeface="Tahoma"/>
                <a:cs typeface="Tahoma"/>
              </a:rPr>
              <a:t>SEBI</a:t>
            </a:r>
            <a:r>
              <a:rPr dirty="0" sz="1800" spc="-2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0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3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Ensures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investor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protection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fair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practices.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5" y="914336"/>
            <a:ext cx="1023937" cy="9667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1032255"/>
            <a:ext cx="28035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40"/>
              <a:t>Objectives</a:t>
            </a:r>
            <a:r>
              <a:rPr dirty="0" spc="-85"/>
              <a:t> </a:t>
            </a:r>
            <a:r>
              <a:rPr dirty="0" spc="-140"/>
              <a:t>:-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34757" y="2685605"/>
            <a:ext cx="8498205" cy="2868295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75" b="1">
                <a:solidFill>
                  <a:srgbClr val="404040"/>
                </a:solidFill>
                <a:latin typeface="Tahoma"/>
                <a:cs typeface="Tahoma"/>
              </a:rPr>
              <a:t>Wealth</a:t>
            </a:r>
            <a:r>
              <a:rPr dirty="0" sz="1800" spc="-1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404040"/>
                </a:solidFill>
                <a:latin typeface="Tahoma"/>
                <a:cs typeface="Tahoma"/>
              </a:rPr>
              <a:t>creation</a:t>
            </a:r>
            <a:r>
              <a:rPr dirty="0" sz="1800" spc="-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0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5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Helps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investors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rebuchet MS"/>
                <a:cs typeface="Trebuchet MS"/>
              </a:rPr>
              <a:t>grow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wealth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time.</a:t>
            </a:r>
            <a:endParaRPr sz="1800">
              <a:latin typeface="Trebuchet MS"/>
              <a:cs typeface="Trebuchet MS"/>
            </a:endParaRPr>
          </a:p>
          <a:p>
            <a:pPr marL="355600" marR="478790" indent="-343535">
              <a:lnSpc>
                <a:spcPts val="2100"/>
              </a:lnSpc>
              <a:spcBef>
                <a:spcPts val="1190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b="1">
                <a:solidFill>
                  <a:srgbClr val="404040"/>
                </a:solidFill>
                <a:latin typeface="Tahoma"/>
                <a:cs typeface="Tahoma"/>
              </a:rPr>
              <a:t>Capital</a:t>
            </a:r>
            <a:r>
              <a:rPr dirty="0" sz="1800" spc="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55" b="1">
                <a:solidFill>
                  <a:srgbClr val="404040"/>
                </a:solidFill>
                <a:latin typeface="Tahoma"/>
                <a:cs typeface="Tahoma"/>
              </a:rPr>
              <a:t>preservation</a:t>
            </a:r>
            <a:r>
              <a:rPr dirty="0" sz="1800" spc="-3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-2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145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rebuchet MS"/>
                <a:cs typeface="Trebuchet MS"/>
              </a:rPr>
              <a:t>phones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focus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7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protecting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principle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amount.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14" b="1">
                <a:solidFill>
                  <a:srgbClr val="404040"/>
                </a:solidFill>
                <a:latin typeface="Tahoma"/>
                <a:cs typeface="Tahoma"/>
              </a:rPr>
              <a:t>Tax</a:t>
            </a:r>
            <a:r>
              <a:rPr dirty="0" sz="1800" spc="-1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55" b="1">
                <a:solidFill>
                  <a:srgbClr val="404040"/>
                </a:solidFill>
                <a:latin typeface="Tahoma"/>
                <a:cs typeface="Tahoma"/>
              </a:rPr>
              <a:t>savings</a:t>
            </a:r>
            <a:r>
              <a:rPr dirty="0" sz="1800" spc="-2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1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Equity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Linked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savings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rebuchet MS"/>
                <a:cs typeface="Trebuchet MS"/>
              </a:rPr>
              <a:t>schemes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(ELSS)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offer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tax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benefits.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ts val="2100"/>
              </a:lnSpc>
              <a:spcBef>
                <a:spcPts val="111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65" b="1">
                <a:solidFill>
                  <a:srgbClr val="404040"/>
                </a:solidFill>
                <a:latin typeface="Tahoma"/>
                <a:cs typeface="Tahoma"/>
              </a:rPr>
              <a:t>Diversification</a:t>
            </a:r>
            <a:r>
              <a:rPr dirty="0" sz="1800" spc="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Reduces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investment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65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spreading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funds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across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various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sectors.</a:t>
            </a:r>
            <a:endParaRPr sz="1800">
              <a:latin typeface="Trebuchet MS"/>
              <a:cs typeface="Trebuchet MS"/>
            </a:endParaRPr>
          </a:p>
          <a:p>
            <a:pPr marL="355600" marR="448945" indent="-343535">
              <a:lnSpc>
                <a:spcPts val="2100"/>
              </a:lnSpc>
              <a:spcBef>
                <a:spcPts val="113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30" b="1">
                <a:solidFill>
                  <a:srgbClr val="404040"/>
                </a:solidFill>
                <a:latin typeface="Tahoma"/>
                <a:cs typeface="Tahoma"/>
              </a:rPr>
              <a:t>Income </a:t>
            </a:r>
            <a:r>
              <a:rPr dirty="0" sz="1800" spc="-35" b="1">
                <a:solidFill>
                  <a:srgbClr val="404040"/>
                </a:solidFill>
                <a:latin typeface="Tahoma"/>
                <a:cs typeface="Tahoma"/>
              </a:rPr>
              <a:t>generation </a:t>
            </a:r>
            <a:r>
              <a:rPr dirty="0" sz="1800" spc="-150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-1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Dividend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Mutual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funds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regular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income.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5" y="914336"/>
            <a:ext cx="1023937" cy="9667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0402" y="1032255"/>
            <a:ext cx="3310254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0"/>
              <a:t> </a:t>
            </a:r>
            <a:r>
              <a:rPr dirty="0" spc="325"/>
              <a:t>Advantages</a:t>
            </a:r>
            <a:r>
              <a:rPr dirty="0" spc="-90"/>
              <a:t> </a:t>
            </a:r>
            <a:r>
              <a:rPr dirty="0" spc="-145"/>
              <a:t>:-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34757" y="2630741"/>
            <a:ext cx="7259320" cy="27324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30" b="1">
                <a:solidFill>
                  <a:srgbClr val="404040"/>
                </a:solidFill>
                <a:latin typeface="Tahoma"/>
                <a:cs typeface="Tahoma"/>
              </a:rPr>
              <a:t>Affordable</a:t>
            </a:r>
            <a:r>
              <a:rPr dirty="0" sz="1800" spc="-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90" b="1">
                <a:solidFill>
                  <a:srgbClr val="404040"/>
                </a:solidFill>
                <a:latin typeface="Tahoma"/>
                <a:cs typeface="Tahoma"/>
              </a:rPr>
              <a:t>investment</a:t>
            </a:r>
            <a:r>
              <a:rPr dirty="0" sz="1800" spc="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0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4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Investors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start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7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small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amount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(SIP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options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available).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65" b="1">
                <a:solidFill>
                  <a:srgbClr val="404040"/>
                </a:solidFill>
                <a:latin typeface="Tahoma"/>
                <a:cs typeface="Tahoma"/>
              </a:rPr>
              <a:t>Diversification</a:t>
            </a:r>
            <a:r>
              <a:rPr dirty="0" sz="1800" spc="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Reduces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investing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multiple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assets.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90" b="1">
                <a:solidFill>
                  <a:srgbClr val="404040"/>
                </a:solidFill>
                <a:latin typeface="Tahoma"/>
                <a:cs typeface="Tahoma"/>
              </a:rPr>
              <a:t>Liquidity</a:t>
            </a:r>
            <a:r>
              <a:rPr dirty="0" sz="1800" spc="6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2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Easy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rebuchet MS"/>
                <a:cs typeface="Trebuchet MS"/>
              </a:rPr>
              <a:t>redeem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or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switch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funds.</a:t>
            </a:r>
            <a:endParaRPr sz="1800">
              <a:latin typeface="Trebuchet MS"/>
              <a:cs typeface="Trebuchet MS"/>
            </a:endParaRPr>
          </a:p>
          <a:p>
            <a:pPr marL="355600" marR="929005" indent="-343535">
              <a:lnSpc>
                <a:spcPts val="2100"/>
              </a:lnSpc>
              <a:spcBef>
                <a:spcPts val="111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80" b="1">
                <a:solidFill>
                  <a:srgbClr val="404040"/>
                </a:solidFill>
                <a:latin typeface="Tahoma"/>
                <a:cs typeface="Tahoma"/>
              </a:rPr>
              <a:t>Professional</a:t>
            </a:r>
            <a:r>
              <a:rPr dirty="0" sz="1800" spc="-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ahoma"/>
                <a:cs typeface="Tahoma"/>
              </a:rPr>
              <a:t>management</a:t>
            </a:r>
            <a:r>
              <a:rPr dirty="0" sz="1800" spc="-1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Experts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handle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investment decisions.</a:t>
            </a:r>
            <a:endParaRPr sz="1800">
              <a:latin typeface="Trebuchet MS"/>
              <a:cs typeface="Trebuchet MS"/>
            </a:endParaRPr>
          </a:p>
          <a:p>
            <a:pPr marL="355600" marR="36830" indent="-343535">
              <a:lnSpc>
                <a:spcPts val="2100"/>
              </a:lnSpc>
              <a:spcBef>
                <a:spcPts val="113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14" b="1">
                <a:solidFill>
                  <a:srgbClr val="404040"/>
                </a:solidFill>
                <a:latin typeface="Tahoma"/>
                <a:cs typeface="Tahoma"/>
              </a:rPr>
              <a:t>Tax</a:t>
            </a:r>
            <a:r>
              <a:rPr dirty="0" sz="1800" spc="-3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70" b="1">
                <a:solidFill>
                  <a:srgbClr val="404040"/>
                </a:solidFill>
                <a:latin typeface="Tahoma"/>
                <a:cs typeface="Tahoma"/>
              </a:rPr>
              <a:t>benefits</a:t>
            </a:r>
            <a:r>
              <a:rPr dirty="0" sz="1800" spc="-4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-2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ELSS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funds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tax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exemptions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under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section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80C.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5" y="914336"/>
            <a:ext cx="1023937" cy="9667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1032255"/>
            <a:ext cx="376682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4"/>
              <a:t>Disadvantages</a:t>
            </a:r>
            <a:r>
              <a:rPr dirty="0" spc="-70"/>
              <a:t> </a:t>
            </a:r>
            <a:r>
              <a:rPr dirty="0" spc="-120"/>
              <a:t>:-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34757" y="2495486"/>
            <a:ext cx="7601584" cy="232410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45" b="1">
                <a:solidFill>
                  <a:srgbClr val="404040"/>
                </a:solidFill>
                <a:latin typeface="Tahoma"/>
                <a:cs typeface="Tahoma"/>
              </a:rPr>
              <a:t>Market</a:t>
            </a:r>
            <a:r>
              <a:rPr dirty="0" sz="1800" spc="-6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25" b="1">
                <a:solidFill>
                  <a:srgbClr val="404040"/>
                </a:solidFill>
                <a:latin typeface="Tahoma"/>
                <a:cs typeface="Tahoma"/>
              </a:rPr>
              <a:t>risk</a:t>
            </a:r>
            <a:r>
              <a:rPr dirty="0" sz="1800" spc="3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2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returns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75">
                <a:solidFill>
                  <a:srgbClr val="404040"/>
                </a:solidFill>
                <a:latin typeface="Trebuchet MS"/>
                <a:cs typeface="Trebuchet MS"/>
              </a:rPr>
              <a:t>depend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market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performance.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40" b="1">
                <a:solidFill>
                  <a:srgbClr val="404040"/>
                </a:solidFill>
                <a:latin typeface="Tahoma"/>
                <a:cs typeface="Tahoma"/>
              </a:rPr>
              <a:t>Expense</a:t>
            </a:r>
            <a:r>
              <a:rPr dirty="0" sz="18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70" b="1">
                <a:solidFill>
                  <a:srgbClr val="404040"/>
                </a:solidFill>
                <a:latin typeface="Tahoma"/>
                <a:cs typeface="Tahoma"/>
              </a:rPr>
              <a:t>ratio</a:t>
            </a:r>
            <a:r>
              <a:rPr dirty="0" sz="1800" spc="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-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165">
                <a:solidFill>
                  <a:srgbClr val="404040"/>
                </a:solidFill>
                <a:latin typeface="Trebuchet MS"/>
                <a:cs typeface="Trebuchet MS"/>
              </a:rPr>
              <a:t>management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fees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reduce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overall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returns.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  <a:tab pos="1299845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25" b="1">
                <a:solidFill>
                  <a:srgbClr val="404040"/>
                </a:solidFill>
                <a:latin typeface="Tahoma"/>
                <a:cs typeface="Tahoma"/>
              </a:rPr>
              <a:t>Lock-in</a:t>
            </a:r>
            <a:r>
              <a:rPr dirty="0" sz="1800" b="1">
                <a:solidFill>
                  <a:srgbClr val="404040"/>
                </a:solidFill>
                <a:latin typeface="Tahoma"/>
                <a:cs typeface="Tahoma"/>
              </a:rPr>
              <a:t>	</a:t>
            </a:r>
            <a:r>
              <a:rPr dirty="0" sz="1800" spc="-20" b="1">
                <a:solidFill>
                  <a:srgbClr val="404040"/>
                </a:solidFill>
                <a:latin typeface="Tahoma"/>
                <a:cs typeface="Tahoma"/>
              </a:rPr>
              <a:t>period</a:t>
            </a:r>
            <a:r>
              <a:rPr dirty="0" sz="1800" spc="-7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-1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funds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(like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ELSS)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5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7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rebuchet MS"/>
                <a:cs typeface="Trebuchet MS"/>
              </a:rPr>
              <a:t>mandatory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lock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period.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b="1">
                <a:solidFill>
                  <a:srgbClr val="404040"/>
                </a:solidFill>
                <a:latin typeface="Tahoma"/>
                <a:cs typeface="Tahoma"/>
              </a:rPr>
              <a:t>No</a:t>
            </a:r>
            <a:r>
              <a:rPr dirty="0" sz="1800" spc="-2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ahoma"/>
                <a:cs typeface="Tahoma"/>
              </a:rPr>
              <a:t>guaranteed</a:t>
            </a:r>
            <a:r>
              <a:rPr dirty="0" sz="1800" spc="-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25" b="1">
                <a:solidFill>
                  <a:srgbClr val="404040"/>
                </a:solidFill>
                <a:latin typeface="Tahoma"/>
                <a:cs typeface="Tahoma"/>
              </a:rPr>
              <a:t>returns</a:t>
            </a:r>
            <a:r>
              <a:rPr dirty="0" sz="1800" spc="-3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0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-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unlike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fixed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deposits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returns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fixed.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50" b="1">
                <a:solidFill>
                  <a:srgbClr val="404040"/>
                </a:solidFill>
                <a:latin typeface="Tahoma"/>
                <a:cs typeface="Tahoma"/>
              </a:rPr>
              <a:t>Exit</a:t>
            </a:r>
            <a:r>
              <a:rPr dirty="0" sz="1800" b="1">
                <a:solidFill>
                  <a:srgbClr val="404040"/>
                </a:solidFill>
                <a:latin typeface="Tahoma"/>
                <a:cs typeface="Tahoma"/>
              </a:rPr>
              <a:t> load</a:t>
            </a:r>
            <a:r>
              <a:rPr dirty="0" sz="1800" spc="-4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150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dirty="0" sz="1800" spc="2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funds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60">
                <a:solidFill>
                  <a:srgbClr val="404040"/>
                </a:solidFill>
                <a:latin typeface="Trebuchet MS"/>
                <a:cs typeface="Trebuchet MS"/>
              </a:rPr>
              <a:t>charge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fees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early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withdrawal.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5" y="914336"/>
            <a:ext cx="1023937" cy="9667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1032255"/>
            <a:ext cx="289941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10"/>
              <a:t>Conclusion</a:t>
            </a:r>
            <a:r>
              <a:rPr dirty="0" spc="-125"/>
              <a:t> </a:t>
            </a:r>
            <a:r>
              <a:rPr dirty="0" spc="-150"/>
              <a:t>:-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pc="90"/>
              <a:t>Mutual</a:t>
            </a:r>
            <a:r>
              <a:rPr dirty="0" spc="-70"/>
              <a:t> </a:t>
            </a:r>
            <a:r>
              <a:rPr dirty="0" spc="65"/>
              <a:t>funds</a:t>
            </a:r>
            <a:r>
              <a:rPr dirty="0" spc="-35"/>
              <a:t> </a:t>
            </a:r>
            <a:r>
              <a:rPr dirty="0" spc="75"/>
              <a:t>are</a:t>
            </a:r>
            <a:r>
              <a:rPr dirty="0" spc="20"/>
              <a:t> </a:t>
            </a:r>
            <a:r>
              <a:rPr dirty="0" spc="275"/>
              <a:t>a</a:t>
            </a:r>
            <a:r>
              <a:rPr dirty="0" spc="-45"/>
              <a:t> </a:t>
            </a:r>
            <a:r>
              <a:rPr dirty="0" spc="85"/>
              <a:t>great</a:t>
            </a:r>
            <a:r>
              <a:rPr dirty="0" spc="-20"/>
              <a:t> </a:t>
            </a:r>
            <a:r>
              <a:rPr dirty="0" spc="45"/>
              <a:t>investment</a:t>
            </a:r>
            <a:r>
              <a:rPr dirty="0" spc="-95"/>
              <a:t> </a:t>
            </a:r>
            <a:r>
              <a:rPr dirty="0" spc="70"/>
              <a:t>option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different</a:t>
            </a:r>
            <a:r>
              <a:rPr dirty="0" spc="-105"/>
              <a:t> </a:t>
            </a:r>
            <a:r>
              <a:rPr dirty="0" spc="50"/>
              <a:t>financial</a:t>
            </a:r>
            <a:r>
              <a:rPr dirty="0" spc="-10"/>
              <a:t> </a:t>
            </a:r>
            <a:r>
              <a:rPr dirty="0" spc="50"/>
              <a:t>goals.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160"/>
              </a:spcBef>
            </a:pPr>
          </a:p>
          <a:p>
            <a:pPr marL="355600" marR="138430" indent="-343535">
              <a:lnSpc>
                <a:spcPts val="2100"/>
              </a:lnSpc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They</a:t>
            </a:r>
            <a:r>
              <a:rPr dirty="0" spc="-15"/>
              <a:t> </a:t>
            </a:r>
            <a:r>
              <a:rPr dirty="0"/>
              <a:t>offer</a:t>
            </a:r>
            <a:r>
              <a:rPr dirty="0" spc="45"/>
              <a:t> </a:t>
            </a:r>
            <a:r>
              <a:rPr dirty="0"/>
              <a:t>benefits</a:t>
            </a:r>
            <a:r>
              <a:rPr dirty="0" spc="35"/>
              <a:t> </a:t>
            </a:r>
            <a:r>
              <a:rPr dirty="0" spc="-25"/>
              <a:t>like</a:t>
            </a:r>
            <a:r>
              <a:rPr dirty="0" spc="5"/>
              <a:t> </a:t>
            </a:r>
            <a:r>
              <a:rPr dirty="0" spc="35"/>
              <a:t>professional </a:t>
            </a:r>
            <a:r>
              <a:rPr dirty="0" spc="135"/>
              <a:t>management,</a:t>
            </a:r>
            <a:r>
              <a:rPr dirty="0" spc="50"/>
              <a:t> </a:t>
            </a:r>
            <a:r>
              <a:rPr dirty="0"/>
              <a:t>diversification</a:t>
            </a:r>
            <a:r>
              <a:rPr dirty="0" spc="50"/>
              <a:t> </a:t>
            </a:r>
            <a:r>
              <a:rPr dirty="0" spc="195"/>
              <a:t>and</a:t>
            </a:r>
            <a:r>
              <a:rPr dirty="0" spc="75"/>
              <a:t> </a:t>
            </a:r>
            <a:r>
              <a:rPr dirty="0" spc="-10"/>
              <a:t>liquidity.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5"/>
              </a:spcBef>
            </a:pPr>
          </a:p>
          <a:p>
            <a:pPr marL="355600" marR="74295" indent="-343535">
              <a:lnSpc>
                <a:spcPct val="99100"/>
              </a:lnSpc>
              <a:spcBef>
                <a:spcPts val="5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pc="100"/>
              <a:t>However</a:t>
            </a:r>
            <a:r>
              <a:rPr dirty="0" spc="-40"/>
              <a:t> </a:t>
            </a:r>
            <a:r>
              <a:rPr dirty="0" spc="-10"/>
              <a:t>,investors</a:t>
            </a:r>
            <a:r>
              <a:rPr dirty="0" spc="-45"/>
              <a:t> </a:t>
            </a:r>
            <a:r>
              <a:rPr dirty="0" spc="70"/>
              <a:t>should</a:t>
            </a:r>
            <a:r>
              <a:rPr dirty="0" spc="-50"/>
              <a:t> </a:t>
            </a:r>
            <a:r>
              <a:rPr dirty="0" spc="215"/>
              <a:t>be</a:t>
            </a:r>
            <a:r>
              <a:rPr dirty="0" spc="-65"/>
              <a:t> </a:t>
            </a:r>
            <a:r>
              <a:rPr dirty="0" spc="140"/>
              <a:t>aware</a:t>
            </a:r>
            <a:r>
              <a:rPr dirty="0" spc="-60"/>
              <a:t> </a:t>
            </a:r>
            <a:r>
              <a:rPr dirty="0" spc="60"/>
              <a:t>of</a:t>
            </a:r>
            <a:r>
              <a:rPr dirty="0" spc="-60"/>
              <a:t> </a:t>
            </a:r>
            <a:r>
              <a:rPr dirty="0" spc="-35"/>
              <a:t>risks </a:t>
            </a:r>
            <a:r>
              <a:rPr dirty="0" spc="195"/>
              <a:t>and</a:t>
            </a:r>
            <a:r>
              <a:rPr dirty="0" spc="-60"/>
              <a:t> </a:t>
            </a:r>
            <a:r>
              <a:rPr dirty="0" spc="155"/>
              <a:t>choose</a:t>
            </a:r>
            <a:r>
              <a:rPr dirty="0" spc="-70"/>
              <a:t> </a:t>
            </a:r>
            <a:r>
              <a:rPr dirty="0" spc="65"/>
              <a:t>funds</a:t>
            </a:r>
            <a:r>
              <a:rPr dirty="0" spc="-50"/>
              <a:t> </a:t>
            </a:r>
            <a:r>
              <a:rPr dirty="0" spc="160"/>
              <a:t>based</a:t>
            </a:r>
            <a:r>
              <a:rPr dirty="0" spc="10"/>
              <a:t> </a:t>
            </a:r>
            <a:r>
              <a:rPr dirty="0" spc="130"/>
              <a:t>on</a:t>
            </a:r>
            <a:r>
              <a:rPr dirty="0"/>
              <a:t> </a:t>
            </a:r>
            <a:r>
              <a:rPr dirty="0" spc="-20"/>
              <a:t>their</a:t>
            </a:r>
            <a:r>
              <a:rPr dirty="0" spc="-45"/>
              <a:t> </a:t>
            </a:r>
            <a:r>
              <a:rPr dirty="0" spc="-20"/>
              <a:t>risk </a:t>
            </a:r>
            <a:r>
              <a:rPr dirty="0" spc="80"/>
              <a:t>tolerance</a:t>
            </a:r>
            <a:r>
              <a:rPr dirty="0" spc="35"/>
              <a:t> </a:t>
            </a:r>
            <a:r>
              <a:rPr dirty="0" spc="200"/>
              <a:t>and</a:t>
            </a:r>
            <a:r>
              <a:rPr dirty="0" spc="135"/>
              <a:t> </a:t>
            </a:r>
            <a:r>
              <a:rPr dirty="0"/>
              <a:t>financial</a:t>
            </a:r>
            <a:r>
              <a:rPr dirty="0" spc="100"/>
              <a:t> </a:t>
            </a:r>
            <a:r>
              <a:rPr dirty="0" spc="50"/>
              <a:t>objectives</a:t>
            </a:r>
            <a:r>
              <a:rPr dirty="0" spc="55"/>
              <a:t> </a:t>
            </a:r>
            <a:r>
              <a:rPr dirty="0" spc="-50"/>
              <a:t>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0850" y="2438399"/>
            <a:ext cx="4848225" cy="4419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2025-02-11T11:00:19Z</dcterms:created>
  <dcterms:modified xsi:type="dcterms:W3CDTF">2025-02-11T11:00:19Z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2025-02-11T00:00:00Z</vt:filetime>
  </property>
  <property fmtid="{D5CDD505-2E9C-101B-9397-08002B2CF9AE}" pid="3" name="LastSaved">
    <vt:filetime>2025-02-11T00:00:00Z</vt:filetime>
  </property>
</Properties>
</file>