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40B66-D927-1077-94E0-905996B39DD8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BA4FF-0030-85FA-F72D-E1D17EF398EA}"/>
              </a:ext>
            </a:extLst>
          </p:cNvPr>
          <p:cNvSpPr txBox="1"/>
          <p:nvPr/>
        </p:nvSpPr>
        <p:spPr>
          <a:xfrm>
            <a:off x="2824715" y="171175"/>
            <a:ext cx="5415517" cy="9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dirty="0">
                <a:latin typeface="Algerian" pitchFamily="82" charset="0"/>
              </a:rPr>
              <a:t>Introduction 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7D49D-DCFE-4B2C-17BC-9F7B1C7C7345}"/>
              </a:ext>
            </a:extLst>
          </p:cNvPr>
          <p:cNvSpPr txBox="1"/>
          <p:nvPr/>
        </p:nvSpPr>
        <p:spPr>
          <a:xfrm>
            <a:off x="51816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C49ED-7D79-3350-4B15-2CD39FECB86C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1BB2A-F7F2-DC73-7D63-51D849B39113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FB5A7-D7D1-D872-7C7C-F53499644266}"/>
              </a:ext>
            </a:extLst>
          </p:cNvPr>
          <p:cNvSpPr txBox="1"/>
          <p:nvPr/>
        </p:nvSpPr>
        <p:spPr>
          <a:xfrm>
            <a:off x="177210" y="1203251"/>
            <a:ext cx="11810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latin typeface="Algerian" pitchFamily="82" charset="0"/>
              </a:rPr>
              <a:t>Name – </a:t>
            </a:r>
            <a:r>
              <a:rPr lang="en-IN" sz="4000" dirty="0" err="1">
                <a:latin typeface="Algerian" pitchFamily="82" charset="0"/>
              </a:rPr>
              <a:t>Divyanshi</a:t>
            </a:r>
            <a:r>
              <a:rPr lang="en-IN" sz="4000" dirty="0">
                <a:latin typeface="Algerian" pitchFamily="82" charset="0"/>
              </a:rPr>
              <a:t> Pandey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EDBB2-449F-A331-C1BD-C7535D3F0189}"/>
              </a:ext>
            </a:extLst>
          </p:cNvPr>
          <p:cNvSpPr txBox="1"/>
          <p:nvPr/>
        </p:nvSpPr>
        <p:spPr>
          <a:xfrm rot="20901441" flipV="1">
            <a:off x="363278" y="2286000"/>
            <a:ext cx="5732721" cy="5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8EE72-2592-2F49-9102-CA786BB5C359}"/>
              </a:ext>
            </a:extLst>
          </p:cNvPr>
          <p:cNvSpPr txBox="1"/>
          <p:nvPr/>
        </p:nvSpPr>
        <p:spPr>
          <a:xfrm>
            <a:off x="155058" y="2802085"/>
            <a:ext cx="1183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latin typeface="Algerian" pitchFamily="82" charset="0"/>
              </a:rPr>
              <a:t>Subject – Financial markets management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9ADC9-FBD4-D3E3-D50B-CB40680B46B8}"/>
              </a:ext>
            </a:extLst>
          </p:cNvPr>
          <p:cNvSpPr txBox="1"/>
          <p:nvPr/>
        </p:nvSpPr>
        <p:spPr>
          <a:xfrm flipH="1">
            <a:off x="155058" y="2002668"/>
            <a:ext cx="8537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latin typeface="Algerian" pitchFamily="82" charset="0"/>
              </a:rPr>
              <a:t>Class – Xi science ‘A’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E8B90-22D5-228A-8B64-05836766FCE8}"/>
              </a:ext>
            </a:extLst>
          </p:cNvPr>
          <p:cNvSpPr txBox="1"/>
          <p:nvPr/>
        </p:nvSpPr>
        <p:spPr>
          <a:xfrm>
            <a:off x="5150588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A4EC5-2DB9-15F0-60D1-BA93175DAD4A}"/>
              </a:ext>
            </a:extLst>
          </p:cNvPr>
          <p:cNvSpPr txBox="1"/>
          <p:nvPr/>
        </p:nvSpPr>
        <p:spPr>
          <a:xfrm>
            <a:off x="277332" y="3594819"/>
            <a:ext cx="7537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latin typeface="Algerian" pitchFamily="82" charset="0"/>
              </a:rPr>
              <a:t>Topic – mutual funds </a:t>
            </a:r>
            <a:endParaRPr lang="en-US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11657-25C5-C4C5-1527-F6110F018622}"/>
              </a:ext>
            </a:extLst>
          </p:cNvPr>
          <p:cNvSpPr txBox="1"/>
          <p:nvPr/>
        </p:nvSpPr>
        <p:spPr>
          <a:xfrm>
            <a:off x="363279" y="458972"/>
            <a:ext cx="976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dirty="0">
                <a:latin typeface="Algerian" pitchFamily="82" charset="0"/>
              </a:rPr>
              <a:t>What is a mutual fund?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57DD9-6B94-AE88-6688-1571B2301BC8}"/>
              </a:ext>
            </a:extLst>
          </p:cNvPr>
          <p:cNvSpPr txBox="1"/>
          <p:nvPr/>
        </p:nvSpPr>
        <p:spPr>
          <a:xfrm>
            <a:off x="425302" y="1380460"/>
            <a:ext cx="11669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dirty="0">
                <a:latin typeface="Algerian" pitchFamily="82" charset="0"/>
              </a:rPr>
              <a:t>• </a:t>
            </a:r>
            <a:r>
              <a:rPr lang="en-IN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mutual fund is a type of investment where many people pool their money together to invest in things like stocks, bonds, or other assets.</a:t>
            </a:r>
          </a:p>
          <a:p>
            <a:pPr algn="l"/>
            <a:endParaRPr lang="en-IN" sz="3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/>
            <a:r>
              <a:rPr lang="en-IN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A professional manager handles the investments , trying to grow the money for everyone in the fund.</a:t>
            </a:r>
            <a:endParaRPr lang="en-US" sz="3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7BD84-185D-B614-B4C1-0222051DABE6}"/>
              </a:ext>
            </a:extLst>
          </p:cNvPr>
          <p:cNvSpPr txBox="1"/>
          <p:nvPr/>
        </p:nvSpPr>
        <p:spPr>
          <a:xfrm>
            <a:off x="283535" y="317204"/>
            <a:ext cx="1147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dirty="0">
                <a:latin typeface="Algerian" pitchFamily="82" charset="0"/>
              </a:rPr>
              <a:t>History of mutual fund in </a:t>
            </a:r>
            <a:r>
              <a:rPr lang="en-IN" sz="3600" dirty="0" err="1">
                <a:latin typeface="Algerian" pitchFamily="82" charset="0"/>
              </a:rPr>
              <a:t>india</a:t>
            </a:r>
            <a:r>
              <a:rPr lang="en-IN" sz="3600" dirty="0">
                <a:latin typeface="Algerian" pitchFamily="82" charset="0"/>
              </a:rPr>
              <a:t> 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FA78F-7DF6-EF96-D4FF-5C212280977C}"/>
              </a:ext>
            </a:extLst>
          </p:cNvPr>
          <p:cNvSpPr txBox="1"/>
          <p:nvPr/>
        </p:nvSpPr>
        <p:spPr>
          <a:xfrm>
            <a:off x="146197" y="963535"/>
            <a:ext cx="118996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1963 - The Unit Trust of India (UTI) was established by the government of India and the RBI , launching India’s first mutual fund.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 startAt="2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1987 – Public sector banks and financial institutions started their own mutual funds.</a:t>
            </a:r>
          </a:p>
          <a:p>
            <a:pPr marL="457200" indent="-457200" algn="l">
              <a:buAutoNum type="arabicPeriod" startAt="2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 startAt="2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1993 – Private companies were allowed to launch mutual funds.</a:t>
            </a:r>
          </a:p>
          <a:p>
            <a:pPr marL="457200" indent="-457200" algn="l">
              <a:buAutoNum type="arabicPeriod" startAt="2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 startAt="2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1996  - SEBI introduced stricter guidelines for transparency and better fund management.</a:t>
            </a:r>
          </a:p>
          <a:p>
            <a:pPr marL="457200" indent="-457200" algn="l">
              <a:buAutoNum type="arabicPeriod" startAt="2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 startAt="2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2003 – UTI was divided into UTI Mutual Fund and the Specified Undertaking of UTI under the government.</a:t>
            </a:r>
          </a:p>
          <a:p>
            <a:pPr marL="457200" indent="-457200" algn="l">
              <a:buAutoNum type="arabicPeriod" startAt="2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 startAt="2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2009 onwards – Mutual Funds became popular due to SIPs and </a:t>
            </a:r>
            <a:r>
              <a:rPr lang="en-IN" sz="2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online platforms. 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48583-D0D7-4261-2755-9FA86B343D16}"/>
              </a:ext>
            </a:extLst>
          </p:cNvPr>
          <p:cNvSpPr txBox="1"/>
          <p:nvPr/>
        </p:nvSpPr>
        <p:spPr>
          <a:xfrm>
            <a:off x="5181600" y="23728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6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6C3585-A8CF-E2F7-6A4F-70EC536FC5DF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BFB81-8025-92F4-8D46-EA822ACEE242}"/>
              </a:ext>
            </a:extLst>
          </p:cNvPr>
          <p:cNvSpPr txBox="1"/>
          <p:nvPr/>
        </p:nvSpPr>
        <p:spPr>
          <a:xfrm>
            <a:off x="443023" y="202018"/>
            <a:ext cx="11474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latin typeface="Algerian" pitchFamily="82" charset="0"/>
              </a:rPr>
              <a:t>Advantages Of mutual fund 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38994-B71A-61DE-0AA9-C04206981BD2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4F505-706A-5C09-9279-1E6FA9A29684}"/>
              </a:ext>
            </a:extLst>
          </p:cNvPr>
          <p:cNvSpPr txBox="1"/>
          <p:nvPr/>
        </p:nvSpPr>
        <p:spPr>
          <a:xfrm>
            <a:off x="79744" y="990601"/>
            <a:ext cx="119616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Diversification – Spreads investment across multiple assets, reducing risk.</a:t>
            </a:r>
          </a:p>
          <a:p>
            <a:pPr algn="l"/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/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Professional Management – Experts handle investments, making decisions for you.</a:t>
            </a:r>
          </a:p>
          <a:p>
            <a:pPr algn="l"/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/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Affordability – Start investing with a small amount through SIPs.</a:t>
            </a:r>
          </a:p>
          <a:p>
            <a:pPr algn="l"/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/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Liquidity – Easy to buy and sell fund units when needed. </a:t>
            </a:r>
          </a:p>
          <a:p>
            <a:pPr algn="l"/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/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Tax benefits – Some funds (like ELSS) offer tax savings under section 80c.</a:t>
            </a:r>
          </a:p>
          <a:p>
            <a:pPr algn="l"/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/>
            <a:endParaRPr lang="en-US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5336B-E5EC-E138-FC5C-2CF9B1718E95}"/>
              </a:ext>
            </a:extLst>
          </p:cNvPr>
          <p:cNvSpPr txBox="1"/>
          <p:nvPr/>
        </p:nvSpPr>
        <p:spPr>
          <a:xfrm>
            <a:off x="315621" y="177500"/>
            <a:ext cx="1152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latin typeface="Algerian" pitchFamily="82" charset="0"/>
              </a:rPr>
              <a:t>Disadvantages of mutual Fund 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5FFF9-6FE6-BA9B-912E-94E1C765016A}"/>
              </a:ext>
            </a:extLst>
          </p:cNvPr>
          <p:cNvSpPr txBox="1"/>
          <p:nvPr/>
        </p:nvSpPr>
        <p:spPr>
          <a:xfrm>
            <a:off x="199291" y="894260"/>
            <a:ext cx="11831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Market Risk – Returns are not guaranteed and can fluctuate with market conditions.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Management fees – Expense ratios and fund management fees can reduce returns . 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 control – Investors cannot choose individual stocks; fund managers decide.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Exit load and Charges – Some funds charge fees for early withdrawals.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Over- Diversification – Too many investments may limit high returns.</a:t>
            </a:r>
          </a:p>
        </p:txBody>
      </p:sp>
    </p:spTree>
    <p:extLst>
      <p:ext uri="{BB962C8B-B14F-4D97-AF65-F5344CB8AC3E}">
        <p14:creationId xmlns:p14="http://schemas.microsoft.com/office/powerpoint/2010/main" val="216950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45F1F-E97F-113A-A763-EC39FF71F5B9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7F0E5-B095-2CC7-EDCA-BD99FA910607}"/>
              </a:ext>
            </a:extLst>
          </p:cNvPr>
          <p:cNvSpPr txBox="1"/>
          <p:nvPr/>
        </p:nvSpPr>
        <p:spPr>
          <a:xfrm>
            <a:off x="487326" y="2514600"/>
            <a:ext cx="6523074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F8D77-64E3-BF68-BF4A-E1BE385624BB}"/>
              </a:ext>
            </a:extLst>
          </p:cNvPr>
          <p:cNvSpPr txBox="1"/>
          <p:nvPr/>
        </p:nvSpPr>
        <p:spPr>
          <a:xfrm>
            <a:off x="150628" y="21974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latin typeface="Algerian" pitchFamily="82" charset="0"/>
              </a:rPr>
              <a:t>Features of Mutual Funds 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E0805-7D1B-2555-3413-E74CCA9CC525}"/>
              </a:ext>
            </a:extLst>
          </p:cNvPr>
          <p:cNvSpPr txBox="1"/>
          <p:nvPr/>
        </p:nvSpPr>
        <p:spPr>
          <a:xfrm>
            <a:off x="150628" y="1079205"/>
            <a:ext cx="11828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Diversification – Reducing risk by investing in multiple assets.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Professional Management – Experts handle investment decisions.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Liquidity – Easy to buy and sell fund units.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Affordability – Invest with small amount through SIPs.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Regulated By SEBI – Ensures transparency and investor protection.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9D77ED-5A89-5AD9-8DC6-189B65FDFBF3}"/>
              </a:ext>
            </a:extLst>
          </p:cNvPr>
          <p:cNvSpPr txBox="1"/>
          <p:nvPr/>
        </p:nvSpPr>
        <p:spPr>
          <a:xfrm flipV="1">
            <a:off x="1080977" y="4152369"/>
            <a:ext cx="5982586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FA1AE-0150-798D-4AE0-B771DE1FAD3B}"/>
              </a:ext>
            </a:extLst>
          </p:cNvPr>
          <p:cNvSpPr txBox="1"/>
          <p:nvPr/>
        </p:nvSpPr>
        <p:spPr>
          <a:xfrm>
            <a:off x="177209" y="326066"/>
            <a:ext cx="6682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latin typeface="Algerian" pitchFamily="82" charset="0"/>
              </a:rPr>
              <a:t>Objectives of mutual fund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07070-6484-E0BA-D6F4-EF14F91BEDA0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6F0DF-56B7-17B1-1470-18F4FF4B2159}"/>
              </a:ext>
            </a:extLst>
          </p:cNvPr>
          <p:cNvSpPr txBox="1"/>
          <p:nvPr/>
        </p:nvSpPr>
        <p:spPr>
          <a:xfrm>
            <a:off x="177209" y="1141228"/>
            <a:ext cx="11819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Wealth creation – Help investors grow their money over time.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Income generation – Some funds focus on providing regular returns.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Capital preservation – Low- risk funds aim to protect the principal amount.</a:t>
            </a:r>
          </a:p>
          <a:p>
            <a:pPr marL="457200" indent="-457200" algn="l">
              <a:buAutoNum type="arabicPeriod"/>
            </a:pPr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 savings – ELSS funds help investors save on taxes under Section 80c .</a:t>
            </a:r>
          </a:p>
          <a:p>
            <a:pPr algn="l"/>
            <a:endParaRPr lang="en-IN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/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Liquidity Management – Allows easy access to money when needed.</a:t>
            </a:r>
          </a:p>
          <a:p>
            <a:pPr algn="l"/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2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11D6F-A3FF-5834-0F99-E9177F147302}"/>
              </a:ext>
            </a:extLst>
          </p:cNvPr>
          <p:cNvSpPr txBox="1"/>
          <p:nvPr/>
        </p:nvSpPr>
        <p:spPr>
          <a:xfrm>
            <a:off x="2985977" y="2514600"/>
            <a:ext cx="402442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F01D4-87E0-E95D-A728-E8DCB703E961}"/>
              </a:ext>
            </a:extLst>
          </p:cNvPr>
          <p:cNvSpPr txBox="1"/>
          <p:nvPr/>
        </p:nvSpPr>
        <p:spPr>
          <a:xfrm>
            <a:off x="3801139" y="139996"/>
            <a:ext cx="543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dirty="0">
                <a:latin typeface="Algerian" pitchFamily="82" charset="0"/>
              </a:rPr>
              <a:t>Conclusion 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95DC8-67C4-B6F8-D8B8-989052A59A36}"/>
              </a:ext>
            </a:extLst>
          </p:cNvPr>
          <p:cNvSpPr txBox="1"/>
          <p:nvPr/>
        </p:nvSpPr>
        <p:spPr>
          <a:xfrm>
            <a:off x="398721" y="1327298"/>
            <a:ext cx="116515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conclusion, mutual funds offer a compelling choice for anyone looking for a safe and lucrative investing route. Mutual funds provide investors with a well-rounded opportunity thanks to their advantages for diversification, experienced management, flexibility and transparency.</a:t>
            </a:r>
            <a:endParaRPr lang="en-US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5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EC1C5-89C5-1FF9-FB71-20B8ABA05F5D}"/>
              </a:ext>
            </a:extLst>
          </p:cNvPr>
          <p:cNvSpPr txBox="1"/>
          <p:nvPr/>
        </p:nvSpPr>
        <p:spPr>
          <a:xfrm>
            <a:off x="1834116" y="893135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600" dirty="0">
                <a:latin typeface="Brush Script MT" panose="02000000000000000000" pitchFamily="2" charset="0"/>
                <a:ea typeface="Brush Script MT" panose="02000000000000000000" pitchFamily="2" charset="0"/>
              </a:rPr>
              <a:t>Thank </a:t>
            </a:r>
            <a:endParaRPr lang="en-US" sz="9600" dirty="0">
              <a:latin typeface="Brush Script MT" panose="02000000000000000000" pitchFamily="2" charset="0"/>
              <a:ea typeface="Brush Script M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9D2AE-1B0F-FAAD-9B90-0F9484469F03}"/>
              </a:ext>
            </a:extLst>
          </p:cNvPr>
          <p:cNvSpPr txBox="1"/>
          <p:nvPr/>
        </p:nvSpPr>
        <p:spPr>
          <a:xfrm>
            <a:off x="5520070" y="2514600"/>
            <a:ext cx="361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600" dirty="0">
                <a:latin typeface="Brush Script MT" panose="03060802040406070304" pitchFamily="66" charset="0"/>
              </a:rPr>
              <a:t>You </a:t>
            </a:r>
            <a:endParaRPr lang="en-US" sz="96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49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Divyanshi Pandey</dc:creator>
  <cp:lastModifiedBy>Divyanshi Pandey</cp:lastModifiedBy>
  <cp:revision>4</cp:revision>
  <dcterms:created xsi:type="dcterms:W3CDTF">2025-02-11T13:47:08Z</dcterms:created>
  <dcterms:modified xsi:type="dcterms:W3CDTF">2025-02-11T16:25:54Z</dcterms:modified>
</cp:coreProperties>
</file>