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9" r:id="rId4"/>
    <p:sldId id="271" r:id="rId5"/>
    <p:sldId id="272" r:id="rId6"/>
    <p:sldId id="273" r:id="rId7"/>
    <p:sldId id="275" r:id="rId8"/>
    <p:sldId id="274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8623-58BA-4C88-97A3-D6261EAB4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47762-5582-4518-84B1-ED7E30572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1DE64-2BA0-4FAC-B860-EE54B0FA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1E31C-599D-4F30-95ED-CBFC567F2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3579C-7474-4682-935B-2D5CF57E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73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3F2F-8B76-4FF8-9E2B-7D4A49E0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EFE0D-ECCE-4C6D-B515-5DF91BD67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81D4-B1AF-4289-B68B-A386558D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D13C-518D-4DC8-9284-9F857C4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8A7E-ED04-45ED-BA14-079D2473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3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F425BB-741B-4130-A70C-F73BE154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EDE3E-723F-4D98-8C50-44C404C41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9A96B-7D10-4C6B-BD36-AFD84A74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7CC6-E428-478F-9EE0-DBB69927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4B6B-9A95-480B-9055-3985423F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70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A081D-5757-426B-B657-B3C72590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65D29-D5E4-4131-ABFA-19C44AE08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59D1-C0BC-4ADE-90E8-405E0193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B70C6-28BE-4099-BFC3-4B322087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DBA4-631C-46FE-9090-F1CC38FB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6FB10-7FE1-439C-B178-60E68E9CD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EC1DC-3F9F-4083-8246-EBF0637DA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C60EF-F189-42D5-B60D-CBCCFFD92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A8BFF-5753-43FF-8CBC-475CEAE3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77A54-8D60-4D5B-837D-7F52A0CA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05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2044A-9193-4D1F-842D-EFB681B89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A7C8B-ABBC-4147-AB5B-259433B41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B55AF8-3335-4CC6-B02D-3DBD7BC5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0D1DCE-316C-4BE8-BF43-A0B218053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452A5-53F4-4FA0-8B73-7473F11A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37E32-8B3D-4AE6-BF76-E0FBCB7C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814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863E0-D90F-4282-94F9-71DA8A37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8704-EF71-4A7E-B49F-3A598C2E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8F034-7E01-423E-8D39-C191827A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855211-51B3-4741-B1D8-1E78EFD85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9A245-EC3E-4E6B-A8C6-8BC93BBFC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6A4F65-C839-4A56-9861-C90338CE4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5B7FAC-28F9-45F4-BD29-CC3AB6F48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2007-B9A5-4971-A2A3-BC91B0E4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2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2746-3F2C-4F41-A021-9A8360F5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FDDFA1-143A-4B0E-8359-F6E74E59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5EBE55-EC4C-4301-BF25-43B49EF4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9C0785-9CB4-46B3-8316-8B729C81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24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737D3A-82C6-4B06-B88B-1559D8E1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A0CA0-09F6-4375-8B20-6E3F2958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0A66F-26B8-4FEC-8B69-1352DEA0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8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AAE1-8D53-4A6D-9FA8-90EE3B4B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59A5-D2D1-4629-A9FB-ECE8CB4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7DD77-F6C3-4825-845E-792FCDD65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268BD-7A02-406E-B926-1B06C3AD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8F3B3-EDD2-439D-B4E9-A563C83E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2B352-795A-43BB-BEF9-C4711132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06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A2F7-226B-447E-A322-1D1E109D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1013C-2C43-4E0B-BC15-3555124291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539B1-9BEE-470C-96DE-05F4FCF6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6C243-3C01-4A08-ACD3-0BBFABDE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A6E86-4D45-424A-B1C7-26606673A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66CE4-D353-4DA4-86AB-73767C89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56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5A513-092F-422C-A784-216F9C4B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555A4-66D3-421E-A5D4-5DDEB1B67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AF442-2FFB-4101-9F6A-50A98ACCF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E797B-3784-484E-ABB5-5FBD83594B8B}" type="datetimeFigureOut">
              <a:rPr lang="en-IN" smtClean="0"/>
              <a:t>26-09-2021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4D07-91FC-42F8-9548-0B155F5D8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39079-AD3E-4783-BC2B-F90AEA485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52B60-51AE-44B4-99A6-423DA2A4CF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16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CD36-8631-4BEB-B8BE-873CA3180E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i="1" dirty="0"/>
              <a:t>OCTA</a:t>
            </a:r>
            <a:r>
              <a:rPr lang="en-US" sz="4800" dirty="0"/>
              <a:t>-based Assessment of morphological changes in active </a:t>
            </a:r>
            <a:r>
              <a:rPr lang="en-US" sz="4800" i="1" dirty="0" err="1"/>
              <a:t>mCNV</a:t>
            </a:r>
            <a:r>
              <a:rPr lang="en-US" sz="4800" dirty="0"/>
              <a:t> during anti-VEGF therapy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139D5-B222-4C8E-A857-BEEA3F5C6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Summary by Aadit Deshpande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74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5F7C-3FF2-47FC-AE27-A93F0D79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67C55-2897-4D39-8318-E669F23B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70"/>
            <a:ext cx="10515600" cy="48283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>
                <a:solidFill>
                  <a:srgbClr val="0070C0"/>
                </a:solidFill>
              </a:rPr>
              <a:t>Purpose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Profile quantitative changes of </a:t>
            </a:r>
            <a:r>
              <a:rPr lang="en-US" i="1" dirty="0" err="1"/>
              <a:t>mCNV</a:t>
            </a:r>
            <a:r>
              <a:rPr lang="en-US" dirty="0"/>
              <a:t> lesion using </a:t>
            </a:r>
            <a:r>
              <a:rPr lang="en-US" i="1" dirty="0"/>
              <a:t>OCTA</a:t>
            </a:r>
            <a:r>
              <a:rPr lang="en-US" dirty="0"/>
              <a:t> and explore biomarkers that could reflect outcome of </a:t>
            </a:r>
            <a:r>
              <a:rPr lang="en-US" i="1" dirty="0"/>
              <a:t>VEGF</a:t>
            </a:r>
            <a:r>
              <a:rPr lang="en-US" dirty="0"/>
              <a:t> inhibition.</a:t>
            </a:r>
          </a:p>
          <a:p>
            <a:pPr algn="just"/>
            <a:r>
              <a:rPr lang="en-US" i="1" dirty="0" err="1">
                <a:solidFill>
                  <a:srgbClr val="0070C0"/>
                </a:solidFill>
              </a:rPr>
              <a:t>mCNV</a:t>
            </a:r>
            <a:r>
              <a:rPr lang="en-US" dirty="0"/>
              <a:t>:</a:t>
            </a:r>
          </a:p>
          <a:p>
            <a:pPr lvl="1" algn="just"/>
            <a:r>
              <a:rPr lang="en-US" i="1" u="sng" dirty="0"/>
              <a:t>Myopic choroidal neovascularization </a:t>
            </a:r>
            <a:r>
              <a:rPr lang="en-US" dirty="0"/>
              <a:t>(type 2 CNV) threatens vision.</a:t>
            </a:r>
          </a:p>
          <a:p>
            <a:pPr lvl="1" algn="just"/>
            <a:r>
              <a:rPr lang="en-US" dirty="0"/>
              <a:t>5-11% of individuals with Pathologic Myopia develop </a:t>
            </a:r>
            <a:r>
              <a:rPr lang="en-US" dirty="0" err="1"/>
              <a:t>mCNV</a:t>
            </a:r>
            <a:r>
              <a:rPr lang="en-US" dirty="0"/>
              <a:t>.</a:t>
            </a:r>
          </a:p>
          <a:p>
            <a:pPr algn="just"/>
            <a:r>
              <a:rPr lang="en-US" i="1" dirty="0">
                <a:solidFill>
                  <a:srgbClr val="0070C0"/>
                </a:solidFill>
              </a:rPr>
              <a:t>Treatment</a:t>
            </a:r>
            <a:r>
              <a:rPr lang="en-US" dirty="0"/>
              <a:t>: </a:t>
            </a:r>
          </a:p>
          <a:p>
            <a:pPr lvl="1" algn="just"/>
            <a:r>
              <a:rPr lang="en-US" i="1" dirty="0"/>
              <a:t>Anti-vascular endothelial growth factor </a:t>
            </a:r>
            <a:r>
              <a:rPr lang="en-US" dirty="0"/>
              <a:t>(VEGF) intravitreal injection.</a:t>
            </a:r>
          </a:p>
          <a:p>
            <a:pPr algn="just"/>
            <a:r>
              <a:rPr lang="en-IN" i="1" dirty="0">
                <a:solidFill>
                  <a:srgbClr val="0070C0"/>
                </a:solidFill>
              </a:rPr>
              <a:t>Diagnosis</a:t>
            </a:r>
            <a:r>
              <a:rPr lang="en-IN" dirty="0"/>
              <a:t>: </a:t>
            </a:r>
            <a:endParaRPr lang="en-US" dirty="0"/>
          </a:p>
          <a:p>
            <a:pPr lvl="1" algn="just"/>
            <a:r>
              <a:rPr lang="en-US" dirty="0"/>
              <a:t>Standard Method: Fluorescein Angiography [dye-leakage risks]</a:t>
            </a:r>
          </a:p>
          <a:p>
            <a:pPr lvl="1" algn="just"/>
            <a:r>
              <a:rPr lang="en-US" i="1" dirty="0"/>
              <a:t>Alternative</a:t>
            </a:r>
            <a:r>
              <a:rPr lang="en-US" dirty="0"/>
              <a:t>: OCTA (</a:t>
            </a:r>
            <a:r>
              <a:rPr lang="en-US" i="1" u="sng" dirty="0"/>
              <a:t>optical coherence tomography angiography</a:t>
            </a:r>
            <a:r>
              <a:rPr lang="en-US" dirty="0"/>
              <a:t>) [non-invasive,  quantitative assessment.]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71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E2FD-31A1-4985-B7E4-5894B63E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8247941" cy="989012"/>
          </a:xfrm>
        </p:spPr>
        <p:txBody>
          <a:bodyPr>
            <a:normAutofit/>
          </a:bodyPr>
          <a:lstStyle/>
          <a:p>
            <a:r>
              <a:rPr lang="en-US" sz="4000" dirty="0"/>
              <a:t>Patient Demographics, Data Acquisition</a:t>
            </a:r>
            <a:endParaRPr lang="en-IN" sz="400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3129A94-E652-42F2-991B-67D7D9F6E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2017" y="1915206"/>
            <a:ext cx="4322525" cy="448559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31 eyes </a:t>
            </a:r>
            <a:r>
              <a:rPr lang="en-US" sz="2400" dirty="0"/>
              <a:t>(29 patients between Feb 2017 and Oct 2020 )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Subgroup </a:t>
            </a:r>
            <a:r>
              <a:rPr lang="en-US" sz="2400" dirty="0"/>
              <a:t>Analysis:</a:t>
            </a:r>
          </a:p>
          <a:p>
            <a:pPr algn="just"/>
            <a:r>
              <a:rPr lang="en-US" sz="2400" dirty="0"/>
              <a:t>     Stable group (1 or 2 injections)</a:t>
            </a:r>
          </a:p>
          <a:p>
            <a:pPr algn="just"/>
            <a:r>
              <a:rPr lang="en-US" sz="2400" dirty="0"/>
              <a:t>     Unstable group (&gt;2 injections)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OCTA Imaging </a:t>
            </a:r>
            <a:r>
              <a:rPr lang="en-US" sz="2400" dirty="0"/>
              <a:t>using a commercial SD-OCT system.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Provided </a:t>
            </a:r>
            <a:r>
              <a:rPr lang="en-US" sz="2400" b="1" dirty="0"/>
              <a:t>4 </a:t>
            </a:r>
            <a:r>
              <a:rPr lang="en-US" sz="2400" b="1" dirty="0" err="1"/>
              <a:t>en</a:t>
            </a:r>
            <a:r>
              <a:rPr lang="en-US" sz="2400" b="1" dirty="0"/>
              <a:t>-face images </a:t>
            </a:r>
            <a:r>
              <a:rPr lang="en-US" sz="2400" dirty="0"/>
              <a:t>(superficial and deep layers).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7A20CA-0C47-4C0C-9B61-FEE6A728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258" y="1915206"/>
            <a:ext cx="7057958" cy="3484788"/>
          </a:xfrm>
          <a:prstGeom prst="rect">
            <a:avLst/>
          </a:prstGeom>
          <a:noFill/>
          <a:ln w="38100"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410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ADDB50-8A06-48A0-959D-F237C069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OCTA Image Assessment</a:t>
            </a:r>
            <a:endParaRPr lang="en-IN" sz="4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F6DE2E0-75AE-4054-A662-B8BD09952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98283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Quantitative Estimation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942B8E2-4B87-4D56-BAA0-7F62332AF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algn="just"/>
            <a:r>
              <a:rPr lang="en-US" sz="2400" i="1" u="sng" dirty="0"/>
              <a:t>MATLAB &amp; ImageJ</a:t>
            </a:r>
            <a:r>
              <a:rPr lang="en-US" sz="2400" i="1" dirty="0"/>
              <a:t> </a:t>
            </a:r>
            <a:r>
              <a:rPr lang="en-US" sz="2400" dirty="0"/>
              <a:t>program to process OCTA images: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dirty="0"/>
              <a:t>Manual Delineation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dirty="0"/>
              <a:t>Denoising (Gaussian kernel)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dirty="0" err="1"/>
              <a:t>Frangi</a:t>
            </a:r>
            <a:r>
              <a:rPr lang="en-US" dirty="0"/>
              <a:t> </a:t>
            </a:r>
            <a:r>
              <a:rPr lang="en-US" dirty="0" err="1"/>
              <a:t>vesselness</a:t>
            </a:r>
            <a:r>
              <a:rPr lang="en-US" dirty="0"/>
              <a:t> Filter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dirty="0"/>
              <a:t>Local Adaptive Thresholding</a:t>
            </a:r>
          </a:p>
          <a:p>
            <a:pPr marL="914400" lvl="1" indent="-457200" algn="just">
              <a:buFont typeface="+mj-lt"/>
              <a:buAutoNum type="alphaUcPeriod"/>
            </a:pPr>
            <a:r>
              <a:rPr lang="en-US" dirty="0"/>
              <a:t>Skeletonization</a:t>
            </a:r>
          </a:p>
          <a:p>
            <a:pPr algn="just"/>
            <a:r>
              <a:rPr lang="en-US" sz="2400" dirty="0"/>
              <a:t>Establish </a:t>
            </a:r>
            <a:r>
              <a:rPr lang="en-US" sz="2400" b="1" dirty="0"/>
              <a:t>OCTA biomarkers.</a:t>
            </a:r>
            <a:endParaRPr lang="en-US" b="1" dirty="0"/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BC2207-8BB6-413E-9B98-45B900D98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98283"/>
            <a:ext cx="5157787" cy="823912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Qualitative Estimation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370EA8-7EBD-4E64-AF32-2F6A158DF4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Two </a:t>
            </a:r>
            <a:r>
              <a:rPr lang="en-US" sz="2400" b="1" dirty="0" err="1"/>
              <a:t>mCNV</a:t>
            </a:r>
            <a:r>
              <a:rPr lang="en-US" sz="2400" b="1" dirty="0"/>
              <a:t> phenotypes</a:t>
            </a:r>
            <a:r>
              <a:rPr lang="en-US" sz="2400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i="1" dirty="0"/>
              <a:t>Organized Interlacing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i="1" dirty="0"/>
              <a:t>Disorganized Vascular Loops</a:t>
            </a:r>
          </a:p>
          <a:p>
            <a:pPr algn="just"/>
            <a:r>
              <a:rPr lang="en-US" sz="2400" dirty="0"/>
              <a:t>Morphology described by 5 criteria.</a:t>
            </a:r>
          </a:p>
          <a:p>
            <a:pPr algn="just"/>
            <a:r>
              <a:rPr lang="en-US" sz="2400" dirty="0"/>
              <a:t>Organized Interlacing: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dirty="0"/>
              <a:t>Medusa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dirty="0"/>
              <a:t>Sea-Fan</a:t>
            </a:r>
          </a:p>
          <a:p>
            <a:pPr marL="971550" lvl="1" indent="-514350" algn="just">
              <a:buFont typeface="+mj-lt"/>
              <a:buAutoNum type="romanLcPeriod"/>
            </a:pPr>
            <a:r>
              <a:rPr lang="en-US" dirty="0"/>
              <a:t>Tree-In-Bud</a:t>
            </a:r>
          </a:p>
          <a:p>
            <a:pPr algn="just"/>
            <a:endParaRPr lang="en-US" sz="2400" dirty="0"/>
          </a:p>
          <a:p>
            <a:pPr lvl="1" algn="just"/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71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E0CF48D-8C55-4DFB-B8AB-34EF6436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Quantitative Estimation</a:t>
            </a:r>
            <a:endParaRPr lang="en-IN" sz="40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0EE8218-19F9-4641-A1A1-3433EE95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651" y="2295597"/>
            <a:ext cx="6500194" cy="4351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B40B4968-0DA9-446B-B88F-7CF51E778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926000"/>
              </p:ext>
            </p:extLst>
          </p:nvPr>
        </p:nvGraphicFramePr>
        <p:xfrm>
          <a:off x="177019" y="1470421"/>
          <a:ext cx="5106572" cy="3517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177">
                  <a:extLst>
                    <a:ext uri="{9D8B030D-6E8A-4147-A177-3AD203B41FA5}">
                      <a16:colId xmlns:a16="http://schemas.microsoft.com/office/drawing/2014/main" val="644748871"/>
                    </a:ext>
                  </a:extLst>
                </a:gridCol>
                <a:gridCol w="2073642">
                  <a:extLst>
                    <a:ext uri="{9D8B030D-6E8A-4147-A177-3AD203B41FA5}">
                      <a16:colId xmlns:a16="http://schemas.microsoft.com/office/drawing/2014/main" val="870770287"/>
                    </a:ext>
                  </a:extLst>
                </a:gridCol>
                <a:gridCol w="2169753">
                  <a:extLst>
                    <a:ext uri="{9D8B030D-6E8A-4147-A177-3AD203B41FA5}">
                      <a16:colId xmlns:a16="http://schemas.microsoft.com/office/drawing/2014/main" val="4028417960"/>
                    </a:ext>
                  </a:extLst>
                </a:gridCol>
              </a:tblGrid>
              <a:tr h="499056">
                <a:tc>
                  <a:txBody>
                    <a:bodyPr/>
                    <a:lstStyle/>
                    <a:p>
                      <a:r>
                        <a:rPr lang="en-US" dirty="0"/>
                        <a:t>Figure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OCTA Biomarker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4401854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 image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720344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Delineation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mCNV</a:t>
                      </a:r>
                      <a:r>
                        <a:rPr lang="en-US" dirty="0"/>
                        <a:t> 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173995"/>
                  </a:ext>
                </a:extLst>
              </a:tr>
              <a:tr h="47020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Gaussian Blur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467868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Thresholding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Vessel Area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066788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Skeletonization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Fractal Dimension, Tortuosity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496289"/>
                  </a:ext>
                </a:extLst>
              </a:tr>
              <a:tr h="422536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Skeleton Analysis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Junctions, Vessel Length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897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029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5073A-E2A2-433C-9BED-66ECD93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Results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5CCC7-B419-4418-8EB2-D14F15107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068"/>
            <a:ext cx="5773615" cy="4829476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Biomarkers </a:t>
            </a:r>
            <a:r>
              <a:rPr lang="en-US" sz="2400" b="1" u="sng" dirty="0"/>
              <a:t>After anti-VEGF treatment</a:t>
            </a:r>
            <a:r>
              <a:rPr lang="en-US" sz="2400" dirty="0"/>
              <a:t>: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Moderate Correlation </a:t>
            </a:r>
            <a:r>
              <a:rPr lang="en-US" sz="2400" dirty="0"/>
              <a:t>4 between OCTA Biomarkers (mA, FD, VA, VL) and </a:t>
            </a:r>
            <a:r>
              <a:rPr lang="en-US" sz="2400" b="1" dirty="0"/>
              <a:t>CRT</a:t>
            </a:r>
            <a:endParaRPr lang="en-US" sz="2000" b="1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1C1B374-4090-4375-A8BA-4E3AE3660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10" y="1341347"/>
            <a:ext cx="5415480" cy="482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D70BF-30F5-4CB1-8922-0687F2F3274E}"/>
              </a:ext>
            </a:extLst>
          </p:cNvPr>
          <p:cNvSpPr txBox="1"/>
          <p:nvPr/>
        </p:nvSpPr>
        <p:spPr>
          <a:xfrm>
            <a:off x="6096000" y="6170824"/>
            <a:ext cx="6220556" cy="64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Organized Interlacing </a:t>
            </a:r>
            <a:r>
              <a:rPr lang="en-US" sz="1800" dirty="0" err="1"/>
              <a:t>mCNV</a:t>
            </a:r>
            <a:r>
              <a:rPr lang="en-US" dirty="0"/>
              <a:t>: </a:t>
            </a:r>
            <a:r>
              <a:rPr lang="en-US" sz="1800" dirty="0"/>
              <a:t>(A,</a:t>
            </a:r>
            <a:r>
              <a:rPr lang="en-US" dirty="0"/>
              <a:t> B) Baseline</a:t>
            </a:r>
            <a:r>
              <a:rPr lang="en-US" sz="1800" dirty="0"/>
              <a:t> (C, D) Post Therapy</a:t>
            </a:r>
          </a:p>
          <a:p>
            <a:endParaRPr lang="en-IN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7282CBD-23B2-4D78-B7DF-657B2BC8F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380515"/>
              </p:ext>
            </p:extLst>
          </p:nvPr>
        </p:nvGraphicFramePr>
        <p:xfrm>
          <a:off x="618977" y="2179320"/>
          <a:ext cx="5992838" cy="2804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6611">
                  <a:extLst>
                    <a:ext uri="{9D8B030D-6E8A-4147-A177-3AD203B41FA5}">
                      <a16:colId xmlns:a16="http://schemas.microsoft.com/office/drawing/2014/main" val="364410883"/>
                    </a:ext>
                  </a:extLst>
                </a:gridCol>
                <a:gridCol w="2796227">
                  <a:extLst>
                    <a:ext uri="{9D8B030D-6E8A-4147-A177-3AD203B41FA5}">
                      <a16:colId xmlns:a16="http://schemas.microsoft.com/office/drawing/2014/main" val="2688358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 algn="just"/>
                      <a:r>
                        <a:rPr lang="en-US" sz="2000" b="1" dirty="0">
                          <a:solidFill>
                            <a:srgbClr val="C00000"/>
                          </a:solidFill>
                        </a:rPr>
                        <a:t>Decreased: 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 err="1"/>
                        <a:t>mCNV</a:t>
                      </a:r>
                      <a:r>
                        <a:rPr lang="en-US" sz="2000" dirty="0"/>
                        <a:t> Area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/>
                        <a:t>Fractal Dimension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/>
                        <a:t>Vessel Area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/>
                        <a:t>Vessel Length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/>
                        <a:t>Vessel Junction</a:t>
                      </a:r>
                    </a:p>
                    <a:p>
                      <a:pPr marL="914400" lvl="1" indent="-457200" algn="just">
                        <a:buFont typeface="+mj-lt"/>
                        <a:buAutoNum type="arabicPeriod"/>
                      </a:pPr>
                      <a:r>
                        <a:rPr lang="en-US" sz="2000" dirty="0"/>
                        <a:t>CRT (Central Retinal Thickness)</a:t>
                      </a:r>
                    </a:p>
                    <a:p>
                      <a:pPr algn="just"/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1" algn="just"/>
                      <a:r>
                        <a:rPr lang="en-US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Increased:</a:t>
                      </a:r>
                    </a:p>
                    <a:p>
                      <a:pPr marL="914400" lvl="1" indent="-457200" algn="just">
                        <a:buAutoNum type="arabicPeriod"/>
                      </a:pPr>
                      <a:r>
                        <a:rPr lang="en-US" sz="2000" dirty="0"/>
                        <a:t>Vessel Density</a:t>
                      </a:r>
                    </a:p>
                    <a:p>
                      <a:pPr marL="914400" lvl="1" indent="-457200" algn="just">
                        <a:buAutoNum type="arabicPeriod"/>
                      </a:pPr>
                      <a:r>
                        <a:rPr lang="en-US" sz="2000" dirty="0"/>
                        <a:t>Vessel Diameter</a:t>
                      </a:r>
                    </a:p>
                    <a:p>
                      <a:pPr marL="914400" lvl="1" indent="-457200" algn="just">
                        <a:buAutoNum type="arabicPeriod"/>
                      </a:pPr>
                      <a:r>
                        <a:rPr lang="en-US" sz="2000" dirty="0"/>
                        <a:t>Tortuosity</a:t>
                      </a:r>
                      <a:endParaRPr lang="en-IN" sz="2000" dirty="0"/>
                    </a:p>
                    <a:p>
                      <a:pPr algn="just"/>
                      <a:endParaRPr lang="en-IN" sz="1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591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51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BABC-3C39-4ACC-A135-EF95BD147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Statistical Analysis</a:t>
            </a:r>
            <a:endParaRPr lang="en-IN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96062B-A0CF-4C70-B954-673FEE4D5FC8}"/>
              </a:ext>
            </a:extLst>
          </p:cNvPr>
          <p:cNvGrpSpPr/>
          <p:nvPr/>
        </p:nvGrpSpPr>
        <p:grpSpPr>
          <a:xfrm>
            <a:off x="401533" y="1630900"/>
            <a:ext cx="11388933" cy="4048930"/>
            <a:chOff x="215900" y="1690688"/>
            <a:chExt cx="11651335" cy="404893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409B1B8F-353B-498E-92F1-168727A8B6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764" y="1690688"/>
              <a:ext cx="11542471" cy="404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74A44D-BC4C-41B3-BD7A-649684DB2915}"/>
                </a:ext>
              </a:extLst>
            </p:cNvPr>
            <p:cNvSpPr/>
            <p:nvPr/>
          </p:nvSpPr>
          <p:spPr>
            <a:xfrm>
              <a:off x="215900" y="3016250"/>
              <a:ext cx="1387817" cy="285749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40ECCFF-0C54-41AD-BD4E-FDD0C69AAD4E}"/>
                </a:ext>
              </a:extLst>
            </p:cNvPr>
            <p:cNvSpPr/>
            <p:nvPr/>
          </p:nvSpPr>
          <p:spPr>
            <a:xfrm>
              <a:off x="228600" y="3543300"/>
              <a:ext cx="1515794" cy="28574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7CC8DD-F6E9-43DC-89CC-ED58E5576453}"/>
                </a:ext>
              </a:extLst>
            </p:cNvPr>
            <p:cNvSpPr/>
            <p:nvPr/>
          </p:nvSpPr>
          <p:spPr>
            <a:xfrm>
              <a:off x="228600" y="4070350"/>
              <a:ext cx="1164102" cy="279399"/>
            </a:xfrm>
            <a:prstGeom prst="rect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3DF5C2-8E05-4778-936B-9FCDBF969005}"/>
              </a:ext>
            </a:extLst>
          </p:cNvPr>
          <p:cNvSpPr txBox="1"/>
          <p:nvPr/>
        </p:nvSpPr>
        <p:spPr>
          <a:xfrm>
            <a:off x="590843" y="5980919"/>
            <a:ext cx="9889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Highlighted Biomarkers reported an increase post-treatment.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5135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E11D-33BC-4C3A-A7DF-586CDF38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57CD-57A1-4609-B12E-1DD1FBE41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535944"/>
            <a:ext cx="11353800" cy="4802187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Distinguished </a:t>
            </a:r>
            <a:r>
              <a:rPr lang="en-US" sz="2400" b="1" u="sng" dirty="0"/>
              <a:t>Two subtypes </a:t>
            </a:r>
            <a:r>
              <a:rPr lang="en-US" sz="2400" dirty="0"/>
              <a:t>of </a:t>
            </a:r>
            <a:r>
              <a:rPr lang="en-US" sz="2400" dirty="0" err="1"/>
              <a:t>mCNV</a:t>
            </a:r>
            <a:r>
              <a:rPr lang="en-US" sz="2400" dirty="0"/>
              <a:t> (Organized interlacing and Disorganized vascular loops)</a:t>
            </a:r>
          </a:p>
          <a:p>
            <a:r>
              <a:rPr lang="en-US" sz="2400" dirty="0"/>
              <a:t>MATLAB and ImageJ to analyze morphological, spatial vessel biomarkers.</a:t>
            </a:r>
          </a:p>
          <a:p>
            <a:r>
              <a:rPr lang="en-US" sz="2400" b="1" u="sng" dirty="0"/>
              <a:t>Anti-VEGF</a:t>
            </a:r>
            <a:r>
              <a:rPr lang="en-US" sz="2400" dirty="0"/>
              <a:t> safe and efficacious treatment:</a:t>
            </a:r>
          </a:p>
          <a:p>
            <a:pPr lvl="1"/>
            <a:r>
              <a:rPr lang="en-US" sz="2200" dirty="0"/>
              <a:t>Vessel junctions (-50.36%)</a:t>
            </a:r>
          </a:p>
          <a:p>
            <a:pPr lvl="1"/>
            <a:r>
              <a:rPr lang="en-US" sz="2200" dirty="0"/>
              <a:t>Vessel length (-37.07%)</a:t>
            </a:r>
          </a:p>
          <a:p>
            <a:r>
              <a:rPr lang="en-IN" sz="2400" b="1" u="sng" dirty="0"/>
              <a:t>Challenges</a:t>
            </a:r>
            <a:r>
              <a:rPr lang="en-IN" sz="2400" dirty="0"/>
              <a:t>: Segmentation errors artifacts for highly myopic patients.</a:t>
            </a:r>
          </a:p>
          <a:p>
            <a:r>
              <a:rPr lang="en-IN" sz="2400" b="1" u="sng" dirty="0"/>
              <a:t>Limitations</a:t>
            </a:r>
            <a:r>
              <a:rPr lang="en-IN" sz="2400" dirty="0"/>
              <a:t>:</a:t>
            </a:r>
          </a:p>
          <a:p>
            <a:pPr lvl="1"/>
            <a:r>
              <a:rPr lang="en-IN" sz="2200" dirty="0"/>
              <a:t>1. Small sample size and short follow-up period.</a:t>
            </a:r>
          </a:p>
          <a:p>
            <a:pPr lvl="1"/>
            <a:r>
              <a:rPr lang="en-IN" sz="2200" dirty="0"/>
              <a:t>2. Measurement accuracy compromised by automation.</a:t>
            </a:r>
          </a:p>
        </p:txBody>
      </p:sp>
    </p:spTree>
    <p:extLst>
      <p:ext uri="{BB962C8B-B14F-4D97-AF65-F5344CB8AC3E}">
        <p14:creationId xmlns:p14="http://schemas.microsoft.com/office/powerpoint/2010/main" val="846382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11991-CB81-4C22-AD12-76779FC9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262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263516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390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OCTA-based Assessment of morphological changes in active mCNV during anti-VEGF therapy</vt:lpstr>
      <vt:lpstr>Introduction</vt:lpstr>
      <vt:lpstr>Patient Demographics, Data Acquisition</vt:lpstr>
      <vt:lpstr>OCTA Image Assessment</vt:lpstr>
      <vt:lpstr>Quantitative Estimation</vt:lpstr>
      <vt:lpstr>Results</vt:lpstr>
      <vt:lpstr>Statistical Analysis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mCNV Image Analysis</dc:title>
  <dc:creator>Aadit Deshpande</dc:creator>
  <cp:lastModifiedBy>Aadit Deshpande</cp:lastModifiedBy>
  <cp:revision>68</cp:revision>
  <dcterms:created xsi:type="dcterms:W3CDTF">2021-09-18T06:17:48Z</dcterms:created>
  <dcterms:modified xsi:type="dcterms:W3CDTF">2021-09-26T09:24:00Z</dcterms:modified>
</cp:coreProperties>
</file>