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61" r:id="rId4"/>
    <p:sldId id="298" r:id="rId5"/>
    <p:sldId id="260" r:id="rId6"/>
    <p:sldId id="278" r:id="rId7"/>
    <p:sldId id="287" r:id="rId8"/>
    <p:sldId id="283" r:id="rId9"/>
    <p:sldId id="309" r:id="rId10"/>
    <p:sldId id="300" r:id="rId11"/>
    <p:sldId id="301" r:id="rId12"/>
    <p:sldId id="310" r:id="rId13"/>
    <p:sldId id="291" r:id="rId14"/>
    <p:sldId id="303" r:id="rId15"/>
    <p:sldId id="299" r:id="rId16"/>
    <p:sldId id="306" r:id="rId17"/>
    <p:sldId id="307" r:id="rId18"/>
    <p:sldId id="302" r:id="rId19"/>
    <p:sldId id="305" r:id="rId20"/>
    <p:sldId id="30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3D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41" autoAdjust="0"/>
  </p:normalViewPr>
  <p:slideViewPr>
    <p:cSldViewPr snapToGrid="0">
      <p:cViewPr>
        <p:scale>
          <a:sx n="50" d="100"/>
          <a:sy n="50" d="100"/>
        </p:scale>
        <p:origin x="1925" y="658"/>
      </p:cViewPr>
      <p:guideLst/>
    </p:cSldViewPr>
  </p:slideViewPr>
  <p:outlineViewPr>
    <p:cViewPr>
      <p:scale>
        <a:sx n="20" d="100"/>
        <a:sy n="20" d="100"/>
      </p:scale>
      <p:origin x="0" y="-739"/>
    </p:cViewPr>
  </p:outlineViewPr>
  <p:notesTextViewPr>
    <p:cViewPr>
      <p:scale>
        <a:sx n="1" d="1"/>
        <a:sy n="1" d="1"/>
      </p:scale>
      <p:origin x="0" y="0"/>
    </p:cViewPr>
  </p:notesTextViewPr>
  <p:sorterViewPr>
    <p:cViewPr>
      <p:scale>
        <a:sx n="100" d="100"/>
        <a:sy n="100" d="100"/>
      </p:scale>
      <p:origin x="0" y="-48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AF2B1E-1DF2-BE47-BE59-9A6D9DFF936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2B6CC579-2FBF-4048-B1C4-5D0C7E095415}">
      <dgm:prSet/>
      <dgm:spPr/>
      <dgm:t>
        <a:bodyPr/>
        <a:lstStyle/>
        <a:p>
          <a:r>
            <a:rPr lang="en-US" b="1" i="0"/>
            <a:t>Context-Aware Feature Definitions</a:t>
          </a:r>
          <a:r>
            <a:rPr lang="en-US" b="0" i="0"/>
            <a:t>​</a:t>
          </a:r>
          <a:endParaRPr lang="en-IN"/>
        </a:p>
      </dgm:t>
    </dgm:pt>
    <dgm:pt modelId="{BE455CE5-8A83-0A46-987A-98370D3C6533}" type="parTrans" cxnId="{8F1E593B-58B8-7345-AC18-97D433DD06E7}">
      <dgm:prSet/>
      <dgm:spPr/>
      <dgm:t>
        <a:bodyPr/>
        <a:lstStyle/>
        <a:p>
          <a:endParaRPr lang="en-GB"/>
        </a:p>
      </dgm:t>
    </dgm:pt>
    <dgm:pt modelId="{9162931D-2838-1B42-A9D9-57CE21F9144E}" type="sibTrans" cxnId="{8F1E593B-58B8-7345-AC18-97D433DD06E7}">
      <dgm:prSet/>
      <dgm:spPr/>
      <dgm:t>
        <a:bodyPr/>
        <a:lstStyle/>
        <a:p>
          <a:endParaRPr lang="en-GB"/>
        </a:p>
      </dgm:t>
    </dgm:pt>
    <dgm:pt modelId="{F4DFA35F-265B-5E49-855A-2174DE0588A6}">
      <dgm:prSet/>
      <dgm:spPr/>
      <dgm:t>
        <a:bodyPr/>
        <a:lstStyle/>
        <a:p>
          <a:r>
            <a:rPr lang="en-US" b="1" i="0" dirty="0"/>
            <a:t>Features Adapt Dynamically</a:t>
          </a:r>
          <a:r>
            <a:rPr lang="en-US" b="0" i="0" dirty="0"/>
            <a:t>:​</a:t>
          </a:r>
          <a:endParaRPr lang="en-IN" dirty="0"/>
        </a:p>
      </dgm:t>
    </dgm:pt>
    <dgm:pt modelId="{53BF82E8-98D4-E847-8A94-30CE753BF647}" type="parTrans" cxnId="{7ED3FC97-E596-C441-BBB0-E341F704D921}">
      <dgm:prSet/>
      <dgm:spPr/>
      <dgm:t>
        <a:bodyPr/>
        <a:lstStyle/>
        <a:p>
          <a:endParaRPr lang="en-GB"/>
        </a:p>
      </dgm:t>
    </dgm:pt>
    <dgm:pt modelId="{6D1E437B-975C-4A47-ACBF-6DF2FE9ED6AF}" type="sibTrans" cxnId="{7ED3FC97-E596-C441-BBB0-E341F704D921}">
      <dgm:prSet/>
      <dgm:spPr/>
      <dgm:t>
        <a:bodyPr/>
        <a:lstStyle/>
        <a:p>
          <a:endParaRPr lang="en-GB"/>
        </a:p>
      </dgm:t>
    </dgm:pt>
    <dgm:pt modelId="{44C49FDA-1A57-EB45-86A2-62F0520C28B5}">
      <dgm:prSet/>
      <dgm:spPr/>
      <dgm:t>
        <a:bodyPr/>
        <a:lstStyle/>
        <a:p>
          <a:r>
            <a:rPr lang="en-US" b="0" i="0" dirty="0"/>
            <a:t>Utilized </a:t>
          </a:r>
          <a:r>
            <a:rPr lang="en-US" b="1" i="0" dirty="0"/>
            <a:t>multimodal data analysis</a:t>
          </a:r>
          <a:r>
            <a:rPr lang="en-US" b="0" i="0" dirty="0"/>
            <a:t> to extract and update attributes dynamically.​</a:t>
          </a:r>
          <a:endParaRPr lang="en-IN" dirty="0"/>
        </a:p>
      </dgm:t>
    </dgm:pt>
    <dgm:pt modelId="{93CF2B51-423B-9749-833D-37669C8ED04D}" type="parTrans" cxnId="{E2F3B7BE-8119-A643-9892-0E77D1F657E5}">
      <dgm:prSet/>
      <dgm:spPr/>
      <dgm:t>
        <a:bodyPr/>
        <a:lstStyle/>
        <a:p>
          <a:endParaRPr lang="en-GB"/>
        </a:p>
      </dgm:t>
    </dgm:pt>
    <dgm:pt modelId="{3313FF93-1106-DD4E-AF53-1B29F20991EC}" type="sibTrans" cxnId="{E2F3B7BE-8119-A643-9892-0E77D1F657E5}">
      <dgm:prSet/>
      <dgm:spPr/>
      <dgm:t>
        <a:bodyPr/>
        <a:lstStyle/>
        <a:p>
          <a:endParaRPr lang="en-GB"/>
        </a:p>
      </dgm:t>
    </dgm:pt>
    <dgm:pt modelId="{B51E01C4-89CF-B347-9EFF-DAEF97C6C186}">
      <dgm:prSet/>
      <dgm:spPr/>
      <dgm:t>
        <a:bodyPr/>
        <a:lstStyle/>
        <a:p>
          <a:r>
            <a:rPr lang="en-US" b="0" i="0" dirty="0"/>
            <a:t>Example: </a:t>
          </a:r>
          <a:r>
            <a:rPr lang="en-US" b="1" i="0" dirty="0"/>
            <a:t>LLAMA3.2 </a:t>
          </a:r>
          <a:r>
            <a:rPr lang="en-US" b="0" i="0" dirty="0"/>
            <a:t>identifies visual features like color and pattern directly from product images.​</a:t>
          </a:r>
          <a:endParaRPr lang="en-IN" dirty="0"/>
        </a:p>
      </dgm:t>
    </dgm:pt>
    <dgm:pt modelId="{AB51783A-8850-634E-93B3-9F0551AC9579}" type="parTrans" cxnId="{F3A24761-AAF7-7248-AE06-F087B5611B92}">
      <dgm:prSet/>
      <dgm:spPr/>
      <dgm:t>
        <a:bodyPr/>
        <a:lstStyle/>
        <a:p>
          <a:endParaRPr lang="en-GB"/>
        </a:p>
      </dgm:t>
    </dgm:pt>
    <dgm:pt modelId="{D5ECFF59-39DA-CC46-A6C8-9F275956420D}" type="sibTrans" cxnId="{F3A24761-AAF7-7248-AE06-F087B5611B92}">
      <dgm:prSet/>
      <dgm:spPr/>
      <dgm:t>
        <a:bodyPr/>
        <a:lstStyle/>
        <a:p>
          <a:endParaRPr lang="en-GB"/>
        </a:p>
      </dgm:t>
    </dgm:pt>
    <dgm:pt modelId="{FE51A1BF-20A8-A94F-98B8-105C50B64C72}">
      <dgm:prSet/>
      <dgm:spPr/>
      <dgm:t>
        <a:bodyPr/>
        <a:lstStyle/>
        <a:p>
          <a:r>
            <a:rPr lang="en-US" b="0" i="0" dirty="0"/>
            <a:t>Semantic attributes such as style (e.g., </a:t>
          </a:r>
          <a:r>
            <a:rPr lang="en-US" b="0" i="1" dirty="0"/>
            <a:t>Formal</a:t>
          </a:r>
          <a:r>
            <a:rPr lang="en-US" b="0" i="0" dirty="0"/>
            <a:t>, </a:t>
          </a:r>
          <a:r>
            <a:rPr lang="en-US" b="0" i="1" dirty="0"/>
            <a:t>Casual</a:t>
          </a:r>
          <a:r>
            <a:rPr lang="en-US" b="0" i="0" dirty="0"/>
            <a:t>) or occasion (e.g., </a:t>
          </a:r>
          <a:r>
            <a:rPr lang="en-US" b="0" i="1" dirty="0"/>
            <a:t>Festive</a:t>
          </a:r>
          <a:r>
            <a:rPr lang="en-US" b="0" i="0" dirty="0"/>
            <a:t>, </a:t>
          </a:r>
          <a:r>
            <a:rPr lang="en-US" b="0" i="1" dirty="0"/>
            <a:t>Daily Wear</a:t>
          </a:r>
          <a:r>
            <a:rPr lang="en-US" b="0" i="0" dirty="0"/>
            <a:t>) are contextually updated based on hierarchical relationships.​</a:t>
          </a:r>
          <a:endParaRPr lang="en-IN" dirty="0"/>
        </a:p>
      </dgm:t>
    </dgm:pt>
    <dgm:pt modelId="{3D4C0EEE-A1D7-CF49-902A-7BBBB2EB5642}" type="parTrans" cxnId="{950AC52E-7502-074C-B495-27FAB6E92EC9}">
      <dgm:prSet/>
      <dgm:spPr/>
      <dgm:t>
        <a:bodyPr/>
        <a:lstStyle/>
        <a:p>
          <a:endParaRPr lang="en-GB"/>
        </a:p>
      </dgm:t>
    </dgm:pt>
    <dgm:pt modelId="{46020D5F-D694-0943-B338-649AA2D49127}" type="sibTrans" cxnId="{950AC52E-7502-074C-B495-27FAB6E92EC9}">
      <dgm:prSet/>
      <dgm:spPr/>
      <dgm:t>
        <a:bodyPr/>
        <a:lstStyle/>
        <a:p>
          <a:endParaRPr lang="en-GB"/>
        </a:p>
      </dgm:t>
    </dgm:pt>
    <dgm:pt modelId="{7572C5E6-0548-E94A-A187-BC961DD06900}">
      <dgm:prSet/>
      <dgm:spPr/>
      <dgm:t>
        <a:bodyPr/>
        <a:lstStyle/>
        <a:p>
          <a:r>
            <a:rPr lang="en-US" b="1" i="0" dirty="0"/>
            <a:t>Implementation</a:t>
          </a:r>
          <a:r>
            <a:rPr lang="en-US" b="0" i="0" dirty="0"/>
            <a:t>:​</a:t>
          </a:r>
          <a:endParaRPr lang="en-IN" dirty="0"/>
        </a:p>
      </dgm:t>
    </dgm:pt>
    <dgm:pt modelId="{F13E9239-60BA-E946-B9B7-058FEB32E5F7}" type="parTrans" cxnId="{3A947A7D-B08A-F842-AFC6-05C5545E4808}">
      <dgm:prSet/>
      <dgm:spPr/>
      <dgm:t>
        <a:bodyPr/>
        <a:lstStyle/>
        <a:p>
          <a:endParaRPr lang="en-GB"/>
        </a:p>
      </dgm:t>
    </dgm:pt>
    <dgm:pt modelId="{6674CEE4-29E1-4B45-8AA8-66B5AEA304C3}" type="sibTrans" cxnId="{3A947A7D-B08A-F842-AFC6-05C5545E4808}">
      <dgm:prSet/>
      <dgm:spPr/>
      <dgm:t>
        <a:bodyPr/>
        <a:lstStyle/>
        <a:p>
          <a:endParaRPr lang="en-GB"/>
        </a:p>
      </dgm:t>
    </dgm:pt>
    <dgm:pt modelId="{839A5F9A-88B2-1341-8F60-9F972C070A66}">
      <dgm:prSet/>
      <dgm:spPr/>
      <dgm:t>
        <a:bodyPr/>
        <a:lstStyle/>
        <a:p>
          <a:r>
            <a:rPr lang="en-US" b="0" i="0" dirty="0"/>
            <a:t>Features are linked to products via </a:t>
          </a:r>
          <a:r>
            <a:rPr lang="en-US" b="1" i="0" dirty="0"/>
            <a:t>relational contexts</a:t>
          </a:r>
          <a:r>
            <a:rPr lang="en-US" b="0" i="0" dirty="0"/>
            <a:t> (e.g., </a:t>
          </a:r>
          <a:r>
            <a:rPr lang="en-US" b="0" i="1" dirty="0"/>
            <a:t>Sarees → Kanchipuram Sarees → Festive</a:t>
          </a:r>
          <a:r>
            <a:rPr lang="en-US" b="0" i="0" dirty="0"/>
            <a:t>).​</a:t>
          </a:r>
          <a:endParaRPr lang="en-IN" dirty="0"/>
        </a:p>
      </dgm:t>
    </dgm:pt>
    <dgm:pt modelId="{6F5A1075-3985-0F46-A17B-DA0283DBFA7C}" type="parTrans" cxnId="{B3E3BDD4-A93A-1544-8708-0549D112114D}">
      <dgm:prSet/>
      <dgm:spPr/>
      <dgm:t>
        <a:bodyPr/>
        <a:lstStyle/>
        <a:p>
          <a:endParaRPr lang="en-GB"/>
        </a:p>
      </dgm:t>
    </dgm:pt>
    <dgm:pt modelId="{2CE758D4-8A17-3548-A58E-101B4905E46B}" type="sibTrans" cxnId="{B3E3BDD4-A93A-1544-8708-0549D112114D}">
      <dgm:prSet/>
      <dgm:spPr/>
      <dgm:t>
        <a:bodyPr/>
        <a:lstStyle/>
        <a:p>
          <a:endParaRPr lang="en-GB"/>
        </a:p>
      </dgm:t>
    </dgm:pt>
    <dgm:pt modelId="{D1A7996E-A816-884A-AEB1-D0A2D107A3A0}">
      <dgm:prSet/>
      <dgm:spPr/>
      <dgm:t>
        <a:bodyPr/>
        <a:lstStyle/>
        <a:p>
          <a:r>
            <a:rPr lang="en-US" b="0" i="0" dirty="0"/>
            <a:t>Dynamic adjustments are performed using </a:t>
          </a:r>
          <a:r>
            <a:rPr lang="en-US" b="1" i="0" dirty="0"/>
            <a:t>graph traversals</a:t>
          </a:r>
          <a:r>
            <a:rPr lang="en-US" b="0" i="0" dirty="0"/>
            <a:t> and real-time data inputs from visual and textual models.​</a:t>
          </a:r>
          <a:endParaRPr lang="en-IN" dirty="0"/>
        </a:p>
      </dgm:t>
    </dgm:pt>
    <dgm:pt modelId="{C030A442-77FA-E243-93F4-F26E8F57DA4B}" type="parTrans" cxnId="{6A378A35-CB9F-A841-9326-B4390FAE69C3}">
      <dgm:prSet/>
      <dgm:spPr/>
      <dgm:t>
        <a:bodyPr/>
        <a:lstStyle/>
        <a:p>
          <a:endParaRPr lang="en-GB"/>
        </a:p>
      </dgm:t>
    </dgm:pt>
    <dgm:pt modelId="{4599BA20-B7E3-2847-991C-5E8E698CC338}" type="sibTrans" cxnId="{6A378A35-CB9F-A841-9326-B4390FAE69C3}">
      <dgm:prSet/>
      <dgm:spPr/>
      <dgm:t>
        <a:bodyPr/>
        <a:lstStyle/>
        <a:p>
          <a:endParaRPr lang="en-GB"/>
        </a:p>
      </dgm:t>
    </dgm:pt>
    <dgm:pt modelId="{684C3DFF-0FD2-564C-B834-B7151CD54AC3}">
      <dgm:prSet/>
      <dgm:spPr/>
      <dgm:t>
        <a:bodyPr/>
        <a:lstStyle/>
        <a:p>
          <a:r>
            <a:rPr lang="en-US" b="1" i="0"/>
            <a:t>Attribute Inheritance Patterns</a:t>
          </a:r>
          <a:r>
            <a:rPr lang="en-US" b="0" i="0"/>
            <a:t>​</a:t>
          </a:r>
          <a:endParaRPr lang="en-IN"/>
        </a:p>
      </dgm:t>
    </dgm:pt>
    <dgm:pt modelId="{56ACD183-CD24-9843-A848-ECE35ED91597}" type="parTrans" cxnId="{A9F02A84-0723-B444-AFC5-D21BB80C0EA3}">
      <dgm:prSet/>
      <dgm:spPr/>
      <dgm:t>
        <a:bodyPr/>
        <a:lstStyle/>
        <a:p>
          <a:endParaRPr lang="en-GB"/>
        </a:p>
      </dgm:t>
    </dgm:pt>
    <dgm:pt modelId="{165F71D5-9711-F047-B8C4-5E70505AEE08}" type="sibTrans" cxnId="{A9F02A84-0723-B444-AFC5-D21BB80C0EA3}">
      <dgm:prSet/>
      <dgm:spPr/>
      <dgm:t>
        <a:bodyPr/>
        <a:lstStyle/>
        <a:p>
          <a:endParaRPr lang="en-GB"/>
        </a:p>
      </dgm:t>
    </dgm:pt>
    <dgm:pt modelId="{0864D476-5E8A-FB4E-ABA9-9526088CD2D1}">
      <dgm:prSet/>
      <dgm:spPr/>
      <dgm:t>
        <a:bodyPr/>
        <a:lstStyle/>
        <a:p>
          <a:r>
            <a:rPr lang="en-US" b="1" i="0" dirty="0"/>
            <a:t>Hierarchical Inheritance</a:t>
          </a:r>
          <a:r>
            <a:rPr lang="en-US" b="0" i="0" dirty="0"/>
            <a:t>:​</a:t>
          </a:r>
          <a:endParaRPr lang="en-IN" dirty="0"/>
        </a:p>
      </dgm:t>
    </dgm:pt>
    <dgm:pt modelId="{B9318495-6F85-AC4F-819C-3F2E26C0B933}" type="parTrans" cxnId="{F805C591-786C-454A-9ED4-E5663206F457}">
      <dgm:prSet/>
      <dgm:spPr/>
      <dgm:t>
        <a:bodyPr/>
        <a:lstStyle/>
        <a:p>
          <a:endParaRPr lang="en-GB"/>
        </a:p>
      </dgm:t>
    </dgm:pt>
    <dgm:pt modelId="{1253509D-ACBA-CF4B-A64E-85B05039A332}" type="sibTrans" cxnId="{F805C591-786C-454A-9ED4-E5663206F457}">
      <dgm:prSet/>
      <dgm:spPr/>
      <dgm:t>
        <a:bodyPr/>
        <a:lstStyle/>
        <a:p>
          <a:endParaRPr lang="en-GB"/>
        </a:p>
      </dgm:t>
    </dgm:pt>
    <dgm:pt modelId="{17A354FE-BAD4-A740-917E-0E2A5DDE17B6}">
      <dgm:prSet/>
      <dgm:spPr/>
      <dgm:t>
        <a:bodyPr/>
        <a:lstStyle/>
        <a:p>
          <a:r>
            <a:rPr lang="en-US" b="0" i="0" dirty="0"/>
            <a:t>Parent-child relationships ensure shared properties are passed down the hierarchy.​</a:t>
          </a:r>
          <a:endParaRPr lang="en-IN" dirty="0"/>
        </a:p>
      </dgm:t>
    </dgm:pt>
    <dgm:pt modelId="{D35FC685-1AF4-7D4B-96D5-B74BF9061122}" type="parTrans" cxnId="{50236201-CCAD-8842-92E0-4E5C16BA2275}">
      <dgm:prSet/>
      <dgm:spPr/>
      <dgm:t>
        <a:bodyPr/>
        <a:lstStyle/>
        <a:p>
          <a:endParaRPr lang="en-GB"/>
        </a:p>
      </dgm:t>
    </dgm:pt>
    <dgm:pt modelId="{BBB516BD-0A6C-474C-82C4-A4A1C758BDEB}" type="sibTrans" cxnId="{50236201-CCAD-8842-92E0-4E5C16BA2275}">
      <dgm:prSet/>
      <dgm:spPr/>
      <dgm:t>
        <a:bodyPr/>
        <a:lstStyle/>
        <a:p>
          <a:endParaRPr lang="en-GB"/>
        </a:p>
      </dgm:t>
    </dgm:pt>
    <dgm:pt modelId="{F6653750-A7C4-5F44-ABF3-61A9396448A8}">
      <dgm:prSet/>
      <dgm:spPr/>
      <dgm:t>
        <a:bodyPr/>
        <a:lstStyle/>
        <a:p>
          <a:r>
            <a:rPr lang="en-US" b="0" i="0" dirty="0"/>
            <a:t>Example: </a:t>
          </a:r>
          <a:r>
            <a:rPr lang="en-US" b="0" i="1" dirty="0"/>
            <a:t>“Leather </a:t>
          </a:r>
          <a:r>
            <a:rPr lang="en-US" b="0" i="1" dirty="0" err="1"/>
            <a:t>Kolhapuris</a:t>
          </a:r>
          <a:r>
            <a:rPr lang="en-US" b="0" i="1" dirty="0"/>
            <a:t>”</a:t>
          </a:r>
          <a:r>
            <a:rPr lang="en-US" b="0" i="0" dirty="0"/>
            <a:t> automatically inherit material: leather and style: traditional from the parent node.​</a:t>
          </a:r>
          <a:endParaRPr lang="en-IN" dirty="0"/>
        </a:p>
      </dgm:t>
    </dgm:pt>
    <dgm:pt modelId="{AF7D44E7-6844-A046-B4BC-EDBB824B52AF}" type="parTrans" cxnId="{498F3D82-91B0-D74C-89B3-AA113FFBA38B}">
      <dgm:prSet/>
      <dgm:spPr/>
      <dgm:t>
        <a:bodyPr/>
        <a:lstStyle/>
        <a:p>
          <a:endParaRPr lang="en-GB"/>
        </a:p>
      </dgm:t>
    </dgm:pt>
    <dgm:pt modelId="{F528CFA2-077B-8146-BCEF-287AB46B4955}" type="sibTrans" cxnId="{498F3D82-91B0-D74C-89B3-AA113FFBA38B}">
      <dgm:prSet/>
      <dgm:spPr/>
      <dgm:t>
        <a:bodyPr/>
        <a:lstStyle/>
        <a:p>
          <a:endParaRPr lang="en-GB"/>
        </a:p>
      </dgm:t>
    </dgm:pt>
    <dgm:pt modelId="{15E499EF-78D1-5A4F-B5F3-DF6779A2A305}">
      <dgm:prSet/>
      <dgm:spPr/>
      <dgm:t>
        <a:bodyPr/>
        <a:lstStyle/>
        <a:p>
          <a:r>
            <a:rPr lang="en-US" b="0" i="0" dirty="0"/>
            <a:t>Supports </a:t>
          </a:r>
          <a:r>
            <a:rPr lang="en-US" b="1" i="0" dirty="0"/>
            <a:t>customized node-level overrides</a:t>
          </a:r>
          <a:r>
            <a:rPr lang="en-US" b="0" i="0" dirty="0"/>
            <a:t> for specific cases (e.g., </a:t>
          </a:r>
          <a:r>
            <a:rPr lang="en-US" b="0" i="1" dirty="0"/>
            <a:t>“Vegan </a:t>
          </a:r>
          <a:r>
            <a:rPr lang="en-US" b="0" i="1" dirty="0" err="1"/>
            <a:t>Kolhapuris</a:t>
          </a:r>
          <a:r>
            <a:rPr lang="en-US" b="0" i="1" dirty="0"/>
            <a:t>”</a:t>
          </a:r>
          <a:r>
            <a:rPr lang="en-US" b="0" i="0" dirty="0"/>
            <a:t> override material).​</a:t>
          </a:r>
          <a:endParaRPr lang="en-IN" dirty="0"/>
        </a:p>
      </dgm:t>
    </dgm:pt>
    <dgm:pt modelId="{16B2CFE8-A693-C443-9E9B-75EF1A5BD354}" type="parTrans" cxnId="{B45CB466-B14A-8946-89AF-420772B396AB}">
      <dgm:prSet/>
      <dgm:spPr/>
      <dgm:t>
        <a:bodyPr/>
        <a:lstStyle/>
        <a:p>
          <a:endParaRPr lang="en-GB"/>
        </a:p>
      </dgm:t>
    </dgm:pt>
    <dgm:pt modelId="{5F1E7EE4-0934-7446-B1DB-2E6E154F6E6C}" type="sibTrans" cxnId="{B45CB466-B14A-8946-89AF-420772B396AB}">
      <dgm:prSet/>
      <dgm:spPr/>
      <dgm:t>
        <a:bodyPr/>
        <a:lstStyle/>
        <a:p>
          <a:endParaRPr lang="en-GB"/>
        </a:p>
      </dgm:t>
    </dgm:pt>
    <dgm:pt modelId="{C4502AE8-6D5F-2948-A8FC-C731D0506B72}">
      <dgm:prSet/>
      <dgm:spPr/>
      <dgm:t>
        <a:bodyPr/>
        <a:lstStyle/>
        <a:p>
          <a:r>
            <a:rPr lang="en-US" b="1" i="0" dirty="0"/>
            <a:t>Implementation</a:t>
          </a:r>
          <a:r>
            <a:rPr lang="en-US" b="0" i="0" dirty="0"/>
            <a:t>:​</a:t>
          </a:r>
          <a:endParaRPr lang="en-IN" dirty="0"/>
        </a:p>
      </dgm:t>
    </dgm:pt>
    <dgm:pt modelId="{52FE1F4F-1C15-D54D-8D61-69B9B26C3EFF}" type="parTrans" cxnId="{67F72CC7-B119-A446-99BF-C6A88608C87F}">
      <dgm:prSet/>
      <dgm:spPr/>
      <dgm:t>
        <a:bodyPr/>
        <a:lstStyle/>
        <a:p>
          <a:endParaRPr lang="en-GB"/>
        </a:p>
      </dgm:t>
    </dgm:pt>
    <dgm:pt modelId="{04873720-6578-0C46-9089-7B0A1F179217}" type="sibTrans" cxnId="{67F72CC7-B119-A446-99BF-C6A88608C87F}">
      <dgm:prSet/>
      <dgm:spPr/>
      <dgm:t>
        <a:bodyPr/>
        <a:lstStyle/>
        <a:p>
          <a:endParaRPr lang="en-GB"/>
        </a:p>
      </dgm:t>
    </dgm:pt>
    <dgm:pt modelId="{4955A4C7-A9EE-4A4B-B153-41196CC1FA38}">
      <dgm:prSet/>
      <dgm:spPr/>
      <dgm:t>
        <a:bodyPr/>
        <a:lstStyle/>
        <a:p>
          <a:r>
            <a:rPr lang="en-US" b="0" i="0" dirty="0"/>
            <a:t>Designed inheritance using </a:t>
          </a:r>
          <a:r>
            <a:rPr lang="en-US" b="1" i="0" dirty="0"/>
            <a:t>Neo4j’s hierarchical queries</a:t>
          </a:r>
          <a:r>
            <a:rPr lang="en-US" b="0" i="0" dirty="0"/>
            <a:t> to aggregate and retrieve features efficiently across parent-child nodes.​</a:t>
          </a:r>
          <a:endParaRPr lang="en-IN" dirty="0"/>
        </a:p>
      </dgm:t>
    </dgm:pt>
    <dgm:pt modelId="{777192FC-8830-8D46-81B9-EFF79E49936A}" type="parTrans" cxnId="{B0187714-591E-724C-B62C-2D09450696A2}">
      <dgm:prSet/>
      <dgm:spPr/>
      <dgm:t>
        <a:bodyPr/>
        <a:lstStyle/>
        <a:p>
          <a:endParaRPr lang="en-GB"/>
        </a:p>
      </dgm:t>
    </dgm:pt>
    <dgm:pt modelId="{F7E8000D-C1FA-C947-A2E9-D2362B33DE30}" type="sibTrans" cxnId="{B0187714-591E-724C-B62C-2D09450696A2}">
      <dgm:prSet/>
      <dgm:spPr/>
      <dgm:t>
        <a:bodyPr/>
        <a:lstStyle/>
        <a:p>
          <a:endParaRPr lang="en-GB"/>
        </a:p>
      </dgm:t>
    </dgm:pt>
    <dgm:pt modelId="{5463663C-28F9-3242-AD8D-1F49CD3249E2}" type="pres">
      <dgm:prSet presAssocID="{8DAF2B1E-1DF2-BE47-BE59-9A6D9DFF936E}" presName="linear" presStyleCnt="0">
        <dgm:presLayoutVars>
          <dgm:dir/>
          <dgm:animLvl val="lvl"/>
          <dgm:resizeHandles val="exact"/>
        </dgm:presLayoutVars>
      </dgm:prSet>
      <dgm:spPr/>
    </dgm:pt>
    <dgm:pt modelId="{FF4C1E7D-4FEF-3648-8178-609A7558CE33}" type="pres">
      <dgm:prSet presAssocID="{2B6CC579-2FBF-4048-B1C4-5D0C7E095415}" presName="parentLin" presStyleCnt="0"/>
      <dgm:spPr/>
    </dgm:pt>
    <dgm:pt modelId="{280E8116-A5A5-4247-968A-884EC9644DA0}" type="pres">
      <dgm:prSet presAssocID="{2B6CC579-2FBF-4048-B1C4-5D0C7E095415}" presName="parentLeftMargin" presStyleLbl="node1" presStyleIdx="0" presStyleCnt="2"/>
      <dgm:spPr/>
    </dgm:pt>
    <dgm:pt modelId="{E5C037D8-3B9D-9746-8405-0CA5E77A7DFA}" type="pres">
      <dgm:prSet presAssocID="{2B6CC579-2FBF-4048-B1C4-5D0C7E095415}" presName="parentText" presStyleLbl="node1" presStyleIdx="0" presStyleCnt="2">
        <dgm:presLayoutVars>
          <dgm:chMax val="0"/>
          <dgm:bulletEnabled val="1"/>
        </dgm:presLayoutVars>
      </dgm:prSet>
      <dgm:spPr/>
    </dgm:pt>
    <dgm:pt modelId="{EC5CDDED-3F72-B84E-AB3E-6F084B06D7E1}" type="pres">
      <dgm:prSet presAssocID="{2B6CC579-2FBF-4048-B1C4-5D0C7E095415}" presName="negativeSpace" presStyleCnt="0"/>
      <dgm:spPr/>
    </dgm:pt>
    <dgm:pt modelId="{18BFA77A-067D-664F-A88E-61D7A1FA7776}" type="pres">
      <dgm:prSet presAssocID="{2B6CC579-2FBF-4048-B1C4-5D0C7E095415}" presName="childText" presStyleLbl="conFgAcc1" presStyleIdx="0" presStyleCnt="2">
        <dgm:presLayoutVars>
          <dgm:bulletEnabled val="1"/>
        </dgm:presLayoutVars>
      </dgm:prSet>
      <dgm:spPr/>
    </dgm:pt>
    <dgm:pt modelId="{FEA0122C-CEAA-7B46-9A0D-BF4F0DDBA885}" type="pres">
      <dgm:prSet presAssocID="{9162931D-2838-1B42-A9D9-57CE21F9144E}" presName="spaceBetweenRectangles" presStyleCnt="0"/>
      <dgm:spPr/>
    </dgm:pt>
    <dgm:pt modelId="{4171638E-1644-5747-9F8C-978A2C2A10C0}" type="pres">
      <dgm:prSet presAssocID="{684C3DFF-0FD2-564C-B834-B7151CD54AC3}" presName="parentLin" presStyleCnt="0"/>
      <dgm:spPr/>
    </dgm:pt>
    <dgm:pt modelId="{431300F1-3BB2-5D43-99A6-9B9A8B804768}" type="pres">
      <dgm:prSet presAssocID="{684C3DFF-0FD2-564C-B834-B7151CD54AC3}" presName="parentLeftMargin" presStyleLbl="node1" presStyleIdx="0" presStyleCnt="2"/>
      <dgm:spPr/>
    </dgm:pt>
    <dgm:pt modelId="{B99A61D7-AA17-E540-8711-33FD2FDCF0A4}" type="pres">
      <dgm:prSet presAssocID="{684C3DFF-0FD2-564C-B834-B7151CD54AC3}" presName="parentText" presStyleLbl="node1" presStyleIdx="1" presStyleCnt="2">
        <dgm:presLayoutVars>
          <dgm:chMax val="0"/>
          <dgm:bulletEnabled val="1"/>
        </dgm:presLayoutVars>
      </dgm:prSet>
      <dgm:spPr/>
    </dgm:pt>
    <dgm:pt modelId="{DE4A1C92-9C97-BA4E-A342-EE158D89E699}" type="pres">
      <dgm:prSet presAssocID="{684C3DFF-0FD2-564C-B834-B7151CD54AC3}" presName="negativeSpace" presStyleCnt="0"/>
      <dgm:spPr/>
    </dgm:pt>
    <dgm:pt modelId="{C36A73BF-CD64-6041-8082-DE101C3DCBD7}" type="pres">
      <dgm:prSet presAssocID="{684C3DFF-0FD2-564C-B834-B7151CD54AC3}" presName="childText" presStyleLbl="conFgAcc1" presStyleIdx="1" presStyleCnt="2">
        <dgm:presLayoutVars>
          <dgm:bulletEnabled val="1"/>
        </dgm:presLayoutVars>
      </dgm:prSet>
      <dgm:spPr/>
    </dgm:pt>
  </dgm:ptLst>
  <dgm:cxnLst>
    <dgm:cxn modelId="{50236201-CCAD-8842-92E0-4E5C16BA2275}" srcId="{684C3DFF-0FD2-564C-B834-B7151CD54AC3}" destId="{17A354FE-BAD4-A740-917E-0E2A5DDE17B6}" srcOrd="1" destOrd="0" parTransId="{D35FC685-1AF4-7D4B-96D5-B74BF9061122}" sibTransId="{BBB516BD-0A6C-474C-82C4-A4A1C758BDEB}"/>
    <dgm:cxn modelId="{B0187714-591E-724C-B62C-2D09450696A2}" srcId="{684C3DFF-0FD2-564C-B834-B7151CD54AC3}" destId="{4955A4C7-A9EE-4A4B-B153-41196CC1FA38}" srcOrd="5" destOrd="0" parTransId="{777192FC-8830-8D46-81B9-EFF79E49936A}" sibTransId="{F7E8000D-C1FA-C947-A2E9-D2362B33DE30}"/>
    <dgm:cxn modelId="{ADECF51F-F893-924A-9F13-F7E1966A3801}" type="presOf" srcId="{C4502AE8-6D5F-2948-A8FC-C731D0506B72}" destId="{C36A73BF-CD64-6041-8082-DE101C3DCBD7}" srcOrd="0" destOrd="4" presId="urn:microsoft.com/office/officeart/2005/8/layout/list1"/>
    <dgm:cxn modelId="{592CA229-75BD-5E47-A47C-442AEFD4E121}" type="presOf" srcId="{839A5F9A-88B2-1341-8F60-9F972C070A66}" destId="{18BFA77A-067D-664F-A88E-61D7A1FA7776}" srcOrd="0" destOrd="5" presId="urn:microsoft.com/office/officeart/2005/8/layout/list1"/>
    <dgm:cxn modelId="{950AC52E-7502-074C-B495-27FAB6E92EC9}" srcId="{2B6CC579-2FBF-4048-B1C4-5D0C7E095415}" destId="{FE51A1BF-20A8-A94F-98B8-105C50B64C72}" srcOrd="3" destOrd="0" parTransId="{3D4C0EEE-A1D7-CF49-902A-7BBBB2EB5642}" sibTransId="{46020D5F-D694-0943-B338-649AA2D49127}"/>
    <dgm:cxn modelId="{6A378A35-CB9F-A841-9326-B4390FAE69C3}" srcId="{2B6CC579-2FBF-4048-B1C4-5D0C7E095415}" destId="{D1A7996E-A816-884A-AEB1-D0A2D107A3A0}" srcOrd="6" destOrd="0" parTransId="{C030A442-77FA-E243-93F4-F26E8F57DA4B}" sibTransId="{4599BA20-B7E3-2847-991C-5E8E698CC338}"/>
    <dgm:cxn modelId="{8F1E593B-58B8-7345-AC18-97D433DD06E7}" srcId="{8DAF2B1E-1DF2-BE47-BE59-9A6D9DFF936E}" destId="{2B6CC579-2FBF-4048-B1C4-5D0C7E095415}" srcOrd="0" destOrd="0" parTransId="{BE455CE5-8A83-0A46-987A-98370D3C6533}" sibTransId="{9162931D-2838-1B42-A9D9-57CE21F9144E}"/>
    <dgm:cxn modelId="{8513995C-8859-724E-BEB9-115A322A0333}" type="presOf" srcId="{684C3DFF-0FD2-564C-B834-B7151CD54AC3}" destId="{B99A61D7-AA17-E540-8711-33FD2FDCF0A4}" srcOrd="1" destOrd="0" presId="urn:microsoft.com/office/officeart/2005/8/layout/list1"/>
    <dgm:cxn modelId="{F3A24761-AAF7-7248-AE06-F087B5611B92}" srcId="{2B6CC579-2FBF-4048-B1C4-5D0C7E095415}" destId="{B51E01C4-89CF-B347-9EFF-DAEF97C6C186}" srcOrd="2" destOrd="0" parTransId="{AB51783A-8850-634E-93B3-9F0551AC9579}" sibTransId="{D5ECFF59-39DA-CC46-A6C8-9F275956420D}"/>
    <dgm:cxn modelId="{B45CB466-B14A-8946-89AF-420772B396AB}" srcId="{684C3DFF-0FD2-564C-B834-B7151CD54AC3}" destId="{15E499EF-78D1-5A4F-B5F3-DF6779A2A305}" srcOrd="3" destOrd="0" parTransId="{16B2CFE8-A693-C443-9E9B-75EF1A5BD354}" sibTransId="{5F1E7EE4-0934-7446-B1DB-2E6E154F6E6C}"/>
    <dgm:cxn modelId="{0C22836F-F4F1-B445-8E4C-E2112337E35E}" type="presOf" srcId="{F4DFA35F-265B-5E49-855A-2174DE0588A6}" destId="{18BFA77A-067D-664F-A88E-61D7A1FA7776}" srcOrd="0" destOrd="0" presId="urn:microsoft.com/office/officeart/2005/8/layout/list1"/>
    <dgm:cxn modelId="{3A947A7D-B08A-F842-AFC6-05C5545E4808}" srcId="{2B6CC579-2FBF-4048-B1C4-5D0C7E095415}" destId="{7572C5E6-0548-E94A-A187-BC961DD06900}" srcOrd="4" destOrd="0" parTransId="{F13E9239-60BA-E946-B9B7-058FEB32E5F7}" sibTransId="{6674CEE4-29E1-4B45-8AA8-66B5AEA304C3}"/>
    <dgm:cxn modelId="{498F3D82-91B0-D74C-89B3-AA113FFBA38B}" srcId="{684C3DFF-0FD2-564C-B834-B7151CD54AC3}" destId="{F6653750-A7C4-5F44-ABF3-61A9396448A8}" srcOrd="2" destOrd="0" parTransId="{AF7D44E7-6844-A046-B4BC-EDBB824B52AF}" sibTransId="{F528CFA2-077B-8146-BCEF-287AB46B4955}"/>
    <dgm:cxn modelId="{A9F02A84-0723-B444-AFC5-D21BB80C0EA3}" srcId="{8DAF2B1E-1DF2-BE47-BE59-9A6D9DFF936E}" destId="{684C3DFF-0FD2-564C-B834-B7151CD54AC3}" srcOrd="1" destOrd="0" parTransId="{56ACD183-CD24-9843-A848-ECE35ED91597}" sibTransId="{165F71D5-9711-F047-B8C4-5E70505AEE08}"/>
    <dgm:cxn modelId="{112E5D90-B3F4-4041-BF0F-B1BF17EB253C}" type="presOf" srcId="{0864D476-5E8A-FB4E-ABA9-9526088CD2D1}" destId="{C36A73BF-CD64-6041-8082-DE101C3DCBD7}" srcOrd="0" destOrd="0" presId="urn:microsoft.com/office/officeart/2005/8/layout/list1"/>
    <dgm:cxn modelId="{F805C591-786C-454A-9ED4-E5663206F457}" srcId="{684C3DFF-0FD2-564C-B834-B7151CD54AC3}" destId="{0864D476-5E8A-FB4E-ABA9-9526088CD2D1}" srcOrd="0" destOrd="0" parTransId="{B9318495-6F85-AC4F-819C-3F2E26C0B933}" sibTransId="{1253509D-ACBA-CF4B-A64E-85B05039A332}"/>
    <dgm:cxn modelId="{7ED3FC97-E596-C441-BBB0-E341F704D921}" srcId="{2B6CC579-2FBF-4048-B1C4-5D0C7E095415}" destId="{F4DFA35F-265B-5E49-855A-2174DE0588A6}" srcOrd="0" destOrd="0" parTransId="{53BF82E8-98D4-E847-8A94-30CE753BF647}" sibTransId="{6D1E437B-975C-4A47-ACBF-6DF2FE9ED6AF}"/>
    <dgm:cxn modelId="{36BC969C-4799-7E4F-8C6A-049C5BBAC512}" type="presOf" srcId="{44C49FDA-1A57-EB45-86A2-62F0520C28B5}" destId="{18BFA77A-067D-664F-A88E-61D7A1FA7776}" srcOrd="0" destOrd="1" presId="urn:microsoft.com/office/officeart/2005/8/layout/list1"/>
    <dgm:cxn modelId="{0C7C69A1-8729-A241-9620-262F42B5945B}" type="presOf" srcId="{2B6CC579-2FBF-4048-B1C4-5D0C7E095415}" destId="{E5C037D8-3B9D-9746-8405-0CA5E77A7DFA}" srcOrd="1" destOrd="0" presId="urn:microsoft.com/office/officeart/2005/8/layout/list1"/>
    <dgm:cxn modelId="{4F9172B8-6184-504A-A687-40CAC046A964}" type="presOf" srcId="{17A354FE-BAD4-A740-917E-0E2A5DDE17B6}" destId="{C36A73BF-CD64-6041-8082-DE101C3DCBD7}" srcOrd="0" destOrd="1" presId="urn:microsoft.com/office/officeart/2005/8/layout/list1"/>
    <dgm:cxn modelId="{20AF6ABE-4ED0-BA47-BA3E-B9ED934A0B30}" type="presOf" srcId="{F6653750-A7C4-5F44-ABF3-61A9396448A8}" destId="{C36A73BF-CD64-6041-8082-DE101C3DCBD7}" srcOrd="0" destOrd="2" presId="urn:microsoft.com/office/officeart/2005/8/layout/list1"/>
    <dgm:cxn modelId="{E2F3B7BE-8119-A643-9892-0E77D1F657E5}" srcId="{2B6CC579-2FBF-4048-B1C4-5D0C7E095415}" destId="{44C49FDA-1A57-EB45-86A2-62F0520C28B5}" srcOrd="1" destOrd="0" parTransId="{93CF2B51-423B-9749-833D-37669C8ED04D}" sibTransId="{3313FF93-1106-DD4E-AF53-1B29F20991EC}"/>
    <dgm:cxn modelId="{5B9E24C4-E29D-034D-9441-38E1A6551DC2}" type="presOf" srcId="{684C3DFF-0FD2-564C-B834-B7151CD54AC3}" destId="{431300F1-3BB2-5D43-99A6-9B9A8B804768}" srcOrd="0" destOrd="0" presId="urn:microsoft.com/office/officeart/2005/8/layout/list1"/>
    <dgm:cxn modelId="{67F72CC7-B119-A446-99BF-C6A88608C87F}" srcId="{684C3DFF-0FD2-564C-B834-B7151CD54AC3}" destId="{C4502AE8-6D5F-2948-A8FC-C731D0506B72}" srcOrd="4" destOrd="0" parTransId="{52FE1F4F-1C15-D54D-8D61-69B9B26C3EFF}" sibTransId="{04873720-6578-0C46-9089-7B0A1F179217}"/>
    <dgm:cxn modelId="{021264CC-5151-654A-B502-C75DFBD72058}" type="presOf" srcId="{7572C5E6-0548-E94A-A187-BC961DD06900}" destId="{18BFA77A-067D-664F-A88E-61D7A1FA7776}" srcOrd="0" destOrd="4" presId="urn:microsoft.com/office/officeart/2005/8/layout/list1"/>
    <dgm:cxn modelId="{C12CB3CD-4EED-6547-8F9B-057DBFC45593}" type="presOf" srcId="{4955A4C7-A9EE-4A4B-B153-41196CC1FA38}" destId="{C36A73BF-CD64-6041-8082-DE101C3DCBD7}" srcOrd="0" destOrd="5" presId="urn:microsoft.com/office/officeart/2005/8/layout/list1"/>
    <dgm:cxn modelId="{4FE68CD3-68C7-3041-A5F1-7A55D4DEF9EB}" type="presOf" srcId="{FE51A1BF-20A8-A94F-98B8-105C50B64C72}" destId="{18BFA77A-067D-664F-A88E-61D7A1FA7776}" srcOrd="0" destOrd="3" presId="urn:microsoft.com/office/officeart/2005/8/layout/list1"/>
    <dgm:cxn modelId="{B3E3BDD4-A93A-1544-8708-0549D112114D}" srcId="{2B6CC579-2FBF-4048-B1C4-5D0C7E095415}" destId="{839A5F9A-88B2-1341-8F60-9F972C070A66}" srcOrd="5" destOrd="0" parTransId="{6F5A1075-3985-0F46-A17B-DA0283DBFA7C}" sibTransId="{2CE758D4-8A17-3548-A58E-101B4905E46B}"/>
    <dgm:cxn modelId="{4495C0D7-CCE7-154A-9C81-83C2D7F264A5}" type="presOf" srcId="{15E499EF-78D1-5A4F-B5F3-DF6779A2A305}" destId="{C36A73BF-CD64-6041-8082-DE101C3DCBD7}" srcOrd="0" destOrd="3" presId="urn:microsoft.com/office/officeart/2005/8/layout/list1"/>
    <dgm:cxn modelId="{03EA35DF-B359-0849-ACE6-918D8B9C1999}" type="presOf" srcId="{8DAF2B1E-1DF2-BE47-BE59-9A6D9DFF936E}" destId="{5463663C-28F9-3242-AD8D-1F49CD3249E2}" srcOrd="0" destOrd="0" presId="urn:microsoft.com/office/officeart/2005/8/layout/list1"/>
    <dgm:cxn modelId="{B7AA26E8-166B-4D46-8B63-31658F4AE3EB}" type="presOf" srcId="{2B6CC579-2FBF-4048-B1C4-5D0C7E095415}" destId="{280E8116-A5A5-4247-968A-884EC9644DA0}" srcOrd="0" destOrd="0" presId="urn:microsoft.com/office/officeart/2005/8/layout/list1"/>
    <dgm:cxn modelId="{E40B81F0-68E7-B141-B432-D32A7C7FEFED}" type="presOf" srcId="{D1A7996E-A816-884A-AEB1-D0A2D107A3A0}" destId="{18BFA77A-067D-664F-A88E-61D7A1FA7776}" srcOrd="0" destOrd="6" presId="urn:microsoft.com/office/officeart/2005/8/layout/list1"/>
    <dgm:cxn modelId="{DA57D1FA-6561-D747-BD4A-9E6C34B07199}" type="presOf" srcId="{B51E01C4-89CF-B347-9EFF-DAEF97C6C186}" destId="{18BFA77A-067D-664F-A88E-61D7A1FA7776}" srcOrd="0" destOrd="2" presId="urn:microsoft.com/office/officeart/2005/8/layout/list1"/>
    <dgm:cxn modelId="{7346FC9C-502C-A647-B707-218D854B2527}" type="presParOf" srcId="{5463663C-28F9-3242-AD8D-1F49CD3249E2}" destId="{FF4C1E7D-4FEF-3648-8178-609A7558CE33}" srcOrd="0" destOrd="0" presId="urn:microsoft.com/office/officeart/2005/8/layout/list1"/>
    <dgm:cxn modelId="{B74ABE67-84E5-5B45-8BBD-54F90EB6F23F}" type="presParOf" srcId="{FF4C1E7D-4FEF-3648-8178-609A7558CE33}" destId="{280E8116-A5A5-4247-968A-884EC9644DA0}" srcOrd="0" destOrd="0" presId="urn:microsoft.com/office/officeart/2005/8/layout/list1"/>
    <dgm:cxn modelId="{1D6D7006-2C75-324B-B99D-4106AA00337D}" type="presParOf" srcId="{FF4C1E7D-4FEF-3648-8178-609A7558CE33}" destId="{E5C037D8-3B9D-9746-8405-0CA5E77A7DFA}" srcOrd="1" destOrd="0" presId="urn:microsoft.com/office/officeart/2005/8/layout/list1"/>
    <dgm:cxn modelId="{695BB092-E62D-8A4A-994D-77AC1A791065}" type="presParOf" srcId="{5463663C-28F9-3242-AD8D-1F49CD3249E2}" destId="{EC5CDDED-3F72-B84E-AB3E-6F084B06D7E1}" srcOrd="1" destOrd="0" presId="urn:microsoft.com/office/officeart/2005/8/layout/list1"/>
    <dgm:cxn modelId="{D54AC260-C7A7-E047-A7FF-ECC1DAADBE8F}" type="presParOf" srcId="{5463663C-28F9-3242-AD8D-1F49CD3249E2}" destId="{18BFA77A-067D-664F-A88E-61D7A1FA7776}" srcOrd="2" destOrd="0" presId="urn:microsoft.com/office/officeart/2005/8/layout/list1"/>
    <dgm:cxn modelId="{DF1A7470-D606-554F-A23E-A2E2D4B6CE60}" type="presParOf" srcId="{5463663C-28F9-3242-AD8D-1F49CD3249E2}" destId="{FEA0122C-CEAA-7B46-9A0D-BF4F0DDBA885}" srcOrd="3" destOrd="0" presId="urn:microsoft.com/office/officeart/2005/8/layout/list1"/>
    <dgm:cxn modelId="{12E9EC2A-8486-8D4C-9F78-5BAF1FA621DD}" type="presParOf" srcId="{5463663C-28F9-3242-AD8D-1F49CD3249E2}" destId="{4171638E-1644-5747-9F8C-978A2C2A10C0}" srcOrd="4" destOrd="0" presId="urn:microsoft.com/office/officeart/2005/8/layout/list1"/>
    <dgm:cxn modelId="{4C4B5E64-D962-8548-97D0-FE9370562C12}" type="presParOf" srcId="{4171638E-1644-5747-9F8C-978A2C2A10C0}" destId="{431300F1-3BB2-5D43-99A6-9B9A8B804768}" srcOrd="0" destOrd="0" presId="urn:microsoft.com/office/officeart/2005/8/layout/list1"/>
    <dgm:cxn modelId="{14997EEF-6FEA-CB40-9A99-4DA9A6638798}" type="presParOf" srcId="{4171638E-1644-5747-9F8C-978A2C2A10C0}" destId="{B99A61D7-AA17-E540-8711-33FD2FDCF0A4}" srcOrd="1" destOrd="0" presId="urn:microsoft.com/office/officeart/2005/8/layout/list1"/>
    <dgm:cxn modelId="{A2615478-61CC-FA45-ADBF-D7123283B094}" type="presParOf" srcId="{5463663C-28F9-3242-AD8D-1F49CD3249E2}" destId="{DE4A1C92-9C97-BA4E-A342-EE158D89E699}" srcOrd="5" destOrd="0" presId="urn:microsoft.com/office/officeart/2005/8/layout/list1"/>
    <dgm:cxn modelId="{701EF150-A8B3-404A-85B2-FAE4B2639517}" type="presParOf" srcId="{5463663C-28F9-3242-AD8D-1F49CD3249E2}" destId="{C36A73BF-CD64-6041-8082-DE101C3DCBD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3F47D2-FD1A-D746-8F39-842BC4672A3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AAB7AD8A-4AD3-164A-A530-3B3C70E1FB3F}">
      <dgm:prSet/>
      <dgm:spPr/>
      <dgm:t>
        <a:bodyPr/>
        <a:lstStyle/>
        <a:p>
          <a:r>
            <a:rPr lang="en-US" b="1" i="0" dirty="0"/>
            <a:t>Trend Analysis Success</a:t>
          </a:r>
          <a:r>
            <a:rPr lang="en-US" b="0" i="0" dirty="0"/>
            <a:t>:</a:t>
          </a:r>
          <a:endParaRPr lang="en-IN" dirty="0"/>
        </a:p>
      </dgm:t>
    </dgm:pt>
    <dgm:pt modelId="{605BA17D-7CCB-DD43-BEDE-CEAD0CE652F3}" type="parTrans" cxnId="{C781BE22-0F88-9547-9D3E-E018243A6B8B}">
      <dgm:prSet/>
      <dgm:spPr/>
      <dgm:t>
        <a:bodyPr/>
        <a:lstStyle/>
        <a:p>
          <a:endParaRPr lang="en-GB"/>
        </a:p>
      </dgm:t>
    </dgm:pt>
    <dgm:pt modelId="{F8250A1B-7FBA-7848-A03E-3E3F61F9FE5B}" type="sibTrans" cxnId="{C781BE22-0F88-9547-9D3E-E018243A6B8B}">
      <dgm:prSet/>
      <dgm:spPr/>
      <dgm:t>
        <a:bodyPr/>
        <a:lstStyle/>
        <a:p>
          <a:endParaRPr lang="en-GB"/>
        </a:p>
      </dgm:t>
    </dgm:pt>
    <dgm:pt modelId="{BDDA4B18-A9AB-4C46-936A-EE6C3642E447}">
      <dgm:prSet/>
      <dgm:spPr/>
      <dgm:t>
        <a:bodyPr/>
        <a:lstStyle/>
        <a:p>
          <a:r>
            <a:rPr lang="en-US" b="1" i="0" dirty="0"/>
            <a:t>Expanding Product Integration</a:t>
          </a:r>
          <a:r>
            <a:rPr lang="en-US" b="0" i="0" dirty="0"/>
            <a:t>:​</a:t>
          </a:r>
          <a:endParaRPr lang="en-IN" dirty="0"/>
        </a:p>
      </dgm:t>
    </dgm:pt>
    <dgm:pt modelId="{33486286-2B24-4C49-835F-93C7346F345E}" type="parTrans" cxnId="{15A70004-6366-EC44-B269-5B15E6E9153D}">
      <dgm:prSet/>
      <dgm:spPr/>
      <dgm:t>
        <a:bodyPr/>
        <a:lstStyle/>
        <a:p>
          <a:endParaRPr lang="en-GB"/>
        </a:p>
      </dgm:t>
    </dgm:pt>
    <dgm:pt modelId="{88C10036-3417-504A-8542-C8DD0F5D5294}" type="sibTrans" cxnId="{15A70004-6366-EC44-B269-5B15E6E9153D}">
      <dgm:prSet/>
      <dgm:spPr/>
      <dgm:t>
        <a:bodyPr/>
        <a:lstStyle/>
        <a:p>
          <a:endParaRPr lang="en-GB"/>
        </a:p>
      </dgm:t>
    </dgm:pt>
    <dgm:pt modelId="{B720B455-076C-C649-8ADB-6A978125A7B2}">
      <dgm:prSet/>
      <dgm:spPr/>
      <dgm:t>
        <a:bodyPr/>
        <a:lstStyle/>
        <a:p>
          <a:r>
            <a:rPr lang="en-US" b="0" i="0" dirty="0"/>
            <a:t>Adding specific products (e.g., </a:t>
          </a:r>
          <a:r>
            <a:rPr lang="en-US" b="0" i="1" dirty="0"/>
            <a:t>100 models of </a:t>
          </a:r>
          <a:r>
            <a:rPr lang="en-US" b="0" i="1" dirty="0" err="1"/>
            <a:t>Kolhapuri</a:t>
          </a:r>
          <a:r>
            <a:rPr lang="en-US" b="0" i="1" dirty="0"/>
            <a:t> Chappals</a:t>
          </a:r>
          <a:r>
            <a:rPr lang="en-US" b="0" i="0" dirty="0"/>
            <a:t>) with unique attributes (see next slide) to nodes like “</a:t>
          </a:r>
          <a:r>
            <a:rPr lang="en-US" b="0" i="0" dirty="0" err="1"/>
            <a:t>Kolhapuris</a:t>
          </a:r>
          <a:r>
            <a:rPr lang="en-US" b="0" i="0" dirty="0"/>
            <a:t>.”​</a:t>
          </a:r>
          <a:endParaRPr lang="en-IN" dirty="0"/>
        </a:p>
      </dgm:t>
    </dgm:pt>
    <dgm:pt modelId="{0E95B338-0668-B249-ACC9-750F28A15150}" type="parTrans" cxnId="{9DFD5621-10F0-1846-87B2-211FB5A98B91}">
      <dgm:prSet/>
      <dgm:spPr/>
      <dgm:t>
        <a:bodyPr/>
        <a:lstStyle/>
        <a:p>
          <a:endParaRPr lang="en-GB"/>
        </a:p>
      </dgm:t>
    </dgm:pt>
    <dgm:pt modelId="{D175008F-90DB-7943-A37E-CB48C35525F4}" type="sibTrans" cxnId="{9DFD5621-10F0-1846-87B2-211FB5A98B91}">
      <dgm:prSet/>
      <dgm:spPr/>
      <dgm:t>
        <a:bodyPr/>
        <a:lstStyle/>
        <a:p>
          <a:endParaRPr lang="en-GB"/>
        </a:p>
      </dgm:t>
    </dgm:pt>
    <dgm:pt modelId="{CDF74D38-1127-E946-9B38-0E604E7F87D4}">
      <dgm:prSet/>
      <dgm:spPr/>
      <dgm:t>
        <a:bodyPr/>
        <a:lstStyle/>
        <a:p>
          <a:r>
            <a:rPr lang="en-US" b="0" i="0" dirty="0"/>
            <a:t>Linking products dynamically, e.g., </a:t>
          </a:r>
          <a:r>
            <a:rPr lang="en-US" b="0" i="1" dirty="0"/>
            <a:t>“Purple </a:t>
          </a:r>
          <a:r>
            <a:rPr lang="en-US" b="0" i="1" dirty="0" err="1"/>
            <a:t>Mojadis</a:t>
          </a:r>
          <a:r>
            <a:rPr lang="en-US" b="0" i="1" dirty="0"/>
            <a:t>”</a:t>
          </a:r>
          <a:r>
            <a:rPr lang="en-US" b="0" i="0" dirty="0"/>
            <a:t> pairing with </a:t>
          </a:r>
          <a:r>
            <a:rPr lang="en-US" b="0" i="1" dirty="0"/>
            <a:t>“Purple Kurtas.”</a:t>
          </a:r>
          <a:r>
            <a:rPr lang="en-US" b="0" i="0" dirty="0"/>
            <a:t>​</a:t>
          </a:r>
          <a:endParaRPr lang="en-IN" dirty="0"/>
        </a:p>
      </dgm:t>
    </dgm:pt>
    <dgm:pt modelId="{4DB00EFF-06BE-2549-8969-265004988CD5}" type="parTrans" cxnId="{31AD0A76-211C-0F43-B4E5-BF4C756E6FC1}">
      <dgm:prSet/>
      <dgm:spPr/>
      <dgm:t>
        <a:bodyPr/>
        <a:lstStyle/>
        <a:p>
          <a:endParaRPr lang="en-GB"/>
        </a:p>
      </dgm:t>
    </dgm:pt>
    <dgm:pt modelId="{BB6E5F22-1885-4C47-9FDB-5F725993E2C8}" type="sibTrans" cxnId="{31AD0A76-211C-0F43-B4E5-BF4C756E6FC1}">
      <dgm:prSet/>
      <dgm:spPr/>
      <dgm:t>
        <a:bodyPr/>
        <a:lstStyle/>
        <a:p>
          <a:endParaRPr lang="en-GB"/>
        </a:p>
      </dgm:t>
    </dgm:pt>
    <dgm:pt modelId="{31DD8F58-C11E-8C47-8CDF-2FDC17939227}">
      <dgm:prSet/>
      <dgm:spPr/>
      <dgm:t>
        <a:bodyPr/>
        <a:lstStyle/>
        <a:p>
          <a:r>
            <a:rPr lang="en-US" b="1" i="0" dirty="0"/>
            <a:t>Multimodal Analysis</a:t>
          </a:r>
          <a:r>
            <a:rPr lang="en-US" b="0" i="0" dirty="0"/>
            <a:t>:</a:t>
          </a:r>
          <a:endParaRPr lang="en-IN" dirty="0"/>
        </a:p>
      </dgm:t>
    </dgm:pt>
    <dgm:pt modelId="{CFF20434-98F7-9742-ADCA-4FA68B36DE0B}" type="parTrans" cxnId="{AA235493-CBEE-674E-8BB0-1E0DCABDC5E4}">
      <dgm:prSet/>
      <dgm:spPr/>
      <dgm:t>
        <a:bodyPr/>
        <a:lstStyle/>
        <a:p>
          <a:endParaRPr lang="en-GB"/>
        </a:p>
      </dgm:t>
    </dgm:pt>
    <dgm:pt modelId="{61E4645B-09D1-A247-8ADB-6A9084E8FE19}" type="sibTrans" cxnId="{AA235493-CBEE-674E-8BB0-1E0DCABDC5E4}">
      <dgm:prSet/>
      <dgm:spPr/>
      <dgm:t>
        <a:bodyPr/>
        <a:lstStyle/>
        <a:p>
          <a:endParaRPr lang="en-GB"/>
        </a:p>
      </dgm:t>
    </dgm:pt>
    <dgm:pt modelId="{4A72C1BC-6A90-0D4B-B6EA-2F8B5BD19808}">
      <dgm:prSet/>
      <dgm:spPr/>
      <dgm:t>
        <a:bodyPr/>
        <a:lstStyle/>
        <a:p>
          <a:r>
            <a:rPr lang="en-US" b="1" i="0" dirty="0"/>
            <a:t>Vision</a:t>
          </a:r>
          <a:r>
            <a:rPr lang="en-US" b="0" i="0" dirty="0"/>
            <a:t>:</a:t>
          </a:r>
          <a:endParaRPr lang="en-IN" dirty="0"/>
        </a:p>
      </dgm:t>
    </dgm:pt>
    <dgm:pt modelId="{D7D888D5-AED9-EB48-9AE1-37827CC2AB94}" type="parTrans" cxnId="{36FEB883-080F-194E-9CD5-C60FCC65F910}">
      <dgm:prSet/>
      <dgm:spPr/>
      <dgm:t>
        <a:bodyPr/>
        <a:lstStyle/>
        <a:p>
          <a:endParaRPr lang="en-GB"/>
        </a:p>
      </dgm:t>
    </dgm:pt>
    <dgm:pt modelId="{5C4A404C-D1ED-6946-A1B0-47AD48958113}" type="sibTrans" cxnId="{36FEB883-080F-194E-9CD5-C60FCC65F910}">
      <dgm:prSet/>
      <dgm:spPr/>
      <dgm:t>
        <a:bodyPr/>
        <a:lstStyle/>
        <a:p>
          <a:endParaRPr lang="en-GB"/>
        </a:p>
      </dgm:t>
    </dgm:pt>
    <dgm:pt modelId="{5B035D15-9FA0-6345-8D9B-E9514CF1DCA6}">
      <dgm:prSet/>
      <dgm:spPr/>
      <dgm:t>
        <a:bodyPr/>
        <a:lstStyle/>
        <a:p>
          <a:r>
            <a:rPr lang="en-US" b="0" i="0" dirty="0"/>
            <a:t>Demonstrated insights like </a:t>
          </a:r>
          <a:r>
            <a:rPr lang="en-US" b="0" i="1" dirty="0" err="1"/>
            <a:t>Kolhapuri</a:t>
          </a:r>
          <a:r>
            <a:rPr lang="en-US" b="0" i="1" dirty="0"/>
            <a:t> chappals pair well with Dhoti-Kurta</a:t>
          </a:r>
          <a:r>
            <a:rPr lang="en-US" b="0" i="0" dirty="0"/>
            <a:t>. (Shown in image no. 2)​</a:t>
          </a:r>
          <a:endParaRPr lang="en-IN" dirty="0"/>
        </a:p>
      </dgm:t>
    </dgm:pt>
    <dgm:pt modelId="{AD96B6C0-6898-A04D-98CD-7BE992808F3C}" type="parTrans" cxnId="{B0FCC8D5-EC56-0E45-9C92-F2829F167CE2}">
      <dgm:prSet/>
      <dgm:spPr/>
      <dgm:t>
        <a:bodyPr/>
        <a:lstStyle/>
        <a:p>
          <a:endParaRPr lang="en-GB"/>
        </a:p>
      </dgm:t>
    </dgm:pt>
    <dgm:pt modelId="{C9566E7F-0083-9B4E-9938-E5A31D64F121}" type="sibTrans" cxnId="{B0FCC8D5-EC56-0E45-9C92-F2829F167CE2}">
      <dgm:prSet/>
      <dgm:spPr/>
      <dgm:t>
        <a:bodyPr/>
        <a:lstStyle/>
        <a:p>
          <a:endParaRPr lang="en-GB"/>
        </a:p>
      </dgm:t>
    </dgm:pt>
    <dgm:pt modelId="{D42AC074-ED29-6248-AF99-A80AE5E8DF80}">
      <dgm:prSet/>
      <dgm:spPr/>
      <dgm:t>
        <a:bodyPr/>
        <a:lstStyle/>
        <a:p>
          <a:r>
            <a:rPr lang="en-US" b="0" i="0" dirty="0"/>
            <a:t>Leveraging </a:t>
          </a:r>
          <a:r>
            <a:rPr lang="en-US" b="1" i="0" dirty="0"/>
            <a:t>Meta Vision Models</a:t>
          </a:r>
          <a:r>
            <a:rPr lang="en-US" b="0" i="0" dirty="0"/>
            <a:t> like </a:t>
          </a:r>
          <a:r>
            <a:rPr lang="en-US" b="0" i="1" dirty="0"/>
            <a:t>Llama-3.2-90b-vision</a:t>
          </a:r>
          <a:r>
            <a:rPr lang="en-US" b="0" i="0" dirty="0"/>
            <a:t> for smarter product associations.​</a:t>
          </a:r>
          <a:endParaRPr lang="en-IN" dirty="0"/>
        </a:p>
      </dgm:t>
    </dgm:pt>
    <dgm:pt modelId="{1D8B8B18-3EE8-814F-A5D6-3502FA0D94E0}" type="parTrans" cxnId="{6B3268AA-AEE7-BA4C-9E08-FF77D61C4C68}">
      <dgm:prSet/>
      <dgm:spPr/>
      <dgm:t>
        <a:bodyPr/>
        <a:lstStyle/>
        <a:p>
          <a:endParaRPr lang="en-GB"/>
        </a:p>
      </dgm:t>
    </dgm:pt>
    <dgm:pt modelId="{605A3C6D-AAD0-9645-B042-98E90E8072E5}" type="sibTrans" cxnId="{6B3268AA-AEE7-BA4C-9E08-FF77D61C4C68}">
      <dgm:prSet/>
      <dgm:spPr/>
      <dgm:t>
        <a:bodyPr/>
        <a:lstStyle/>
        <a:p>
          <a:endParaRPr lang="en-GB"/>
        </a:p>
      </dgm:t>
    </dgm:pt>
    <dgm:pt modelId="{C9F20385-3057-ED40-946D-B03EB4BBC546}">
      <dgm:prSet/>
      <dgm:spPr/>
      <dgm:t>
        <a:bodyPr/>
        <a:lstStyle/>
        <a:p>
          <a:r>
            <a:rPr lang="en-US" b="0" i="0" dirty="0"/>
            <a:t>Aiming for a </a:t>
          </a:r>
          <a:r>
            <a:rPr lang="en-US" b="1" i="0" dirty="0"/>
            <a:t>state-of-the-art solution</a:t>
          </a:r>
          <a:r>
            <a:rPr lang="en-US" b="0" i="0" dirty="0"/>
            <a:t> adaptable to every product in the market.​</a:t>
          </a:r>
          <a:endParaRPr lang="en-IN" dirty="0"/>
        </a:p>
      </dgm:t>
    </dgm:pt>
    <dgm:pt modelId="{5EBB2210-BBEF-B944-A47C-CC98BFFF1E0F}" type="parTrans" cxnId="{6F3091F0-5D27-8F43-921D-9D0EA77BA377}">
      <dgm:prSet/>
      <dgm:spPr/>
      <dgm:t>
        <a:bodyPr/>
        <a:lstStyle/>
        <a:p>
          <a:endParaRPr lang="en-GB"/>
        </a:p>
      </dgm:t>
    </dgm:pt>
    <dgm:pt modelId="{B619124A-EDBA-D142-AF3D-81B31F9D9394}" type="sibTrans" cxnId="{6F3091F0-5D27-8F43-921D-9D0EA77BA377}">
      <dgm:prSet/>
      <dgm:spPr/>
      <dgm:t>
        <a:bodyPr/>
        <a:lstStyle/>
        <a:p>
          <a:endParaRPr lang="en-GB"/>
        </a:p>
      </dgm:t>
    </dgm:pt>
    <dgm:pt modelId="{BD13B995-5525-6144-A196-FF7BBD68DE80}" type="pres">
      <dgm:prSet presAssocID="{383F47D2-FD1A-D746-8F39-842BC4672A34}" presName="linear" presStyleCnt="0">
        <dgm:presLayoutVars>
          <dgm:dir/>
          <dgm:animLvl val="lvl"/>
          <dgm:resizeHandles val="exact"/>
        </dgm:presLayoutVars>
      </dgm:prSet>
      <dgm:spPr/>
    </dgm:pt>
    <dgm:pt modelId="{B4F9D438-4837-D346-ABB7-723160038A58}" type="pres">
      <dgm:prSet presAssocID="{AAB7AD8A-4AD3-164A-A530-3B3C70E1FB3F}" presName="parentLin" presStyleCnt="0"/>
      <dgm:spPr/>
    </dgm:pt>
    <dgm:pt modelId="{3E07A929-AFB7-A140-BBA9-95C599F9B69A}" type="pres">
      <dgm:prSet presAssocID="{AAB7AD8A-4AD3-164A-A530-3B3C70E1FB3F}" presName="parentLeftMargin" presStyleLbl="node1" presStyleIdx="0" presStyleCnt="4"/>
      <dgm:spPr/>
    </dgm:pt>
    <dgm:pt modelId="{42A3C579-2F07-B249-BC3B-434E6FEC7015}" type="pres">
      <dgm:prSet presAssocID="{AAB7AD8A-4AD3-164A-A530-3B3C70E1FB3F}" presName="parentText" presStyleLbl="node1" presStyleIdx="0" presStyleCnt="4">
        <dgm:presLayoutVars>
          <dgm:chMax val="0"/>
          <dgm:bulletEnabled val="1"/>
        </dgm:presLayoutVars>
      </dgm:prSet>
      <dgm:spPr/>
    </dgm:pt>
    <dgm:pt modelId="{7DEFE9C7-4ACA-C045-9F7B-BA84346C7309}" type="pres">
      <dgm:prSet presAssocID="{AAB7AD8A-4AD3-164A-A530-3B3C70E1FB3F}" presName="negativeSpace" presStyleCnt="0"/>
      <dgm:spPr/>
    </dgm:pt>
    <dgm:pt modelId="{53B32A0A-8BA0-1140-8A16-113A8B9DC253}" type="pres">
      <dgm:prSet presAssocID="{AAB7AD8A-4AD3-164A-A530-3B3C70E1FB3F}" presName="childText" presStyleLbl="conFgAcc1" presStyleIdx="0" presStyleCnt="4">
        <dgm:presLayoutVars>
          <dgm:bulletEnabled val="1"/>
        </dgm:presLayoutVars>
      </dgm:prSet>
      <dgm:spPr/>
    </dgm:pt>
    <dgm:pt modelId="{752FD77B-3D75-4B46-8315-6CB80EE77328}" type="pres">
      <dgm:prSet presAssocID="{F8250A1B-7FBA-7848-A03E-3E3F61F9FE5B}" presName="spaceBetweenRectangles" presStyleCnt="0"/>
      <dgm:spPr/>
    </dgm:pt>
    <dgm:pt modelId="{1CCA55F6-0889-7944-B9C9-BB08D34AF177}" type="pres">
      <dgm:prSet presAssocID="{BDDA4B18-A9AB-4C46-936A-EE6C3642E447}" presName="parentLin" presStyleCnt="0"/>
      <dgm:spPr/>
    </dgm:pt>
    <dgm:pt modelId="{61CF2EFE-F39F-A941-90B8-8FD53C108458}" type="pres">
      <dgm:prSet presAssocID="{BDDA4B18-A9AB-4C46-936A-EE6C3642E447}" presName="parentLeftMargin" presStyleLbl="node1" presStyleIdx="0" presStyleCnt="4"/>
      <dgm:spPr/>
    </dgm:pt>
    <dgm:pt modelId="{CD59E0F3-00C5-EE49-98D2-86637E467914}" type="pres">
      <dgm:prSet presAssocID="{BDDA4B18-A9AB-4C46-936A-EE6C3642E447}" presName="parentText" presStyleLbl="node1" presStyleIdx="1" presStyleCnt="4">
        <dgm:presLayoutVars>
          <dgm:chMax val="0"/>
          <dgm:bulletEnabled val="1"/>
        </dgm:presLayoutVars>
      </dgm:prSet>
      <dgm:spPr/>
    </dgm:pt>
    <dgm:pt modelId="{4C4C492A-23E7-874E-BEDD-59DC5E6FEF15}" type="pres">
      <dgm:prSet presAssocID="{BDDA4B18-A9AB-4C46-936A-EE6C3642E447}" presName="negativeSpace" presStyleCnt="0"/>
      <dgm:spPr/>
    </dgm:pt>
    <dgm:pt modelId="{039CADB7-222F-B146-9F76-6C9DBA323553}" type="pres">
      <dgm:prSet presAssocID="{BDDA4B18-A9AB-4C46-936A-EE6C3642E447}" presName="childText" presStyleLbl="conFgAcc1" presStyleIdx="1" presStyleCnt="4">
        <dgm:presLayoutVars>
          <dgm:bulletEnabled val="1"/>
        </dgm:presLayoutVars>
      </dgm:prSet>
      <dgm:spPr/>
    </dgm:pt>
    <dgm:pt modelId="{ACBC8154-CCC8-3C4D-900C-34BD7F715575}" type="pres">
      <dgm:prSet presAssocID="{88C10036-3417-504A-8542-C8DD0F5D5294}" presName="spaceBetweenRectangles" presStyleCnt="0"/>
      <dgm:spPr/>
    </dgm:pt>
    <dgm:pt modelId="{5EA3189F-9C08-8743-BA9B-1C3ED02B395C}" type="pres">
      <dgm:prSet presAssocID="{31DD8F58-C11E-8C47-8CDF-2FDC17939227}" presName="parentLin" presStyleCnt="0"/>
      <dgm:spPr/>
    </dgm:pt>
    <dgm:pt modelId="{ED161299-1077-C442-BFE3-C77FD142C667}" type="pres">
      <dgm:prSet presAssocID="{31DD8F58-C11E-8C47-8CDF-2FDC17939227}" presName="parentLeftMargin" presStyleLbl="node1" presStyleIdx="1" presStyleCnt="4"/>
      <dgm:spPr/>
    </dgm:pt>
    <dgm:pt modelId="{6133E571-BEAD-FD4F-9B53-78189B93E5DB}" type="pres">
      <dgm:prSet presAssocID="{31DD8F58-C11E-8C47-8CDF-2FDC17939227}" presName="parentText" presStyleLbl="node1" presStyleIdx="2" presStyleCnt="4">
        <dgm:presLayoutVars>
          <dgm:chMax val="0"/>
          <dgm:bulletEnabled val="1"/>
        </dgm:presLayoutVars>
      </dgm:prSet>
      <dgm:spPr/>
    </dgm:pt>
    <dgm:pt modelId="{187BF7BB-41D9-B543-AC6D-499C0DDC7BEC}" type="pres">
      <dgm:prSet presAssocID="{31DD8F58-C11E-8C47-8CDF-2FDC17939227}" presName="negativeSpace" presStyleCnt="0"/>
      <dgm:spPr/>
    </dgm:pt>
    <dgm:pt modelId="{0D180341-B05F-234C-9724-60AB3B48D735}" type="pres">
      <dgm:prSet presAssocID="{31DD8F58-C11E-8C47-8CDF-2FDC17939227}" presName="childText" presStyleLbl="conFgAcc1" presStyleIdx="2" presStyleCnt="4">
        <dgm:presLayoutVars>
          <dgm:bulletEnabled val="1"/>
        </dgm:presLayoutVars>
      </dgm:prSet>
      <dgm:spPr/>
    </dgm:pt>
    <dgm:pt modelId="{B0EED052-6359-114D-A6A4-008EB7D9E3D7}" type="pres">
      <dgm:prSet presAssocID="{61E4645B-09D1-A247-8ADB-6A9084E8FE19}" presName="spaceBetweenRectangles" presStyleCnt="0"/>
      <dgm:spPr/>
    </dgm:pt>
    <dgm:pt modelId="{E2CCE488-DAB3-8E47-BC4B-640A7042DA33}" type="pres">
      <dgm:prSet presAssocID="{4A72C1BC-6A90-0D4B-B6EA-2F8B5BD19808}" presName="parentLin" presStyleCnt="0"/>
      <dgm:spPr/>
    </dgm:pt>
    <dgm:pt modelId="{E0FCBCA5-7F1C-1A4F-A6BB-548DBEE52903}" type="pres">
      <dgm:prSet presAssocID="{4A72C1BC-6A90-0D4B-B6EA-2F8B5BD19808}" presName="parentLeftMargin" presStyleLbl="node1" presStyleIdx="2" presStyleCnt="4"/>
      <dgm:spPr/>
    </dgm:pt>
    <dgm:pt modelId="{B48EED39-760F-B847-969C-57D76A41B29C}" type="pres">
      <dgm:prSet presAssocID="{4A72C1BC-6A90-0D4B-B6EA-2F8B5BD19808}" presName="parentText" presStyleLbl="node1" presStyleIdx="3" presStyleCnt="4">
        <dgm:presLayoutVars>
          <dgm:chMax val="0"/>
          <dgm:bulletEnabled val="1"/>
        </dgm:presLayoutVars>
      </dgm:prSet>
      <dgm:spPr/>
    </dgm:pt>
    <dgm:pt modelId="{83354E00-6E22-7446-8DD8-D5F93DB83914}" type="pres">
      <dgm:prSet presAssocID="{4A72C1BC-6A90-0D4B-B6EA-2F8B5BD19808}" presName="negativeSpace" presStyleCnt="0"/>
      <dgm:spPr/>
    </dgm:pt>
    <dgm:pt modelId="{687C8A05-1145-E94B-89F9-89765A7EFB0E}" type="pres">
      <dgm:prSet presAssocID="{4A72C1BC-6A90-0D4B-B6EA-2F8B5BD19808}" presName="childText" presStyleLbl="conFgAcc1" presStyleIdx="3" presStyleCnt="4">
        <dgm:presLayoutVars>
          <dgm:bulletEnabled val="1"/>
        </dgm:presLayoutVars>
      </dgm:prSet>
      <dgm:spPr/>
    </dgm:pt>
  </dgm:ptLst>
  <dgm:cxnLst>
    <dgm:cxn modelId="{15A70004-6366-EC44-B269-5B15E6E9153D}" srcId="{383F47D2-FD1A-D746-8F39-842BC4672A34}" destId="{BDDA4B18-A9AB-4C46-936A-EE6C3642E447}" srcOrd="1" destOrd="0" parTransId="{33486286-2B24-4C49-835F-93C7346F345E}" sibTransId="{88C10036-3417-504A-8542-C8DD0F5D5294}"/>
    <dgm:cxn modelId="{56BCBB17-8E23-AD4E-A5FB-69E6A1B6A119}" type="presOf" srcId="{D42AC074-ED29-6248-AF99-A80AE5E8DF80}" destId="{0D180341-B05F-234C-9724-60AB3B48D735}" srcOrd="0" destOrd="0" presId="urn:microsoft.com/office/officeart/2005/8/layout/list1"/>
    <dgm:cxn modelId="{EE52A420-BD84-2743-9CEC-8106AC705841}" type="presOf" srcId="{383F47D2-FD1A-D746-8F39-842BC4672A34}" destId="{BD13B995-5525-6144-A196-FF7BBD68DE80}" srcOrd="0" destOrd="0" presId="urn:microsoft.com/office/officeart/2005/8/layout/list1"/>
    <dgm:cxn modelId="{9DFD5621-10F0-1846-87B2-211FB5A98B91}" srcId="{BDDA4B18-A9AB-4C46-936A-EE6C3642E447}" destId="{B720B455-076C-C649-8ADB-6A978125A7B2}" srcOrd="0" destOrd="0" parTransId="{0E95B338-0668-B249-ACC9-750F28A15150}" sibTransId="{D175008F-90DB-7943-A37E-CB48C35525F4}"/>
    <dgm:cxn modelId="{C781BE22-0F88-9547-9D3E-E018243A6B8B}" srcId="{383F47D2-FD1A-D746-8F39-842BC4672A34}" destId="{AAB7AD8A-4AD3-164A-A530-3B3C70E1FB3F}" srcOrd="0" destOrd="0" parTransId="{605BA17D-7CCB-DD43-BEDE-CEAD0CE652F3}" sibTransId="{F8250A1B-7FBA-7848-A03E-3E3F61F9FE5B}"/>
    <dgm:cxn modelId="{052F7436-6D88-A549-80FC-505A3F545AB0}" type="presOf" srcId="{4A72C1BC-6A90-0D4B-B6EA-2F8B5BD19808}" destId="{B48EED39-760F-B847-969C-57D76A41B29C}" srcOrd="1" destOrd="0" presId="urn:microsoft.com/office/officeart/2005/8/layout/list1"/>
    <dgm:cxn modelId="{2C877C47-99B5-7B4B-B1A9-ECE8FD1EA2C1}" type="presOf" srcId="{4A72C1BC-6A90-0D4B-B6EA-2F8B5BD19808}" destId="{E0FCBCA5-7F1C-1A4F-A6BB-548DBEE52903}" srcOrd="0" destOrd="0" presId="urn:microsoft.com/office/officeart/2005/8/layout/list1"/>
    <dgm:cxn modelId="{B1D1E968-22CB-1949-8997-63B399E90750}" type="presOf" srcId="{AAB7AD8A-4AD3-164A-A530-3B3C70E1FB3F}" destId="{42A3C579-2F07-B249-BC3B-434E6FEC7015}" srcOrd="1" destOrd="0" presId="urn:microsoft.com/office/officeart/2005/8/layout/list1"/>
    <dgm:cxn modelId="{D99D1E6C-CDCE-BD4B-8FDB-EE057C3CEC84}" type="presOf" srcId="{BDDA4B18-A9AB-4C46-936A-EE6C3642E447}" destId="{61CF2EFE-F39F-A941-90B8-8FD53C108458}" srcOrd="0" destOrd="0" presId="urn:microsoft.com/office/officeart/2005/8/layout/list1"/>
    <dgm:cxn modelId="{CC81A54E-13D6-1447-ACF0-69241D0900B7}" type="presOf" srcId="{C9F20385-3057-ED40-946D-B03EB4BBC546}" destId="{687C8A05-1145-E94B-89F9-89765A7EFB0E}" srcOrd="0" destOrd="0" presId="urn:microsoft.com/office/officeart/2005/8/layout/list1"/>
    <dgm:cxn modelId="{31AD0A76-211C-0F43-B4E5-BF4C756E6FC1}" srcId="{BDDA4B18-A9AB-4C46-936A-EE6C3642E447}" destId="{CDF74D38-1127-E946-9B38-0E604E7F87D4}" srcOrd="1" destOrd="0" parTransId="{4DB00EFF-06BE-2549-8969-265004988CD5}" sibTransId="{BB6E5F22-1885-4C47-9FDB-5F725993E2C8}"/>
    <dgm:cxn modelId="{36FEB883-080F-194E-9CD5-C60FCC65F910}" srcId="{383F47D2-FD1A-D746-8F39-842BC4672A34}" destId="{4A72C1BC-6A90-0D4B-B6EA-2F8B5BD19808}" srcOrd="3" destOrd="0" parTransId="{D7D888D5-AED9-EB48-9AE1-37827CC2AB94}" sibTransId="{5C4A404C-D1ED-6946-A1B0-47AD48958113}"/>
    <dgm:cxn modelId="{AA235493-CBEE-674E-8BB0-1E0DCABDC5E4}" srcId="{383F47D2-FD1A-D746-8F39-842BC4672A34}" destId="{31DD8F58-C11E-8C47-8CDF-2FDC17939227}" srcOrd="2" destOrd="0" parTransId="{CFF20434-98F7-9742-ADCA-4FA68B36DE0B}" sibTransId="{61E4645B-09D1-A247-8ADB-6A9084E8FE19}"/>
    <dgm:cxn modelId="{693EBE95-63FF-8440-BE1F-1B652082A31B}" type="presOf" srcId="{B720B455-076C-C649-8ADB-6A978125A7B2}" destId="{039CADB7-222F-B146-9F76-6C9DBA323553}" srcOrd="0" destOrd="0" presId="urn:microsoft.com/office/officeart/2005/8/layout/list1"/>
    <dgm:cxn modelId="{7BE90AA0-E41A-A44A-9198-FEF04A50B61D}" type="presOf" srcId="{5B035D15-9FA0-6345-8D9B-E9514CF1DCA6}" destId="{53B32A0A-8BA0-1140-8A16-113A8B9DC253}" srcOrd="0" destOrd="0" presId="urn:microsoft.com/office/officeart/2005/8/layout/list1"/>
    <dgm:cxn modelId="{6B3268AA-AEE7-BA4C-9E08-FF77D61C4C68}" srcId="{31DD8F58-C11E-8C47-8CDF-2FDC17939227}" destId="{D42AC074-ED29-6248-AF99-A80AE5E8DF80}" srcOrd="0" destOrd="0" parTransId="{1D8B8B18-3EE8-814F-A5D6-3502FA0D94E0}" sibTransId="{605A3C6D-AAD0-9645-B042-98E90E8072E5}"/>
    <dgm:cxn modelId="{EC15D5B7-3A8D-0242-B6F5-FEE4D6C3C36F}" type="presOf" srcId="{31DD8F58-C11E-8C47-8CDF-2FDC17939227}" destId="{ED161299-1077-C442-BFE3-C77FD142C667}" srcOrd="0" destOrd="0" presId="urn:microsoft.com/office/officeart/2005/8/layout/list1"/>
    <dgm:cxn modelId="{DE33FEB9-4C32-3B42-9EC0-70C58B3A45E4}" type="presOf" srcId="{BDDA4B18-A9AB-4C46-936A-EE6C3642E447}" destId="{CD59E0F3-00C5-EE49-98D2-86637E467914}" srcOrd="1" destOrd="0" presId="urn:microsoft.com/office/officeart/2005/8/layout/list1"/>
    <dgm:cxn modelId="{854D17C4-E8DA-2B48-948F-C897AF49046E}" type="presOf" srcId="{AAB7AD8A-4AD3-164A-A530-3B3C70E1FB3F}" destId="{3E07A929-AFB7-A140-BBA9-95C599F9B69A}" srcOrd="0" destOrd="0" presId="urn:microsoft.com/office/officeart/2005/8/layout/list1"/>
    <dgm:cxn modelId="{B0FCC8D5-EC56-0E45-9C92-F2829F167CE2}" srcId="{AAB7AD8A-4AD3-164A-A530-3B3C70E1FB3F}" destId="{5B035D15-9FA0-6345-8D9B-E9514CF1DCA6}" srcOrd="0" destOrd="0" parTransId="{AD96B6C0-6898-A04D-98CD-7BE992808F3C}" sibTransId="{C9566E7F-0083-9B4E-9938-E5A31D64F121}"/>
    <dgm:cxn modelId="{36CC0ED7-B18F-3F45-AB20-BF74152E29E4}" type="presOf" srcId="{31DD8F58-C11E-8C47-8CDF-2FDC17939227}" destId="{6133E571-BEAD-FD4F-9B53-78189B93E5DB}" srcOrd="1" destOrd="0" presId="urn:microsoft.com/office/officeart/2005/8/layout/list1"/>
    <dgm:cxn modelId="{6B17E1E7-ED87-274A-B8DD-520BC63B8C4C}" type="presOf" srcId="{CDF74D38-1127-E946-9B38-0E604E7F87D4}" destId="{039CADB7-222F-B146-9F76-6C9DBA323553}" srcOrd="0" destOrd="1" presId="urn:microsoft.com/office/officeart/2005/8/layout/list1"/>
    <dgm:cxn modelId="{6F3091F0-5D27-8F43-921D-9D0EA77BA377}" srcId="{4A72C1BC-6A90-0D4B-B6EA-2F8B5BD19808}" destId="{C9F20385-3057-ED40-946D-B03EB4BBC546}" srcOrd="0" destOrd="0" parTransId="{5EBB2210-BBEF-B944-A47C-CC98BFFF1E0F}" sibTransId="{B619124A-EDBA-D142-AF3D-81B31F9D9394}"/>
    <dgm:cxn modelId="{A6C217FF-EB63-AD40-AC53-13723E3C3D69}" type="presParOf" srcId="{BD13B995-5525-6144-A196-FF7BBD68DE80}" destId="{B4F9D438-4837-D346-ABB7-723160038A58}" srcOrd="0" destOrd="0" presId="urn:microsoft.com/office/officeart/2005/8/layout/list1"/>
    <dgm:cxn modelId="{FC65253F-6CD1-5541-B651-5F055BFDCE02}" type="presParOf" srcId="{B4F9D438-4837-D346-ABB7-723160038A58}" destId="{3E07A929-AFB7-A140-BBA9-95C599F9B69A}" srcOrd="0" destOrd="0" presId="urn:microsoft.com/office/officeart/2005/8/layout/list1"/>
    <dgm:cxn modelId="{40C66E99-E0A2-674C-9A5B-B42D10ACB5CF}" type="presParOf" srcId="{B4F9D438-4837-D346-ABB7-723160038A58}" destId="{42A3C579-2F07-B249-BC3B-434E6FEC7015}" srcOrd="1" destOrd="0" presId="urn:microsoft.com/office/officeart/2005/8/layout/list1"/>
    <dgm:cxn modelId="{3AF9DD21-5C72-8242-8A7F-A32BB30C5383}" type="presParOf" srcId="{BD13B995-5525-6144-A196-FF7BBD68DE80}" destId="{7DEFE9C7-4ACA-C045-9F7B-BA84346C7309}" srcOrd="1" destOrd="0" presId="urn:microsoft.com/office/officeart/2005/8/layout/list1"/>
    <dgm:cxn modelId="{D9C02ECD-2195-7644-BBC5-8E1906B97667}" type="presParOf" srcId="{BD13B995-5525-6144-A196-FF7BBD68DE80}" destId="{53B32A0A-8BA0-1140-8A16-113A8B9DC253}" srcOrd="2" destOrd="0" presId="urn:microsoft.com/office/officeart/2005/8/layout/list1"/>
    <dgm:cxn modelId="{9495ADA0-E922-DF44-A5BD-D0A19E0C4A92}" type="presParOf" srcId="{BD13B995-5525-6144-A196-FF7BBD68DE80}" destId="{752FD77B-3D75-4B46-8315-6CB80EE77328}" srcOrd="3" destOrd="0" presId="urn:microsoft.com/office/officeart/2005/8/layout/list1"/>
    <dgm:cxn modelId="{0E6FDB4C-1B17-104A-94F5-ADBF8FC18962}" type="presParOf" srcId="{BD13B995-5525-6144-A196-FF7BBD68DE80}" destId="{1CCA55F6-0889-7944-B9C9-BB08D34AF177}" srcOrd="4" destOrd="0" presId="urn:microsoft.com/office/officeart/2005/8/layout/list1"/>
    <dgm:cxn modelId="{3CE9AA4C-3411-0D45-9F6F-CA41E4FE726C}" type="presParOf" srcId="{1CCA55F6-0889-7944-B9C9-BB08D34AF177}" destId="{61CF2EFE-F39F-A941-90B8-8FD53C108458}" srcOrd="0" destOrd="0" presId="urn:microsoft.com/office/officeart/2005/8/layout/list1"/>
    <dgm:cxn modelId="{623E1143-170A-9C42-AA56-BAFD60F474B5}" type="presParOf" srcId="{1CCA55F6-0889-7944-B9C9-BB08D34AF177}" destId="{CD59E0F3-00C5-EE49-98D2-86637E467914}" srcOrd="1" destOrd="0" presId="urn:microsoft.com/office/officeart/2005/8/layout/list1"/>
    <dgm:cxn modelId="{1D634954-68D0-BD4A-8A89-85E45873C4A5}" type="presParOf" srcId="{BD13B995-5525-6144-A196-FF7BBD68DE80}" destId="{4C4C492A-23E7-874E-BEDD-59DC5E6FEF15}" srcOrd="5" destOrd="0" presId="urn:microsoft.com/office/officeart/2005/8/layout/list1"/>
    <dgm:cxn modelId="{0711774B-C267-FB40-B282-F48CCD2713A2}" type="presParOf" srcId="{BD13B995-5525-6144-A196-FF7BBD68DE80}" destId="{039CADB7-222F-B146-9F76-6C9DBA323553}" srcOrd="6" destOrd="0" presId="urn:microsoft.com/office/officeart/2005/8/layout/list1"/>
    <dgm:cxn modelId="{626718E6-7E3D-3943-B10F-91BCBA67A89D}" type="presParOf" srcId="{BD13B995-5525-6144-A196-FF7BBD68DE80}" destId="{ACBC8154-CCC8-3C4D-900C-34BD7F715575}" srcOrd="7" destOrd="0" presId="urn:microsoft.com/office/officeart/2005/8/layout/list1"/>
    <dgm:cxn modelId="{EA17FAD8-0045-8C4C-ADA1-96B0D0210F6F}" type="presParOf" srcId="{BD13B995-5525-6144-A196-FF7BBD68DE80}" destId="{5EA3189F-9C08-8743-BA9B-1C3ED02B395C}" srcOrd="8" destOrd="0" presId="urn:microsoft.com/office/officeart/2005/8/layout/list1"/>
    <dgm:cxn modelId="{4CAB3A7F-BCFB-CA4E-9ECA-E1B5DA932F2D}" type="presParOf" srcId="{5EA3189F-9C08-8743-BA9B-1C3ED02B395C}" destId="{ED161299-1077-C442-BFE3-C77FD142C667}" srcOrd="0" destOrd="0" presId="urn:microsoft.com/office/officeart/2005/8/layout/list1"/>
    <dgm:cxn modelId="{14355430-7B80-FF49-8760-43B45EE0AC0A}" type="presParOf" srcId="{5EA3189F-9C08-8743-BA9B-1C3ED02B395C}" destId="{6133E571-BEAD-FD4F-9B53-78189B93E5DB}" srcOrd="1" destOrd="0" presId="urn:microsoft.com/office/officeart/2005/8/layout/list1"/>
    <dgm:cxn modelId="{8328DF07-086B-AB48-9A75-D86B1CA9BB8E}" type="presParOf" srcId="{BD13B995-5525-6144-A196-FF7BBD68DE80}" destId="{187BF7BB-41D9-B543-AC6D-499C0DDC7BEC}" srcOrd="9" destOrd="0" presId="urn:microsoft.com/office/officeart/2005/8/layout/list1"/>
    <dgm:cxn modelId="{C4F96365-6CD4-7A49-A237-36383D472217}" type="presParOf" srcId="{BD13B995-5525-6144-A196-FF7BBD68DE80}" destId="{0D180341-B05F-234C-9724-60AB3B48D735}" srcOrd="10" destOrd="0" presId="urn:microsoft.com/office/officeart/2005/8/layout/list1"/>
    <dgm:cxn modelId="{C66943DB-F741-CE46-AC49-9BA75FF61ABE}" type="presParOf" srcId="{BD13B995-5525-6144-A196-FF7BBD68DE80}" destId="{B0EED052-6359-114D-A6A4-008EB7D9E3D7}" srcOrd="11" destOrd="0" presId="urn:microsoft.com/office/officeart/2005/8/layout/list1"/>
    <dgm:cxn modelId="{5BCA89D2-9712-7044-805D-C43468B1732E}" type="presParOf" srcId="{BD13B995-5525-6144-A196-FF7BBD68DE80}" destId="{E2CCE488-DAB3-8E47-BC4B-640A7042DA33}" srcOrd="12" destOrd="0" presId="urn:microsoft.com/office/officeart/2005/8/layout/list1"/>
    <dgm:cxn modelId="{642BF40D-7A18-8248-9929-EB5A508734CA}" type="presParOf" srcId="{E2CCE488-DAB3-8E47-BC4B-640A7042DA33}" destId="{E0FCBCA5-7F1C-1A4F-A6BB-548DBEE52903}" srcOrd="0" destOrd="0" presId="urn:microsoft.com/office/officeart/2005/8/layout/list1"/>
    <dgm:cxn modelId="{0EA27F49-B363-0B41-8733-679902923170}" type="presParOf" srcId="{E2CCE488-DAB3-8E47-BC4B-640A7042DA33}" destId="{B48EED39-760F-B847-969C-57D76A41B29C}" srcOrd="1" destOrd="0" presId="urn:microsoft.com/office/officeart/2005/8/layout/list1"/>
    <dgm:cxn modelId="{030EE02F-1680-B743-B716-983E7F886C69}" type="presParOf" srcId="{BD13B995-5525-6144-A196-FF7BBD68DE80}" destId="{83354E00-6E22-7446-8DD8-D5F93DB83914}" srcOrd="13" destOrd="0" presId="urn:microsoft.com/office/officeart/2005/8/layout/list1"/>
    <dgm:cxn modelId="{6F6E71D9-88B9-8541-9ADF-0BD6BE81BD68}" type="presParOf" srcId="{BD13B995-5525-6144-A196-FF7BBD68DE80}" destId="{687C8A05-1145-E94B-89F9-89765A7EFB0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FA77A-067D-664F-A88E-61D7A1FA7776}">
      <dsp:nvSpPr>
        <dsp:cNvPr id="0" name=""/>
        <dsp:cNvSpPr/>
      </dsp:nvSpPr>
      <dsp:spPr>
        <a:xfrm>
          <a:off x="0" y="392495"/>
          <a:ext cx="10967720" cy="21609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1217" tIns="291592" rIns="851217" bIns="99568" numCol="1" spcCol="1270" anchor="t" anchorCtr="0">
          <a:noAutofit/>
        </a:bodyPr>
        <a:lstStyle/>
        <a:p>
          <a:pPr marL="114300" lvl="1" indent="-114300" algn="l" defTabSz="622300">
            <a:lnSpc>
              <a:spcPct val="90000"/>
            </a:lnSpc>
            <a:spcBef>
              <a:spcPct val="0"/>
            </a:spcBef>
            <a:spcAft>
              <a:spcPct val="15000"/>
            </a:spcAft>
            <a:buChar char="•"/>
          </a:pPr>
          <a:r>
            <a:rPr lang="en-US" sz="1400" b="1" i="0" kern="1200" dirty="0"/>
            <a:t>Features Adapt Dynamically</a:t>
          </a:r>
          <a:r>
            <a:rPr lang="en-US" sz="1400" b="0" i="0" kern="1200" dirty="0"/>
            <a:t>:​</a:t>
          </a:r>
          <a:endParaRPr lang="en-IN" sz="1400" kern="1200" dirty="0"/>
        </a:p>
        <a:p>
          <a:pPr marL="114300" lvl="1" indent="-114300" algn="l" defTabSz="622300">
            <a:lnSpc>
              <a:spcPct val="90000"/>
            </a:lnSpc>
            <a:spcBef>
              <a:spcPct val="0"/>
            </a:spcBef>
            <a:spcAft>
              <a:spcPct val="15000"/>
            </a:spcAft>
            <a:buChar char="•"/>
          </a:pPr>
          <a:r>
            <a:rPr lang="en-US" sz="1400" b="0" i="0" kern="1200" dirty="0"/>
            <a:t>Utilized </a:t>
          </a:r>
          <a:r>
            <a:rPr lang="en-US" sz="1400" b="1" i="0" kern="1200" dirty="0"/>
            <a:t>multimodal data analysis</a:t>
          </a:r>
          <a:r>
            <a:rPr lang="en-US" sz="1400" b="0" i="0" kern="1200" dirty="0"/>
            <a:t> to extract and update attributes dynamically.​</a:t>
          </a:r>
          <a:endParaRPr lang="en-IN" sz="1400" kern="1200" dirty="0"/>
        </a:p>
        <a:p>
          <a:pPr marL="114300" lvl="1" indent="-114300" algn="l" defTabSz="622300">
            <a:lnSpc>
              <a:spcPct val="90000"/>
            </a:lnSpc>
            <a:spcBef>
              <a:spcPct val="0"/>
            </a:spcBef>
            <a:spcAft>
              <a:spcPct val="15000"/>
            </a:spcAft>
            <a:buChar char="•"/>
          </a:pPr>
          <a:r>
            <a:rPr lang="en-US" sz="1400" b="0" i="0" kern="1200" dirty="0"/>
            <a:t>Example: </a:t>
          </a:r>
          <a:r>
            <a:rPr lang="en-US" sz="1400" b="1" i="0" kern="1200" dirty="0"/>
            <a:t>LLAMA3.2 </a:t>
          </a:r>
          <a:r>
            <a:rPr lang="en-US" sz="1400" b="0" i="0" kern="1200" dirty="0"/>
            <a:t>identifies visual features like color and pattern directly from product images.​</a:t>
          </a:r>
          <a:endParaRPr lang="en-IN" sz="1400" kern="1200" dirty="0"/>
        </a:p>
        <a:p>
          <a:pPr marL="114300" lvl="1" indent="-114300" algn="l" defTabSz="622300">
            <a:lnSpc>
              <a:spcPct val="90000"/>
            </a:lnSpc>
            <a:spcBef>
              <a:spcPct val="0"/>
            </a:spcBef>
            <a:spcAft>
              <a:spcPct val="15000"/>
            </a:spcAft>
            <a:buChar char="•"/>
          </a:pPr>
          <a:r>
            <a:rPr lang="en-US" sz="1400" b="0" i="0" kern="1200" dirty="0"/>
            <a:t>Semantic attributes such as style (e.g., </a:t>
          </a:r>
          <a:r>
            <a:rPr lang="en-US" sz="1400" b="0" i="1" kern="1200" dirty="0"/>
            <a:t>Formal</a:t>
          </a:r>
          <a:r>
            <a:rPr lang="en-US" sz="1400" b="0" i="0" kern="1200" dirty="0"/>
            <a:t>, </a:t>
          </a:r>
          <a:r>
            <a:rPr lang="en-US" sz="1400" b="0" i="1" kern="1200" dirty="0"/>
            <a:t>Casual</a:t>
          </a:r>
          <a:r>
            <a:rPr lang="en-US" sz="1400" b="0" i="0" kern="1200" dirty="0"/>
            <a:t>) or occasion (e.g., </a:t>
          </a:r>
          <a:r>
            <a:rPr lang="en-US" sz="1400" b="0" i="1" kern="1200" dirty="0"/>
            <a:t>Festive</a:t>
          </a:r>
          <a:r>
            <a:rPr lang="en-US" sz="1400" b="0" i="0" kern="1200" dirty="0"/>
            <a:t>, </a:t>
          </a:r>
          <a:r>
            <a:rPr lang="en-US" sz="1400" b="0" i="1" kern="1200" dirty="0"/>
            <a:t>Daily Wear</a:t>
          </a:r>
          <a:r>
            <a:rPr lang="en-US" sz="1400" b="0" i="0" kern="1200" dirty="0"/>
            <a:t>) are contextually updated based on hierarchical relationships.​</a:t>
          </a:r>
          <a:endParaRPr lang="en-IN" sz="1400" kern="1200" dirty="0"/>
        </a:p>
        <a:p>
          <a:pPr marL="114300" lvl="1" indent="-114300" algn="l" defTabSz="622300">
            <a:lnSpc>
              <a:spcPct val="90000"/>
            </a:lnSpc>
            <a:spcBef>
              <a:spcPct val="0"/>
            </a:spcBef>
            <a:spcAft>
              <a:spcPct val="15000"/>
            </a:spcAft>
            <a:buChar char="•"/>
          </a:pPr>
          <a:r>
            <a:rPr lang="en-US" sz="1400" b="1" i="0" kern="1200" dirty="0"/>
            <a:t>Implementation</a:t>
          </a:r>
          <a:r>
            <a:rPr lang="en-US" sz="1400" b="0" i="0" kern="1200" dirty="0"/>
            <a:t>:​</a:t>
          </a:r>
          <a:endParaRPr lang="en-IN" sz="1400" kern="1200" dirty="0"/>
        </a:p>
        <a:p>
          <a:pPr marL="114300" lvl="1" indent="-114300" algn="l" defTabSz="622300">
            <a:lnSpc>
              <a:spcPct val="90000"/>
            </a:lnSpc>
            <a:spcBef>
              <a:spcPct val="0"/>
            </a:spcBef>
            <a:spcAft>
              <a:spcPct val="15000"/>
            </a:spcAft>
            <a:buChar char="•"/>
          </a:pPr>
          <a:r>
            <a:rPr lang="en-US" sz="1400" b="0" i="0" kern="1200" dirty="0"/>
            <a:t>Features are linked to products via </a:t>
          </a:r>
          <a:r>
            <a:rPr lang="en-US" sz="1400" b="1" i="0" kern="1200" dirty="0"/>
            <a:t>relational contexts</a:t>
          </a:r>
          <a:r>
            <a:rPr lang="en-US" sz="1400" b="0" i="0" kern="1200" dirty="0"/>
            <a:t> (e.g., </a:t>
          </a:r>
          <a:r>
            <a:rPr lang="en-US" sz="1400" b="0" i="1" kern="1200" dirty="0"/>
            <a:t>Sarees → Kanchipuram Sarees → Festive</a:t>
          </a:r>
          <a:r>
            <a:rPr lang="en-US" sz="1400" b="0" i="0" kern="1200" dirty="0"/>
            <a:t>).​</a:t>
          </a:r>
          <a:endParaRPr lang="en-IN" sz="1400" kern="1200" dirty="0"/>
        </a:p>
        <a:p>
          <a:pPr marL="114300" lvl="1" indent="-114300" algn="l" defTabSz="622300">
            <a:lnSpc>
              <a:spcPct val="90000"/>
            </a:lnSpc>
            <a:spcBef>
              <a:spcPct val="0"/>
            </a:spcBef>
            <a:spcAft>
              <a:spcPct val="15000"/>
            </a:spcAft>
            <a:buChar char="•"/>
          </a:pPr>
          <a:r>
            <a:rPr lang="en-US" sz="1400" b="0" i="0" kern="1200" dirty="0"/>
            <a:t>Dynamic adjustments are performed using </a:t>
          </a:r>
          <a:r>
            <a:rPr lang="en-US" sz="1400" b="1" i="0" kern="1200" dirty="0"/>
            <a:t>graph traversals</a:t>
          </a:r>
          <a:r>
            <a:rPr lang="en-US" sz="1400" b="0" i="0" kern="1200" dirty="0"/>
            <a:t> and real-time data inputs from visual and textual models.​</a:t>
          </a:r>
          <a:endParaRPr lang="en-IN" sz="1400" kern="1200" dirty="0"/>
        </a:p>
      </dsp:txBody>
      <dsp:txXfrm>
        <a:off x="0" y="392495"/>
        <a:ext cx="10967720" cy="2160900"/>
      </dsp:txXfrm>
    </dsp:sp>
    <dsp:sp modelId="{E5C037D8-3B9D-9746-8405-0CA5E77A7DFA}">
      <dsp:nvSpPr>
        <dsp:cNvPr id="0" name=""/>
        <dsp:cNvSpPr/>
      </dsp:nvSpPr>
      <dsp:spPr>
        <a:xfrm>
          <a:off x="548386" y="185855"/>
          <a:ext cx="7677404" cy="413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188" tIns="0" rIns="290188" bIns="0" numCol="1" spcCol="1270" anchor="ctr" anchorCtr="0">
          <a:noAutofit/>
        </a:bodyPr>
        <a:lstStyle/>
        <a:p>
          <a:pPr marL="0" lvl="0" indent="0" algn="l" defTabSz="622300">
            <a:lnSpc>
              <a:spcPct val="90000"/>
            </a:lnSpc>
            <a:spcBef>
              <a:spcPct val="0"/>
            </a:spcBef>
            <a:spcAft>
              <a:spcPct val="35000"/>
            </a:spcAft>
            <a:buNone/>
          </a:pPr>
          <a:r>
            <a:rPr lang="en-US" sz="1400" b="1" i="0" kern="1200"/>
            <a:t>Context-Aware Feature Definitions</a:t>
          </a:r>
          <a:r>
            <a:rPr lang="en-US" sz="1400" b="0" i="0" kern="1200"/>
            <a:t>​</a:t>
          </a:r>
          <a:endParaRPr lang="en-IN" sz="1400" kern="1200"/>
        </a:p>
      </dsp:txBody>
      <dsp:txXfrm>
        <a:off x="568561" y="206030"/>
        <a:ext cx="7637054" cy="372930"/>
      </dsp:txXfrm>
    </dsp:sp>
    <dsp:sp modelId="{C36A73BF-CD64-6041-8082-DE101C3DCBD7}">
      <dsp:nvSpPr>
        <dsp:cNvPr id="0" name=""/>
        <dsp:cNvSpPr/>
      </dsp:nvSpPr>
      <dsp:spPr>
        <a:xfrm>
          <a:off x="0" y="2835635"/>
          <a:ext cx="10967720" cy="1940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1217" tIns="291592" rIns="851217" bIns="99568" numCol="1" spcCol="1270" anchor="t" anchorCtr="0">
          <a:noAutofit/>
        </a:bodyPr>
        <a:lstStyle/>
        <a:p>
          <a:pPr marL="114300" lvl="1" indent="-114300" algn="l" defTabSz="622300">
            <a:lnSpc>
              <a:spcPct val="90000"/>
            </a:lnSpc>
            <a:spcBef>
              <a:spcPct val="0"/>
            </a:spcBef>
            <a:spcAft>
              <a:spcPct val="15000"/>
            </a:spcAft>
            <a:buChar char="•"/>
          </a:pPr>
          <a:r>
            <a:rPr lang="en-US" sz="1400" b="1" i="0" kern="1200" dirty="0"/>
            <a:t>Hierarchical Inheritance</a:t>
          </a:r>
          <a:r>
            <a:rPr lang="en-US" sz="1400" b="0" i="0" kern="1200" dirty="0"/>
            <a:t>:​</a:t>
          </a:r>
          <a:endParaRPr lang="en-IN" sz="1400" kern="1200" dirty="0"/>
        </a:p>
        <a:p>
          <a:pPr marL="114300" lvl="1" indent="-114300" algn="l" defTabSz="622300">
            <a:lnSpc>
              <a:spcPct val="90000"/>
            </a:lnSpc>
            <a:spcBef>
              <a:spcPct val="0"/>
            </a:spcBef>
            <a:spcAft>
              <a:spcPct val="15000"/>
            </a:spcAft>
            <a:buChar char="•"/>
          </a:pPr>
          <a:r>
            <a:rPr lang="en-US" sz="1400" b="0" i="0" kern="1200" dirty="0"/>
            <a:t>Parent-child relationships ensure shared properties are passed down the hierarchy.​</a:t>
          </a:r>
          <a:endParaRPr lang="en-IN" sz="1400" kern="1200" dirty="0"/>
        </a:p>
        <a:p>
          <a:pPr marL="114300" lvl="1" indent="-114300" algn="l" defTabSz="622300">
            <a:lnSpc>
              <a:spcPct val="90000"/>
            </a:lnSpc>
            <a:spcBef>
              <a:spcPct val="0"/>
            </a:spcBef>
            <a:spcAft>
              <a:spcPct val="15000"/>
            </a:spcAft>
            <a:buChar char="•"/>
          </a:pPr>
          <a:r>
            <a:rPr lang="en-US" sz="1400" b="0" i="0" kern="1200" dirty="0"/>
            <a:t>Example: </a:t>
          </a:r>
          <a:r>
            <a:rPr lang="en-US" sz="1400" b="0" i="1" kern="1200" dirty="0"/>
            <a:t>“Leather </a:t>
          </a:r>
          <a:r>
            <a:rPr lang="en-US" sz="1400" b="0" i="1" kern="1200" dirty="0" err="1"/>
            <a:t>Kolhapuris</a:t>
          </a:r>
          <a:r>
            <a:rPr lang="en-US" sz="1400" b="0" i="1" kern="1200" dirty="0"/>
            <a:t>”</a:t>
          </a:r>
          <a:r>
            <a:rPr lang="en-US" sz="1400" b="0" i="0" kern="1200" dirty="0"/>
            <a:t> automatically inherit material: leather and style: traditional from the parent node.​</a:t>
          </a:r>
          <a:endParaRPr lang="en-IN" sz="1400" kern="1200" dirty="0"/>
        </a:p>
        <a:p>
          <a:pPr marL="114300" lvl="1" indent="-114300" algn="l" defTabSz="622300">
            <a:lnSpc>
              <a:spcPct val="90000"/>
            </a:lnSpc>
            <a:spcBef>
              <a:spcPct val="0"/>
            </a:spcBef>
            <a:spcAft>
              <a:spcPct val="15000"/>
            </a:spcAft>
            <a:buChar char="•"/>
          </a:pPr>
          <a:r>
            <a:rPr lang="en-US" sz="1400" b="0" i="0" kern="1200" dirty="0"/>
            <a:t>Supports </a:t>
          </a:r>
          <a:r>
            <a:rPr lang="en-US" sz="1400" b="1" i="0" kern="1200" dirty="0"/>
            <a:t>customized node-level overrides</a:t>
          </a:r>
          <a:r>
            <a:rPr lang="en-US" sz="1400" b="0" i="0" kern="1200" dirty="0"/>
            <a:t> for specific cases (e.g., </a:t>
          </a:r>
          <a:r>
            <a:rPr lang="en-US" sz="1400" b="0" i="1" kern="1200" dirty="0"/>
            <a:t>“Vegan </a:t>
          </a:r>
          <a:r>
            <a:rPr lang="en-US" sz="1400" b="0" i="1" kern="1200" dirty="0" err="1"/>
            <a:t>Kolhapuris</a:t>
          </a:r>
          <a:r>
            <a:rPr lang="en-US" sz="1400" b="0" i="1" kern="1200" dirty="0"/>
            <a:t>”</a:t>
          </a:r>
          <a:r>
            <a:rPr lang="en-US" sz="1400" b="0" i="0" kern="1200" dirty="0"/>
            <a:t> override material).​</a:t>
          </a:r>
          <a:endParaRPr lang="en-IN" sz="1400" kern="1200" dirty="0"/>
        </a:p>
        <a:p>
          <a:pPr marL="114300" lvl="1" indent="-114300" algn="l" defTabSz="622300">
            <a:lnSpc>
              <a:spcPct val="90000"/>
            </a:lnSpc>
            <a:spcBef>
              <a:spcPct val="0"/>
            </a:spcBef>
            <a:spcAft>
              <a:spcPct val="15000"/>
            </a:spcAft>
            <a:buChar char="•"/>
          </a:pPr>
          <a:r>
            <a:rPr lang="en-US" sz="1400" b="1" i="0" kern="1200" dirty="0"/>
            <a:t>Implementation</a:t>
          </a:r>
          <a:r>
            <a:rPr lang="en-US" sz="1400" b="0" i="0" kern="1200" dirty="0"/>
            <a:t>:​</a:t>
          </a:r>
          <a:endParaRPr lang="en-IN" sz="1400" kern="1200" dirty="0"/>
        </a:p>
        <a:p>
          <a:pPr marL="114300" lvl="1" indent="-114300" algn="l" defTabSz="622300">
            <a:lnSpc>
              <a:spcPct val="90000"/>
            </a:lnSpc>
            <a:spcBef>
              <a:spcPct val="0"/>
            </a:spcBef>
            <a:spcAft>
              <a:spcPct val="15000"/>
            </a:spcAft>
            <a:buChar char="•"/>
          </a:pPr>
          <a:r>
            <a:rPr lang="en-US" sz="1400" b="0" i="0" kern="1200" dirty="0"/>
            <a:t>Designed inheritance using </a:t>
          </a:r>
          <a:r>
            <a:rPr lang="en-US" sz="1400" b="1" i="0" kern="1200" dirty="0"/>
            <a:t>Neo4j’s hierarchical queries</a:t>
          </a:r>
          <a:r>
            <a:rPr lang="en-US" sz="1400" b="0" i="0" kern="1200" dirty="0"/>
            <a:t> to aggregate and retrieve features efficiently across parent-child nodes.​</a:t>
          </a:r>
          <a:endParaRPr lang="en-IN" sz="1400" kern="1200" dirty="0"/>
        </a:p>
      </dsp:txBody>
      <dsp:txXfrm>
        <a:off x="0" y="2835635"/>
        <a:ext cx="10967720" cy="1940400"/>
      </dsp:txXfrm>
    </dsp:sp>
    <dsp:sp modelId="{B99A61D7-AA17-E540-8711-33FD2FDCF0A4}">
      <dsp:nvSpPr>
        <dsp:cNvPr id="0" name=""/>
        <dsp:cNvSpPr/>
      </dsp:nvSpPr>
      <dsp:spPr>
        <a:xfrm>
          <a:off x="548386" y="2628995"/>
          <a:ext cx="7677404" cy="413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188" tIns="0" rIns="290188" bIns="0" numCol="1" spcCol="1270" anchor="ctr" anchorCtr="0">
          <a:noAutofit/>
        </a:bodyPr>
        <a:lstStyle/>
        <a:p>
          <a:pPr marL="0" lvl="0" indent="0" algn="l" defTabSz="622300">
            <a:lnSpc>
              <a:spcPct val="90000"/>
            </a:lnSpc>
            <a:spcBef>
              <a:spcPct val="0"/>
            </a:spcBef>
            <a:spcAft>
              <a:spcPct val="35000"/>
            </a:spcAft>
            <a:buNone/>
          </a:pPr>
          <a:r>
            <a:rPr lang="en-US" sz="1400" b="1" i="0" kern="1200"/>
            <a:t>Attribute Inheritance Patterns</a:t>
          </a:r>
          <a:r>
            <a:rPr lang="en-US" sz="1400" b="0" i="0" kern="1200"/>
            <a:t>​</a:t>
          </a:r>
          <a:endParaRPr lang="en-IN" sz="1400" kern="1200"/>
        </a:p>
      </dsp:txBody>
      <dsp:txXfrm>
        <a:off x="568561" y="2649170"/>
        <a:ext cx="7637054"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32A0A-8BA0-1140-8A16-113A8B9DC253}">
      <dsp:nvSpPr>
        <dsp:cNvPr id="0" name=""/>
        <dsp:cNvSpPr/>
      </dsp:nvSpPr>
      <dsp:spPr>
        <a:xfrm>
          <a:off x="0" y="332581"/>
          <a:ext cx="10515600" cy="63787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Demonstrated insights like </a:t>
          </a:r>
          <a:r>
            <a:rPr lang="en-US" sz="1500" b="0" i="1" kern="1200" dirty="0" err="1"/>
            <a:t>Kolhapuri</a:t>
          </a:r>
          <a:r>
            <a:rPr lang="en-US" sz="1500" b="0" i="1" kern="1200" dirty="0"/>
            <a:t> chappals pair well with Dhoti-Kurta</a:t>
          </a:r>
          <a:r>
            <a:rPr lang="en-US" sz="1500" b="0" i="0" kern="1200" dirty="0"/>
            <a:t>. (Shown in image no. 2)​</a:t>
          </a:r>
          <a:endParaRPr lang="en-IN" sz="1500" kern="1200" dirty="0"/>
        </a:p>
      </dsp:txBody>
      <dsp:txXfrm>
        <a:off x="0" y="332581"/>
        <a:ext cx="10515600" cy="637875"/>
      </dsp:txXfrm>
    </dsp:sp>
    <dsp:sp modelId="{42A3C579-2F07-B249-BC3B-434E6FEC7015}">
      <dsp:nvSpPr>
        <dsp:cNvPr id="0" name=""/>
        <dsp:cNvSpPr/>
      </dsp:nvSpPr>
      <dsp:spPr>
        <a:xfrm>
          <a:off x="525780" y="111181"/>
          <a:ext cx="7360920"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66750">
            <a:lnSpc>
              <a:spcPct val="90000"/>
            </a:lnSpc>
            <a:spcBef>
              <a:spcPct val="0"/>
            </a:spcBef>
            <a:spcAft>
              <a:spcPct val="35000"/>
            </a:spcAft>
            <a:buNone/>
          </a:pPr>
          <a:r>
            <a:rPr lang="en-US" sz="1500" b="1" i="0" kern="1200" dirty="0"/>
            <a:t>Trend Analysis Success</a:t>
          </a:r>
          <a:r>
            <a:rPr lang="en-US" sz="1500" b="0" i="0" kern="1200" dirty="0"/>
            <a:t>:</a:t>
          </a:r>
          <a:endParaRPr lang="en-IN" sz="1500" kern="1200" dirty="0"/>
        </a:p>
      </dsp:txBody>
      <dsp:txXfrm>
        <a:off x="547396" y="132797"/>
        <a:ext cx="7317688" cy="399568"/>
      </dsp:txXfrm>
    </dsp:sp>
    <dsp:sp modelId="{039CADB7-222F-B146-9F76-6C9DBA323553}">
      <dsp:nvSpPr>
        <dsp:cNvPr id="0" name=""/>
        <dsp:cNvSpPr/>
      </dsp:nvSpPr>
      <dsp:spPr>
        <a:xfrm>
          <a:off x="0" y="1272856"/>
          <a:ext cx="10515600" cy="10867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Adding specific products (e.g., </a:t>
          </a:r>
          <a:r>
            <a:rPr lang="en-US" sz="1500" b="0" i="1" kern="1200" dirty="0"/>
            <a:t>100 models of </a:t>
          </a:r>
          <a:r>
            <a:rPr lang="en-US" sz="1500" b="0" i="1" kern="1200" dirty="0" err="1"/>
            <a:t>Kolhapuri</a:t>
          </a:r>
          <a:r>
            <a:rPr lang="en-US" sz="1500" b="0" i="1" kern="1200" dirty="0"/>
            <a:t> Chappals</a:t>
          </a:r>
          <a:r>
            <a:rPr lang="en-US" sz="1500" b="0" i="0" kern="1200" dirty="0"/>
            <a:t>) with unique attributes (see next slide) to nodes like “</a:t>
          </a:r>
          <a:r>
            <a:rPr lang="en-US" sz="1500" b="0" i="0" kern="1200" dirty="0" err="1"/>
            <a:t>Kolhapuris</a:t>
          </a:r>
          <a:r>
            <a:rPr lang="en-US" sz="1500" b="0" i="0" kern="1200" dirty="0"/>
            <a:t>.”​</a:t>
          </a:r>
          <a:endParaRPr lang="en-IN" sz="1500" kern="1200" dirty="0"/>
        </a:p>
        <a:p>
          <a:pPr marL="114300" lvl="1" indent="-114300" algn="l" defTabSz="666750">
            <a:lnSpc>
              <a:spcPct val="90000"/>
            </a:lnSpc>
            <a:spcBef>
              <a:spcPct val="0"/>
            </a:spcBef>
            <a:spcAft>
              <a:spcPct val="15000"/>
            </a:spcAft>
            <a:buChar char="•"/>
          </a:pPr>
          <a:r>
            <a:rPr lang="en-US" sz="1500" b="0" i="0" kern="1200" dirty="0"/>
            <a:t>Linking products dynamically, e.g., </a:t>
          </a:r>
          <a:r>
            <a:rPr lang="en-US" sz="1500" b="0" i="1" kern="1200" dirty="0"/>
            <a:t>“Purple </a:t>
          </a:r>
          <a:r>
            <a:rPr lang="en-US" sz="1500" b="0" i="1" kern="1200" dirty="0" err="1"/>
            <a:t>Mojadis</a:t>
          </a:r>
          <a:r>
            <a:rPr lang="en-US" sz="1500" b="0" i="1" kern="1200" dirty="0"/>
            <a:t>”</a:t>
          </a:r>
          <a:r>
            <a:rPr lang="en-US" sz="1500" b="0" i="0" kern="1200" dirty="0"/>
            <a:t> pairing with </a:t>
          </a:r>
          <a:r>
            <a:rPr lang="en-US" sz="1500" b="0" i="1" kern="1200" dirty="0"/>
            <a:t>“Purple Kurtas.”</a:t>
          </a:r>
          <a:r>
            <a:rPr lang="en-US" sz="1500" b="0" i="0" kern="1200" dirty="0"/>
            <a:t>​</a:t>
          </a:r>
          <a:endParaRPr lang="en-IN" sz="1500" kern="1200" dirty="0"/>
        </a:p>
      </dsp:txBody>
      <dsp:txXfrm>
        <a:off x="0" y="1272856"/>
        <a:ext cx="10515600" cy="1086750"/>
      </dsp:txXfrm>
    </dsp:sp>
    <dsp:sp modelId="{CD59E0F3-00C5-EE49-98D2-86637E467914}">
      <dsp:nvSpPr>
        <dsp:cNvPr id="0" name=""/>
        <dsp:cNvSpPr/>
      </dsp:nvSpPr>
      <dsp:spPr>
        <a:xfrm>
          <a:off x="525780" y="1051456"/>
          <a:ext cx="7360920"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66750">
            <a:lnSpc>
              <a:spcPct val="90000"/>
            </a:lnSpc>
            <a:spcBef>
              <a:spcPct val="0"/>
            </a:spcBef>
            <a:spcAft>
              <a:spcPct val="35000"/>
            </a:spcAft>
            <a:buNone/>
          </a:pPr>
          <a:r>
            <a:rPr lang="en-US" sz="1500" b="1" i="0" kern="1200" dirty="0"/>
            <a:t>Expanding Product Integration</a:t>
          </a:r>
          <a:r>
            <a:rPr lang="en-US" sz="1500" b="0" i="0" kern="1200" dirty="0"/>
            <a:t>:​</a:t>
          </a:r>
          <a:endParaRPr lang="en-IN" sz="1500" kern="1200" dirty="0"/>
        </a:p>
      </dsp:txBody>
      <dsp:txXfrm>
        <a:off x="547396" y="1073072"/>
        <a:ext cx="7317688" cy="399568"/>
      </dsp:txXfrm>
    </dsp:sp>
    <dsp:sp modelId="{0D180341-B05F-234C-9724-60AB3B48D735}">
      <dsp:nvSpPr>
        <dsp:cNvPr id="0" name=""/>
        <dsp:cNvSpPr/>
      </dsp:nvSpPr>
      <dsp:spPr>
        <a:xfrm>
          <a:off x="0" y="2662006"/>
          <a:ext cx="10515600" cy="63787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Leveraging </a:t>
          </a:r>
          <a:r>
            <a:rPr lang="en-US" sz="1500" b="1" i="0" kern="1200" dirty="0"/>
            <a:t>Meta Vision Models</a:t>
          </a:r>
          <a:r>
            <a:rPr lang="en-US" sz="1500" b="0" i="0" kern="1200" dirty="0"/>
            <a:t> like </a:t>
          </a:r>
          <a:r>
            <a:rPr lang="en-US" sz="1500" b="0" i="1" kern="1200" dirty="0"/>
            <a:t>Llama-3.2-90b-vision</a:t>
          </a:r>
          <a:r>
            <a:rPr lang="en-US" sz="1500" b="0" i="0" kern="1200" dirty="0"/>
            <a:t> for smarter product associations.​</a:t>
          </a:r>
          <a:endParaRPr lang="en-IN" sz="1500" kern="1200" dirty="0"/>
        </a:p>
      </dsp:txBody>
      <dsp:txXfrm>
        <a:off x="0" y="2662006"/>
        <a:ext cx="10515600" cy="637875"/>
      </dsp:txXfrm>
    </dsp:sp>
    <dsp:sp modelId="{6133E571-BEAD-FD4F-9B53-78189B93E5DB}">
      <dsp:nvSpPr>
        <dsp:cNvPr id="0" name=""/>
        <dsp:cNvSpPr/>
      </dsp:nvSpPr>
      <dsp:spPr>
        <a:xfrm>
          <a:off x="525780" y="2440606"/>
          <a:ext cx="7360920"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66750">
            <a:lnSpc>
              <a:spcPct val="90000"/>
            </a:lnSpc>
            <a:spcBef>
              <a:spcPct val="0"/>
            </a:spcBef>
            <a:spcAft>
              <a:spcPct val="35000"/>
            </a:spcAft>
            <a:buNone/>
          </a:pPr>
          <a:r>
            <a:rPr lang="en-US" sz="1500" b="1" i="0" kern="1200" dirty="0"/>
            <a:t>Multimodal Analysis</a:t>
          </a:r>
          <a:r>
            <a:rPr lang="en-US" sz="1500" b="0" i="0" kern="1200" dirty="0"/>
            <a:t>:</a:t>
          </a:r>
          <a:endParaRPr lang="en-IN" sz="1500" kern="1200" dirty="0"/>
        </a:p>
      </dsp:txBody>
      <dsp:txXfrm>
        <a:off x="547396" y="2462222"/>
        <a:ext cx="7317688" cy="399568"/>
      </dsp:txXfrm>
    </dsp:sp>
    <dsp:sp modelId="{687C8A05-1145-E94B-89F9-89765A7EFB0E}">
      <dsp:nvSpPr>
        <dsp:cNvPr id="0" name=""/>
        <dsp:cNvSpPr/>
      </dsp:nvSpPr>
      <dsp:spPr>
        <a:xfrm>
          <a:off x="0" y="3602281"/>
          <a:ext cx="10515600" cy="63787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Aiming for a </a:t>
          </a:r>
          <a:r>
            <a:rPr lang="en-US" sz="1500" b="1" i="0" kern="1200" dirty="0"/>
            <a:t>state-of-the-art solution</a:t>
          </a:r>
          <a:r>
            <a:rPr lang="en-US" sz="1500" b="0" i="0" kern="1200" dirty="0"/>
            <a:t> adaptable to every product in the market.​</a:t>
          </a:r>
          <a:endParaRPr lang="en-IN" sz="1500" kern="1200" dirty="0"/>
        </a:p>
      </dsp:txBody>
      <dsp:txXfrm>
        <a:off x="0" y="3602281"/>
        <a:ext cx="10515600" cy="637875"/>
      </dsp:txXfrm>
    </dsp:sp>
    <dsp:sp modelId="{B48EED39-760F-B847-969C-57D76A41B29C}">
      <dsp:nvSpPr>
        <dsp:cNvPr id="0" name=""/>
        <dsp:cNvSpPr/>
      </dsp:nvSpPr>
      <dsp:spPr>
        <a:xfrm>
          <a:off x="525780" y="3380881"/>
          <a:ext cx="7360920"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66750">
            <a:lnSpc>
              <a:spcPct val="90000"/>
            </a:lnSpc>
            <a:spcBef>
              <a:spcPct val="0"/>
            </a:spcBef>
            <a:spcAft>
              <a:spcPct val="35000"/>
            </a:spcAft>
            <a:buNone/>
          </a:pPr>
          <a:r>
            <a:rPr lang="en-US" sz="1500" b="1" i="0" kern="1200" dirty="0"/>
            <a:t>Vision</a:t>
          </a:r>
          <a:r>
            <a:rPr lang="en-US" sz="1500" b="0" i="0" kern="1200" dirty="0"/>
            <a:t>:</a:t>
          </a:r>
          <a:endParaRPr lang="en-IN" sz="1500" kern="1200" dirty="0"/>
        </a:p>
      </dsp:txBody>
      <dsp:txXfrm>
        <a:off x="547396" y="3402497"/>
        <a:ext cx="731768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3E1E66-1967-4C00-BB49-2B980451D2E0}" type="datetimeFigureOut">
              <a:rPr lang="en-IN" smtClean="0"/>
              <a:t>29-01-2025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7C89E9-9628-4C09-9B2B-5C8016852C54}" type="slidenum">
              <a:rPr lang="en-IN" smtClean="0"/>
              <a:t>‹#›</a:t>
            </a:fld>
            <a:endParaRPr lang="en-IN"/>
          </a:p>
        </p:txBody>
      </p:sp>
    </p:spTree>
    <p:extLst>
      <p:ext uri="{BB962C8B-B14F-4D97-AF65-F5344CB8AC3E}">
        <p14:creationId xmlns:p14="http://schemas.microsoft.com/office/powerpoint/2010/main" val="1755234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7C89E9-9628-4C09-9B2B-5C8016852C54}" type="slidenum">
              <a:rPr lang="en-IN" smtClean="0"/>
              <a:t>1</a:t>
            </a:fld>
            <a:endParaRPr lang="en-IN"/>
          </a:p>
        </p:txBody>
      </p:sp>
    </p:spTree>
    <p:extLst>
      <p:ext uri="{BB962C8B-B14F-4D97-AF65-F5344CB8AC3E}">
        <p14:creationId xmlns:p14="http://schemas.microsoft.com/office/powerpoint/2010/main" val="380085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7C89E9-9628-4C09-9B2B-5C8016852C54}" type="slidenum">
              <a:rPr lang="en-IN" smtClean="0"/>
              <a:t>5</a:t>
            </a:fld>
            <a:endParaRPr lang="en-IN"/>
          </a:p>
        </p:txBody>
      </p:sp>
    </p:spTree>
    <p:extLst>
      <p:ext uri="{BB962C8B-B14F-4D97-AF65-F5344CB8AC3E}">
        <p14:creationId xmlns:p14="http://schemas.microsoft.com/office/powerpoint/2010/main" val="3277754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7C89E9-9628-4C09-9B2B-5C8016852C54}" type="slidenum">
              <a:rPr lang="en-IN" smtClean="0"/>
              <a:t>8</a:t>
            </a:fld>
            <a:endParaRPr lang="en-IN"/>
          </a:p>
        </p:txBody>
      </p:sp>
    </p:spTree>
    <p:extLst>
      <p:ext uri="{BB962C8B-B14F-4D97-AF65-F5344CB8AC3E}">
        <p14:creationId xmlns:p14="http://schemas.microsoft.com/office/powerpoint/2010/main" val="3262435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7D9E5-6461-85F4-854F-DA003D5EE1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19C145-DB9A-4C53-EDE5-34E89946A0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27C17D-91E7-2BCD-4619-1B63174722D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9BC9C7D-8A1C-B265-14F1-0B036C1FDEE7}"/>
              </a:ext>
            </a:extLst>
          </p:cNvPr>
          <p:cNvSpPr>
            <a:spLocks noGrp="1"/>
          </p:cNvSpPr>
          <p:nvPr>
            <p:ph type="sldNum" sz="quarter" idx="5"/>
          </p:nvPr>
        </p:nvSpPr>
        <p:spPr/>
        <p:txBody>
          <a:bodyPr/>
          <a:lstStyle/>
          <a:p>
            <a:fld id="{817C89E9-9628-4C09-9B2B-5C8016852C54}" type="slidenum">
              <a:rPr lang="en-IN" smtClean="0"/>
              <a:t>9</a:t>
            </a:fld>
            <a:endParaRPr lang="en-IN"/>
          </a:p>
        </p:txBody>
      </p:sp>
    </p:spTree>
    <p:extLst>
      <p:ext uri="{BB962C8B-B14F-4D97-AF65-F5344CB8AC3E}">
        <p14:creationId xmlns:p14="http://schemas.microsoft.com/office/powerpoint/2010/main" val="390016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BDE48-154A-E8F6-6BBC-629F1126A0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B28A03-3043-B7E9-41FB-FF564AFD4E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448EB7-5B90-6E4C-DF91-0FCE3B1414F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7C7332C-EBB9-4FDE-4C0F-885A4CFF6A20}"/>
              </a:ext>
            </a:extLst>
          </p:cNvPr>
          <p:cNvSpPr>
            <a:spLocks noGrp="1"/>
          </p:cNvSpPr>
          <p:nvPr>
            <p:ph type="sldNum" sz="quarter" idx="5"/>
          </p:nvPr>
        </p:nvSpPr>
        <p:spPr/>
        <p:txBody>
          <a:bodyPr/>
          <a:lstStyle/>
          <a:p>
            <a:fld id="{817C89E9-9628-4C09-9B2B-5C8016852C54}" type="slidenum">
              <a:rPr lang="en-IN" smtClean="0"/>
              <a:t>18</a:t>
            </a:fld>
            <a:endParaRPr lang="en-IN"/>
          </a:p>
        </p:txBody>
      </p:sp>
    </p:spTree>
    <p:extLst>
      <p:ext uri="{BB962C8B-B14F-4D97-AF65-F5344CB8AC3E}">
        <p14:creationId xmlns:p14="http://schemas.microsoft.com/office/powerpoint/2010/main" val="2700951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7C89E9-9628-4C09-9B2B-5C8016852C54}" type="slidenum">
              <a:rPr lang="en-IN" smtClean="0"/>
              <a:t>20</a:t>
            </a:fld>
            <a:endParaRPr lang="en-IN"/>
          </a:p>
        </p:txBody>
      </p:sp>
    </p:spTree>
    <p:extLst>
      <p:ext uri="{BB962C8B-B14F-4D97-AF65-F5344CB8AC3E}">
        <p14:creationId xmlns:p14="http://schemas.microsoft.com/office/powerpoint/2010/main" val="241431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968B-54F9-78F0-A83C-EB44462DAF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86FCCA-3B78-B508-F5CF-2CCFE3C38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4E221D-39EB-C845-534C-BBE682C47F54}"/>
              </a:ext>
            </a:extLst>
          </p:cNvPr>
          <p:cNvSpPr>
            <a:spLocks noGrp="1"/>
          </p:cNvSpPr>
          <p:nvPr>
            <p:ph type="dt" sz="half" idx="10"/>
          </p:nvPr>
        </p:nvSpPr>
        <p:spPr/>
        <p:txBody>
          <a:bodyPr/>
          <a:lstStyle/>
          <a:p>
            <a:fld id="{A4DAB1FB-5032-4976-8EB6-015441453E29}" type="datetimeFigureOut">
              <a:rPr lang="en-IN" smtClean="0"/>
              <a:t>29-01-2025</a:t>
            </a:fld>
            <a:endParaRPr lang="en-IN"/>
          </a:p>
        </p:txBody>
      </p:sp>
      <p:sp>
        <p:nvSpPr>
          <p:cNvPr id="5" name="Footer Placeholder 4">
            <a:extLst>
              <a:ext uri="{FF2B5EF4-FFF2-40B4-BE49-F238E27FC236}">
                <a16:creationId xmlns:a16="http://schemas.microsoft.com/office/drawing/2014/main" id="{8F14E313-6295-BD9F-9F36-8264E36080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DA71C9-AAC9-1E61-0E4B-607A401ACB13}"/>
              </a:ext>
            </a:extLst>
          </p:cNvPr>
          <p:cNvSpPr>
            <a:spLocks noGrp="1"/>
          </p:cNvSpPr>
          <p:nvPr>
            <p:ph type="sldNum" sz="quarter" idx="12"/>
          </p:nvPr>
        </p:nvSpPr>
        <p:spPr/>
        <p:txBody>
          <a:bodyPr/>
          <a:lstStyle/>
          <a:p>
            <a:fld id="{F23FEBE9-DEE7-4553-B154-FF2395984969}" type="slidenum">
              <a:rPr lang="en-IN" smtClean="0"/>
              <a:t>‹#›</a:t>
            </a:fld>
            <a:endParaRPr lang="en-IN"/>
          </a:p>
        </p:txBody>
      </p:sp>
    </p:spTree>
    <p:extLst>
      <p:ext uri="{BB962C8B-B14F-4D97-AF65-F5344CB8AC3E}">
        <p14:creationId xmlns:p14="http://schemas.microsoft.com/office/powerpoint/2010/main" val="166081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23FE6-CE81-FC16-C429-EB21B7BFEF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85289A-C0F4-00DC-E781-7C41169B08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43B7D4-1AC2-3FDB-601F-54B606B637F3}"/>
              </a:ext>
            </a:extLst>
          </p:cNvPr>
          <p:cNvSpPr>
            <a:spLocks noGrp="1"/>
          </p:cNvSpPr>
          <p:nvPr>
            <p:ph type="dt" sz="half" idx="10"/>
          </p:nvPr>
        </p:nvSpPr>
        <p:spPr/>
        <p:txBody>
          <a:bodyPr/>
          <a:lstStyle/>
          <a:p>
            <a:fld id="{A4DAB1FB-5032-4976-8EB6-015441453E29}" type="datetimeFigureOut">
              <a:rPr lang="en-IN" smtClean="0"/>
              <a:t>29-01-2025</a:t>
            </a:fld>
            <a:endParaRPr lang="en-IN"/>
          </a:p>
        </p:txBody>
      </p:sp>
      <p:sp>
        <p:nvSpPr>
          <p:cNvPr id="5" name="Footer Placeholder 4">
            <a:extLst>
              <a:ext uri="{FF2B5EF4-FFF2-40B4-BE49-F238E27FC236}">
                <a16:creationId xmlns:a16="http://schemas.microsoft.com/office/drawing/2014/main" id="{7A2A1A3F-9B0D-E460-3A6B-0F9CACA7A3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EF2C3B-FEBA-7534-DCE9-8896A7404499}"/>
              </a:ext>
            </a:extLst>
          </p:cNvPr>
          <p:cNvSpPr>
            <a:spLocks noGrp="1"/>
          </p:cNvSpPr>
          <p:nvPr>
            <p:ph type="sldNum" sz="quarter" idx="12"/>
          </p:nvPr>
        </p:nvSpPr>
        <p:spPr/>
        <p:txBody>
          <a:bodyPr/>
          <a:lstStyle/>
          <a:p>
            <a:fld id="{F23FEBE9-DEE7-4553-B154-FF2395984969}" type="slidenum">
              <a:rPr lang="en-IN" smtClean="0"/>
              <a:t>‹#›</a:t>
            </a:fld>
            <a:endParaRPr lang="en-IN"/>
          </a:p>
        </p:txBody>
      </p:sp>
    </p:spTree>
    <p:extLst>
      <p:ext uri="{BB962C8B-B14F-4D97-AF65-F5344CB8AC3E}">
        <p14:creationId xmlns:p14="http://schemas.microsoft.com/office/powerpoint/2010/main" val="1976888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96EB76-43D8-E85D-5D9D-27BFFE33D0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CDF9D2-053B-E0C9-30F0-0ECCED0AAA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49546D-E59D-18D9-6290-85B15CCDA21A}"/>
              </a:ext>
            </a:extLst>
          </p:cNvPr>
          <p:cNvSpPr>
            <a:spLocks noGrp="1"/>
          </p:cNvSpPr>
          <p:nvPr>
            <p:ph type="dt" sz="half" idx="10"/>
          </p:nvPr>
        </p:nvSpPr>
        <p:spPr/>
        <p:txBody>
          <a:bodyPr/>
          <a:lstStyle/>
          <a:p>
            <a:fld id="{A4DAB1FB-5032-4976-8EB6-015441453E29}" type="datetimeFigureOut">
              <a:rPr lang="en-IN" smtClean="0"/>
              <a:t>29-01-2025</a:t>
            </a:fld>
            <a:endParaRPr lang="en-IN"/>
          </a:p>
        </p:txBody>
      </p:sp>
      <p:sp>
        <p:nvSpPr>
          <p:cNvPr id="5" name="Footer Placeholder 4">
            <a:extLst>
              <a:ext uri="{FF2B5EF4-FFF2-40B4-BE49-F238E27FC236}">
                <a16:creationId xmlns:a16="http://schemas.microsoft.com/office/drawing/2014/main" id="{6909E346-B60C-6ACA-F837-77C45EE020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726F27-89A2-3AC2-D7D3-A797DD330172}"/>
              </a:ext>
            </a:extLst>
          </p:cNvPr>
          <p:cNvSpPr>
            <a:spLocks noGrp="1"/>
          </p:cNvSpPr>
          <p:nvPr>
            <p:ph type="sldNum" sz="quarter" idx="12"/>
          </p:nvPr>
        </p:nvSpPr>
        <p:spPr/>
        <p:txBody>
          <a:bodyPr/>
          <a:lstStyle/>
          <a:p>
            <a:fld id="{F23FEBE9-DEE7-4553-B154-FF2395984969}" type="slidenum">
              <a:rPr lang="en-IN" smtClean="0"/>
              <a:t>‹#›</a:t>
            </a:fld>
            <a:endParaRPr lang="en-IN"/>
          </a:p>
        </p:txBody>
      </p:sp>
    </p:spTree>
    <p:extLst>
      <p:ext uri="{BB962C8B-B14F-4D97-AF65-F5344CB8AC3E}">
        <p14:creationId xmlns:p14="http://schemas.microsoft.com/office/powerpoint/2010/main" val="829527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EB74-460A-25BE-1B52-4B0EF860CE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B14526-A3FA-D1A5-AEC1-C657DF4FED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B791C1-CBAB-85B9-CE40-B0C37E8C401D}"/>
              </a:ext>
            </a:extLst>
          </p:cNvPr>
          <p:cNvSpPr>
            <a:spLocks noGrp="1"/>
          </p:cNvSpPr>
          <p:nvPr>
            <p:ph type="dt" sz="half" idx="10"/>
          </p:nvPr>
        </p:nvSpPr>
        <p:spPr/>
        <p:txBody>
          <a:bodyPr/>
          <a:lstStyle/>
          <a:p>
            <a:fld id="{A4DAB1FB-5032-4976-8EB6-015441453E29}" type="datetimeFigureOut">
              <a:rPr lang="en-IN" smtClean="0"/>
              <a:t>29-01-2025</a:t>
            </a:fld>
            <a:endParaRPr lang="en-IN"/>
          </a:p>
        </p:txBody>
      </p:sp>
      <p:sp>
        <p:nvSpPr>
          <p:cNvPr id="5" name="Footer Placeholder 4">
            <a:extLst>
              <a:ext uri="{FF2B5EF4-FFF2-40B4-BE49-F238E27FC236}">
                <a16:creationId xmlns:a16="http://schemas.microsoft.com/office/drawing/2014/main" id="{78781737-4F3A-18EC-A395-C770E4D709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F29DDF-3CF0-0594-0C45-152353299216}"/>
              </a:ext>
            </a:extLst>
          </p:cNvPr>
          <p:cNvSpPr>
            <a:spLocks noGrp="1"/>
          </p:cNvSpPr>
          <p:nvPr>
            <p:ph type="sldNum" sz="quarter" idx="12"/>
          </p:nvPr>
        </p:nvSpPr>
        <p:spPr/>
        <p:txBody>
          <a:bodyPr/>
          <a:lstStyle/>
          <a:p>
            <a:fld id="{F23FEBE9-DEE7-4553-B154-FF2395984969}" type="slidenum">
              <a:rPr lang="en-IN" smtClean="0"/>
              <a:t>‹#›</a:t>
            </a:fld>
            <a:endParaRPr lang="en-IN"/>
          </a:p>
        </p:txBody>
      </p:sp>
    </p:spTree>
    <p:extLst>
      <p:ext uri="{BB962C8B-B14F-4D97-AF65-F5344CB8AC3E}">
        <p14:creationId xmlns:p14="http://schemas.microsoft.com/office/powerpoint/2010/main" val="1313690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37EF2-F5D7-CDF6-A9F5-695BD9CDA9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050DB5-3CFA-DE72-7026-EDF1047CA51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0C069C-E704-1539-B27B-DF15027CCC56}"/>
              </a:ext>
            </a:extLst>
          </p:cNvPr>
          <p:cNvSpPr>
            <a:spLocks noGrp="1"/>
          </p:cNvSpPr>
          <p:nvPr>
            <p:ph type="dt" sz="half" idx="10"/>
          </p:nvPr>
        </p:nvSpPr>
        <p:spPr/>
        <p:txBody>
          <a:bodyPr/>
          <a:lstStyle/>
          <a:p>
            <a:fld id="{A4DAB1FB-5032-4976-8EB6-015441453E29}" type="datetimeFigureOut">
              <a:rPr lang="en-IN" smtClean="0"/>
              <a:t>29-01-2025</a:t>
            </a:fld>
            <a:endParaRPr lang="en-IN"/>
          </a:p>
        </p:txBody>
      </p:sp>
      <p:sp>
        <p:nvSpPr>
          <p:cNvPr id="5" name="Footer Placeholder 4">
            <a:extLst>
              <a:ext uri="{FF2B5EF4-FFF2-40B4-BE49-F238E27FC236}">
                <a16:creationId xmlns:a16="http://schemas.microsoft.com/office/drawing/2014/main" id="{B4F400D0-7C46-24D4-40CF-7A5290887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1C55D0-3DE8-C3CE-D9E8-493163C7329E}"/>
              </a:ext>
            </a:extLst>
          </p:cNvPr>
          <p:cNvSpPr>
            <a:spLocks noGrp="1"/>
          </p:cNvSpPr>
          <p:nvPr>
            <p:ph type="sldNum" sz="quarter" idx="12"/>
          </p:nvPr>
        </p:nvSpPr>
        <p:spPr/>
        <p:txBody>
          <a:bodyPr/>
          <a:lstStyle/>
          <a:p>
            <a:fld id="{F23FEBE9-DEE7-4553-B154-FF2395984969}" type="slidenum">
              <a:rPr lang="en-IN" smtClean="0"/>
              <a:t>‹#›</a:t>
            </a:fld>
            <a:endParaRPr lang="en-IN"/>
          </a:p>
        </p:txBody>
      </p:sp>
    </p:spTree>
    <p:extLst>
      <p:ext uri="{BB962C8B-B14F-4D97-AF65-F5344CB8AC3E}">
        <p14:creationId xmlns:p14="http://schemas.microsoft.com/office/powerpoint/2010/main" val="1039586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907C-351E-B435-89B9-11357530BA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9BCBC9-1B25-044B-DF31-99676CACCC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E73FCA-B9C3-548D-9622-6C328D8FB4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87C795-E7F1-5664-D1B1-D99A007B387D}"/>
              </a:ext>
            </a:extLst>
          </p:cNvPr>
          <p:cNvSpPr>
            <a:spLocks noGrp="1"/>
          </p:cNvSpPr>
          <p:nvPr>
            <p:ph type="dt" sz="half" idx="10"/>
          </p:nvPr>
        </p:nvSpPr>
        <p:spPr/>
        <p:txBody>
          <a:bodyPr/>
          <a:lstStyle/>
          <a:p>
            <a:fld id="{A4DAB1FB-5032-4976-8EB6-015441453E29}" type="datetimeFigureOut">
              <a:rPr lang="en-IN" smtClean="0"/>
              <a:t>29-01-2025</a:t>
            </a:fld>
            <a:endParaRPr lang="en-IN"/>
          </a:p>
        </p:txBody>
      </p:sp>
      <p:sp>
        <p:nvSpPr>
          <p:cNvPr id="6" name="Footer Placeholder 5">
            <a:extLst>
              <a:ext uri="{FF2B5EF4-FFF2-40B4-BE49-F238E27FC236}">
                <a16:creationId xmlns:a16="http://schemas.microsoft.com/office/drawing/2014/main" id="{4DDA3CB6-A7EE-1EE5-2F7F-06C9042C5C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74FFF1-6E8D-8FF6-AA50-612EA3A8BF98}"/>
              </a:ext>
            </a:extLst>
          </p:cNvPr>
          <p:cNvSpPr>
            <a:spLocks noGrp="1"/>
          </p:cNvSpPr>
          <p:nvPr>
            <p:ph type="sldNum" sz="quarter" idx="12"/>
          </p:nvPr>
        </p:nvSpPr>
        <p:spPr/>
        <p:txBody>
          <a:bodyPr/>
          <a:lstStyle/>
          <a:p>
            <a:fld id="{F23FEBE9-DEE7-4553-B154-FF2395984969}" type="slidenum">
              <a:rPr lang="en-IN" smtClean="0"/>
              <a:t>‹#›</a:t>
            </a:fld>
            <a:endParaRPr lang="en-IN"/>
          </a:p>
        </p:txBody>
      </p:sp>
    </p:spTree>
    <p:extLst>
      <p:ext uri="{BB962C8B-B14F-4D97-AF65-F5344CB8AC3E}">
        <p14:creationId xmlns:p14="http://schemas.microsoft.com/office/powerpoint/2010/main" val="2974433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FFF9C-C280-3CB5-B255-F787B26E88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8BA5FA-93CB-A84D-0BA3-53A34A3C60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408C58-2CA0-A2C0-BF0B-DD533B26C3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751B62-13F3-CDFF-41E9-B3A5A74C7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E1AD13-76FC-9AD1-2BCB-5EC6A6C74C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3E7B1F-3D01-7B38-9978-0EF136267D99}"/>
              </a:ext>
            </a:extLst>
          </p:cNvPr>
          <p:cNvSpPr>
            <a:spLocks noGrp="1"/>
          </p:cNvSpPr>
          <p:nvPr>
            <p:ph type="dt" sz="half" idx="10"/>
          </p:nvPr>
        </p:nvSpPr>
        <p:spPr/>
        <p:txBody>
          <a:bodyPr/>
          <a:lstStyle/>
          <a:p>
            <a:fld id="{A4DAB1FB-5032-4976-8EB6-015441453E29}" type="datetimeFigureOut">
              <a:rPr lang="en-IN" smtClean="0"/>
              <a:t>29-01-2025</a:t>
            </a:fld>
            <a:endParaRPr lang="en-IN"/>
          </a:p>
        </p:txBody>
      </p:sp>
      <p:sp>
        <p:nvSpPr>
          <p:cNvPr id="8" name="Footer Placeholder 7">
            <a:extLst>
              <a:ext uri="{FF2B5EF4-FFF2-40B4-BE49-F238E27FC236}">
                <a16:creationId xmlns:a16="http://schemas.microsoft.com/office/drawing/2014/main" id="{09141087-6277-6D50-6697-A1B4FCBAA9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B58395-2DAE-837C-7E27-06F7E066468C}"/>
              </a:ext>
            </a:extLst>
          </p:cNvPr>
          <p:cNvSpPr>
            <a:spLocks noGrp="1"/>
          </p:cNvSpPr>
          <p:nvPr>
            <p:ph type="sldNum" sz="quarter" idx="12"/>
          </p:nvPr>
        </p:nvSpPr>
        <p:spPr/>
        <p:txBody>
          <a:bodyPr/>
          <a:lstStyle/>
          <a:p>
            <a:fld id="{F23FEBE9-DEE7-4553-B154-FF2395984969}" type="slidenum">
              <a:rPr lang="en-IN" smtClean="0"/>
              <a:t>‹#›</a:t>
            </a:fld>
            <a:endParaRPr lang="en-IN"/>
          </a:p>
        </p:txBody>
      </p:sp>
    </p:spTree>
    <p:extLst>
      <p:ext uri="{BB962C8B-B14F-4D97-AF65-F5344CB8AC3E}">
        <p14:creationId xmlns:p14="http://schemas.microsoft.com/office/powerpoint/2010/main" val="1962897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31345-3A27-C994-BFCC-D1330D81E1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8C6ACF-0EFA-72E7-E0A2-AB32CB57C1F7}"/>
              </a:ext>
            </a:extLst>
          </p:cNvPr>
          <p:cNvSpPr>
            <a:spLocks noGrp="1"/>
          </p:cNvSpPr>
          <p:nvPr>
            <p:ph type="dt" sz="half" idx="10"/>
          </p:nvPr>
        </p:nvSpPr>
        <p:spPr/>
        <p:txBody>
          <a:bodyPr/>
          <a:lstStyle/>
          <a:p>
            <a:fld id="{A4DAB1FB-5032-4976-8EB6-015441453E29}" type="datetimeFigureOut">
              <a:rPr lang="en-IN" smtClean="0"/>
              <a:t>29-01-2025</a:t>
            </a:fld>
            <a:endParaRPr lang="en-IN"/>
          </a:p>
        </p:txBody>
      </p:sp>
      <p:sp>
        <p:nvSpPr>
          <p:cNvPr id="4" name="Footer Placeholder 3">
            <a:extLst>
              <a:ext uri="{FF2B5EF4-FFF2-40B4-BE49-F238E27FC236}">
                <a16:creationId xmlns:a16="http://schemas.microsoft.com/office/drawing/2014/main" id="{F689E51F-1CEB-6AAC-968E-41340A789F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E44AE1-D725-9455-1B25-1AED59540518}"/>
              </a:ext>
            </a:extLst>
          </p:cNvPr>
          <p:cNvSpPr>
            <a:spLocks noGrp="1"/>
          </p:cNvSpPr>
          <p:nvPr>
            <p:ph type="sldNum" sz="quarter" idx="12"/>
          </p:nvPr>
        </p:nvSpPr>
        <p:spPr/>
        <p:txBody>
          <a:bodyPr/>
          <a:lstStyle/>
          <a:p>
            <a:fld id="{F23FEBE9-DEE7-4553-B154-FF2395984969}" type="slidenum">
              <a:rPr lang="en-IN" smtClean="0"/>
              <a:t>‹#›</a:t>
            </a:fld>
            <a:endParaRPr lang="en-IN"/>
          </a:p>
        </p:txBody>
      </p:sp>
    </p:spTree>
    <p:extLst>
      <p:ext uri="{BB962C8B-B14F-4D97-AF65-F5344CB8AC3E}">
        <p14:creationId xmlns:p14="http://schemas.microsoft.com/office/powerpoint/2010/main" val="3547170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F0B2D1-C40B-3CAA-329B-DF557CA4E4C0}"/>
              </a:ext>
            </a:extLst>
          </p:cNvPr>
          <p:cNvSpPr>
            <a:spLocks noGrp="1"/>
          </p:cNvSpPr>
          <p:nvPr>
            <p:ph type="dt" sz="half" idx="10"/>
          </p:nvPr>
        </p:nvSpPr>
        <p:spPr/>
        <p:txBody>
          <a:bodyPr/>
          <a:lstStyle/>
          <a:p>
            <a:fld id="{A4DAB1FB-5032-4976-8EB6-015441453E29}" type="datetimeFigureOut">
              <a:rPr lang="en-IN" smtClean="0"/>
              <a:t>29-01-2025</a:t>
            </a:fld>
            <a:endParaRPr lang="en-IN"/>
          </a:p>
        </p:txBody>
      </p:sp>
      <p:sp>
        <p:nvSpPr>
          <p:cNvPr id="3" name="Footer Placeholder 2">
            <a:extLst>
              <a:ext uri="{FF2B5EF4-FFF2-40B4-BE49-F238E27FC236}">
                <a16:creationId xmlns:a16="http://schemas.microsoft.com/office/drawing/2014/main" id="{0F8F16C6-1B24-25B3-172B-F72F9FD551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56BE148-A351-02E7-B9A3-08F66874E499}"/>
              </a:ext>
            </a:extLst>
          </p:cNvPr>
          <p:cNvSpPr>
            <a:spLocks noGrp="1"/>
          </p:cNvSpPr>
          <p:nvPr>
            <p:ph type="sldNum" sz="quarter" idx="12"/>
          </p:nvPr>
        </p:nvSpPr>
        <p:spPr/>
        <p:txBody>
          <a:bodyPr/>
          <a:lstStyle/>
          <a:p>
            <a:fld id="{F23FEBE9-DEE7-4553-B154-FF2395984969}" type="slidenum">
              <a:rPr lang="en-IN" smtClean="0"/>
              <a:t>‹#›</a:t>
            </a:fld>
            <a:endParaRPr lang="en-IN"/>
          </a:p>
        </p:txBody>
      </p:sp>
    </p:spTree>
    <p:extLst>
      <p:ext uri="{BB962C8B-B14F-4D97-AF65-F5344CB8AC3E}">
        <p14:creationId xmlns:p14="http://schemas.microsoft.com/office/powerpoint/2010/main" val="176916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2D7FB-A8DF-7D74-10AD-6E9682660F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EE04288-A3A7-09CE-3066-9695DBDC07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40EAB4-AD33-82B8-D0A9-E4FA38E27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88D6B8-2C4C-7C5B-E3A1-79AB43766555}"/>
              </a:ext>
            </a:extLst>
          </p:cNvPr>
          <p:cNvSpPr>
            <a:spLocks noGrp="1"/>
          </p:cNvSpPr>
          <p:nvPr>
            <p:ph type="dt" sz="half" idx="10"/>
          </p:nvPr>
        </p:nvSpPr>
        <p:spPr/>
        <p:txBody>
          <a:bodyPr/>
          <a:lstStyle/>
          <a:p>
            <a:fld id="{A4DAB1FB-5032-4976-8EB6-015441453E29}" type="datetimeFigureOut">
              <a:rPr lang="en-IN" smtClean="0"/>
              <a:t>29-01-2025</a:t>
            </a:fld>
            <a:endParaRPr lang="en-IN"/>
          </a:p>
        </p:txBody>
      </p:sp>
      <p:sp>
        <p:nvSpPr>
          <p:cNvPr id="6" name="Footer Placeholder 5">
            <a:extLst>
              <a:ext uri="{FF2B5EF4-FFF2-40B4-BE49-F238E27FC236}">
                <a16:creationId xmlns:a16="http://schemas.microsoft.com/office/drawing/2014/main" id="{DF5ACDB8-BC41-36F3-BD0F-F455CD0B53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6C4FFE-83AF-2C0E-FEEA-E01A468B3874}"/>
              </a:ext>
            </a:extLst>
          </p:cNvPr>
          <p:cNvSpPr>
            <a:spLocks noGrp="1"/>
          </p:cNvSpPr>
          <p:nvPr>
            <p:ph type="sldNum" sz="quarter" idx="12"/>
          </p:nvPr>
        </p:nvSpPr>
        <p:spPr/>
        <p:txBody>
          <a:bodyPr/>
          <a:lstStyle/>
          <a:p>
            <a:fld id="{F23FEBE9-DEE7-4553-B154-FF2395984969}" type="slidenum">
              <a:rPr lang="en-IN" smtClean="0"/>
              <a:t>‹#›</a:t>
            </a:fld>
            <a:endParaRPr lang="en-IN"/>
          </a:p>
        </p:txBody>
      </p:sp>
    </p:spTree>
    <p:extLst>
      <p:ext uri="{BB962C8B-B14F-4D97-AF65-F5344CB8AC3E}">
        <p14:creationId xmlns:p14="http://schemas.microsoft.com/office/powerpoint/2010/main" val="3163451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98A76-C5CB-336C-F585-8A42CF5FDF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383BB0-BC5A-56F7-2B90-E597EAF7A2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F6288C9-5059-EEF6-70B1-5C9BD2133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487B83-EE25-EB70-BC1C-C3969BA8C7FC}"/>
              </a:ext>
            </a:extLst>
          </p:cNvPr>
          <p:cNvSpPr>
            <a:spLocks noGrp="1"/>
          </p:cNvSpPr>
          <p:nvPr>
            <p:ph type="dt" sz="half" idx="10"/>
          </p:nvPr>
        </p:nvSpPr>
        <p:spPr/>
        <p:txBody>
          <a:bodyPr/>
          <a:lstStyle/>
          <a:p>
            <a:fld id="{A4DAB1FB-5032-4976-8EB6-015441453E29}" type="datetimeFigureOut">
              <a:rPr lang="en-IN" smtClean="0"/>
              <a:t>29-01-2025</a:t>
            </a:fld>
            <a:endParaRPr lang="en-IN"/>
          </a:p>
        </p:txBody>
      </p:sp>
      <p:sp>
        <p:nvSpPr>
          <p:cNvPr id="6" name="Footer Placeholder 5">
            <a:extLst>
              <a:ext uri="{FF2B5EF4-FFF2-40B4-BE49-F238E27FC236}">
                <a16:creationId xmlns:a16="http://schemas.microsoft.com/office/drawing/2014/main" id="{2F06A83F-5292-1818-B4F0-53B25C0B63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6D8347-F311-9AA7-4727-0A64D155CDA8}"/>
              </a:ext>
            </a:extLst>
          </p:cNvPr>
          <p:cNvSpPr>
            <a:spLocks noGrp="1"/>
          </p:cNvSpPr>
          <p:nvPr>
            <p:ph type="sldNum" sz="quarter" idx="12"/>
          </p:nvPr>
        </p:nvSpPr>
        <p:spPr/>
        <p:txBody>
          <a:bodyPr/>
          <a:lstStyle/>
          <a:p>
            <a:fld id="{F23FEBE9-DEE7-4553-B154-FF2395984969}" type="slidenum">
              <a:rPr lang="en-IN" smtClean="0"/>
              <a:t>‹#›</a:t>
            </a:fld>
            <a:endParaRPr lang="en-IN"/>
          </a:p>
        </p:txBody>
      </p:sp>
    </p:spTree>
    <p:extLst>
      <p:ext uri="{BB962C8B-B14F-4D97-AF65-F5344CB8AC3E}">
        <p14:creationId xmlns:p14="http://schemas.microsoft.com/office/powerpoint/2010/main" val="3409113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837949-D952-43E5-3268-8B75B67AAF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75A380-6AAD-EE2D-1A80-9B55BAC608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398630-4C3C-D926-9988-FB5FF2D79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4DAB1FB-5032-4976-8EB6-015441453E29}" type="datetimeFigureOut">
              <a:rPr lang="en-IN" smtClean="0"/>
              <a:t>29-01-2025</a:t>
            </a:fld>
            <a:endParaRPr lang="en-IN"/>
          </a:p>
        </p:txBody>
      </p:sp>
      <p:sp>
        <p:nvSpPr>
          <p:cNvPr id="5" name="Footer Placeholder 4">
            <a:extLst>
              <a:ext uri="{FF2B5EF4-FFF2-40B4-BE49-F238E27FC236}">
                <a16:creationId xmlns:a16="http://schemas.microsoft.com/office/drawing/2014/main" id="{F41FBEE7-A9EC-7327-5675-19A45CAF3D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4697944-C18A-24E3-71CB-BA01BBA2A2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23FEBE9-DEE7-4553-B154-FF2395984969}" type="slidenum">
              <a:rPr lang="en-IN" smtClean="0"/>
              <a:t>‹#›</a:t>
            </a:fld>
            <a:endParaRPr lang="en-IN"/>
          </a:p>
        </p:txBody>
      </p:sp>
    </p:spTree>
    <p:extLst>
      <p:ext uri="{BB962C8B-B14F-4D97-AF65-F5344CB8AC3E}">
        <p14:creationId xmlns:p14="http://schemas.microsoft.com/office/powerpoint/2010/main" val="1528305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dideo03/EstiloViento-Ontological-Framework-for-Fashion-Semantic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rive.google.com/file/d/1GhWrjaYGD2vMElRTAQZKuKbzSVNJ9DgR/view" TargetMode="External"/><Relationship Id="rId2" Type="http://schemas.openxmlformats.org/officeDocument/2006/relationships/hyperlink" Target="https://drive.google.com/file/d/1BsWusY1_h-2hiFsXkCvVgsScffA0PQX9/view?usp=drive_link" TargetMode="External"/><Relationship Id="rId1" Type="http://schemas.openxmlformats.org/officeDocument/2006/relationships/slideLayout" Target="../slideLayouts/slideLayout2.xml"/><Relationship Id="rId4" Type="http://schemas.openxmlformats.org/officeDocument/2006/relationships/hyperlink" Target="https://drive.google.com/file/d/1mDw9BRcnMrkXeIfE52wekjBzbLKT8Haq/view?usp=drive_lin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hyperlink" Target="https://wwd.com/fashion-dictionary/"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xiangyu-mm/UniFash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arxiv.org/abs/2411.02564" TargetMode="External"/><Relationship Id="rId5" Type="http://schemas.openxmlformats.org/officeDocument/2006/relationships/hyperlink" Target="https://huggingface.co/UniFashion/UniFashion/tree/main" TargetMode="External"/><Relationship Id="rId4" Type="http://schemas.openxmlformats.org/officeDocument/2006/relationships/hyperlink" Target="https://arxiv.org/pdf/2408.1130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5CCB63-8E8B-0C0C-45DA-C4EF9BBB7DBA}"/>
              </a:ext>
            </a:extLst>
          </p:cNvPr>
          <p:cNvSpPr>
            <a:spLocks noGrp="1"/>
          </p:cNvSpPr>
          <p:nvPr>
            <p:ph type="ctrTitle"/>
          </p:nvPr>
        </p:nvSpPr>
        <p:spPr>
          <a:xfrm>
            <a:off x="947682" y="718250"/>
            <a:ext cx="9608558" cy="5421500"/>
          </a:xfrm>
        </p:spPr>
        <p:txBody>
          <a:bodyPr>
            <a:normAutofit fontScale="90000"/>
          </a:bodyPr>
          <a:lstStyle/>
          <a:p>
            <a:pPr algn="l"/>
            <a:r>
              <a:rPr lang="en-IN" sz="4400" b="1" dirty="0">
                <a:solidFill>
                  <a:schemeClr val="bg1"/>
                </a:solidFill>
              </a:rPr>
              <a:t>Technical Documentation of the System.</a:t>
            </a:r>
            <a:br>
              <a:rPr lang="en-IN" sz="4400" b="1" dirty="0"/>
            </a:br>
            <a:br>
              <a:rPr lang="en-IN" sz="4400" b="1" dirty="0"/>
            </a:br>
            <a:r>
              <a:rPr lang="en-IN" sz="4000" b="1" dirty="0">
                <a:solidFill>
                  <a:schemeClr val="bg1"/>
                </a:solidFill>
              </a:rPr>
              <a:t>System Name: </a:t>
            </a:r>
            <a:r>
              <a:rPr lang="en-IN" sz="4000" b="1" dirty="0" err="1">
                <a:solidFill>
                  <a:schemeClr val="bg1"/>
                </a:solidFill>
              </a:rPr>
              <a:t>EstiloViento</a:t>
            </a:r>
            <a:br>
              <a:rPr lang="en-IN" sz="4000" b="1" dirty="0"/>
            </a:br>
            <a:r>
              <a:rPr lang="en-IN" sz="2000" b="1" dirty="0">
                <a:solidFill>
                  <a:schemeClr val="bg1"/>
                </a:solidFill>
              </a:rPr>
              <a:t>             i.e. Style-Wind</a:t>
            </a:r>
            <a:br>
              <a:rPr lang="en-US" sz="4000" dirty="0"/>
            </a:br>
            <a:br>
              <a:rPr lang="en-IN" sz="4400" dirty="0"/>
            </a:br>
            <a:r>
              <a:rPr lang="en-IN" sz="2800" dirty="0">
                <a:solidFill>
                  <a:schemeClr val="bg1"/>
                </a:solidFill>
              </a:rPr>
              <a:t>Developer Contributions - Team SAKA</a:t>
            </a:r>
            <a:br>
              <a:rPr lang="en-IN" sz="2800" dirty="0"/>
            </a:br>
            <a:br>
              <a:rPr lang="en-IN" sz="2800" dirty="0"/>
            </a:br>
            <a:r>
              <a:rPr lang="en-IN" sz="2800" b="1" dirty="0" err="1">
                <a:solidFill>
                  <a:schemeClr val="bg1"/>
                </a:solidFill>
              </a:rPr>
              <a:t>Github</a:t>
            </a:r>
            <a:r>
              <a:rPr lang="en-IN" sz="2800" dirty="0">
                <a:solidFill>
                  <a:schemeClr val="bg1"/>
                </a:solidFill>
              </a:rPr>
              <a:t>: </a:t>
            </a:r>
            <a:r>
              <a:rPr lang="en-IN" sz="2800" dirty="0">
                <a:solidFill>
                  <a:schemeClr val="bg1"/>
                </a:solidFill>
                <a:ea typeface="+mj-lt"/>
                <a:cs typeface="+mj-lt"/>
                <a:hlinkClick r:id="rId3">
                  <a:extLst>
                    <a:ext uri="{A12FA001-AC4F-418D-AE19-62706E023703}">
                      <ahyp:hlinkClr xmlns:ahyp="http://schemas.microsoft.com/office/drawing/2018/hyperlinkcolor" val="tx"/>
                    </a:ext>
                  </a:extLst>
                </a:hlinkClick>
              </a:rPr>
              <a:t>https://github.com/adideo03/EstiloViento-Ontological-Framework-for-Fashion-Semantics</a:t>
            </a:r>
            <a:br>
              <a:rPr lang="en-IN" sz="2800" dirty="0">
                <a:solidFill>
                  <a:schemeClr val="bg1"/>
                </a:solidFill>
                <a:ea typeface="+mj-lt"/>
                <a:cs typeface="+mj-lt"/>
              </a:rPr>
            </a:br>
            <a:br>
              <a:rPr lang="en-IN" sz="2800" dirty="0">
                <a:solidFill>
                  <a:schemeClr val="bg1"/>
                </a:solidFill>
                <a:ea typeface="+mj-lt"/>
                <a:cs typeface="+mj-lt"/>
              </a:rPr>
            </a:br>
            <a:r>
              <a:rPr lang="en-IN" sz="2800" dirty="0">
                <a:solidFill>
                  <a:schemeClr val="bg1"/>
                </a:solidFill>
                <a:ea typeface="+mj-lt"/>
                <a:cs typeface="+mj-lt"/>
              </a:rPr>
              <a:t>(Will be made available upon request</a:t>
            </a:r>
            <a:br>
              <a:rPr lang="en-IN" sz="2800" dirty="0">
                <a:solidFill>
                  <a:schemeClr val="bg1"/>
                </a:solidFill>
                <a:ea typeface="+mj-lt"/>
                <a:cs typeface="+mj-lt"/>
              </a:rPr>
            </a:br>
            <a:r>
              <a:rPr lang="en-IN" sz="2800" dirty="0">
                <a:solidFill>
                  <a:schemeClr val="bg1"/>
                </a:solidFill>
                <a:ea typeface="+mj-lt"/>
                <a:cs typeface="+mj-lt"/>
              </a:rPr>
              <a:t>Please mail: adideo03@gmail.com)</a:t>
            </a:r>
            <a:br>
              <a:rPr lang="en-IN" sz="2800" dirty="0">
                <a:ea typeface="+mj-lt"/>
                <a:cs typeface="+mj-lt"/>
              </a:rPr>
            </a:br>
            <a:endParaRPr lang="en-IN" sz="2800" dirty="0">
              <a:solidFill>
                <a:schemeClr val="bg1"/>
              </a:solidFill>
            </a:endParaRPr>
          </a:p>
        </p:txBody>
      </p:sp>
    </p:spTree>
    <p:extLst>
      <p:ext uri="{BB962C8B-B14F-4D97-AF65-F5344CB8AC3E}">
        <p14:creationId xmlns:p14="http://schemas.microsoft.com/office/powerpoint/2010/main" val="1712603191"/>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936C1-0FF8-13CE-7ADE-4C80CD1625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46E3F0-59B6-85F7-DDDE-53C04713224C}"/>
              </a:ext>
            </a:extLst>
          </p:cNvPr>
          <p:cNvSpPr>
            <a:spLocks noGrp="1"/>
          </p:cNvSpPr>
          <p:nvPr>
            <p:ph type="title"/>
          </p:nvPr>
        </p:nvSpPr>
        <p:spPr>
          <a:xfrm>
            <a:off x="484239" y="311448"/>
            <a:ext cx="10515600" cy="640854"/>
          </a:xfrm>
        </p:spPr>
        <p:txBody>
          <a:bodyPr>
            <a:normAutofit/>
          </a:bodyPr>
          <a:lstStyle/>
          <a:p>
            <a:r>
              <a:rPr lang="en-IN" sz="3200" dirty="0"/>
              <a:t>Ontology</a:t>
            </a:r>
            <a:r>
              <a:rPr lang="en-IN" sz="3200" b="0" i="0" dirty="0">
                <a:effectLst/>
              </a:rPr>
              <a:t> schema</a:t>
            </a:r>
            <a:r>
              <a:rPr lang="en-IN" sz="3200" dirty="0"/>
              <a:t> (Hierarchical Levels)</a:t>
            </a:r>
            <a:endParaRPr lang="en-US" sz="3200" dirty="0"/>
          </a:p>
        </p:txBody>
      </p:sp>
      <p:pic>
        <p:nvPicPr>
          <p:cNvPr id="44" name="Picture 43">
            <a:extLst>
              <a:ext uri="{FF2B5EF4-FFF2-40B4-BE49-F238E27FC236}">
                <a16:creationId xmlns:a16="http://schemas.microsoft.com/office/drawing/2014/main" id="{484441FE-4017-37C4-6370-1A8B218CE878}"/>
              </a:ext>
            </a:extLst>
          </p:cNvPr>
          <p:cNvPicPr>
            <a:picLocks noChangeAspect="1"/>
          </p:cNvPicPr>
          <p:nvPr/>
        </p:nvPicPr>
        <p:blipFill>
          <a:blip r:embed="rId2"/>
          <a:stretch>
            <a:fillRect/>
          </a:stretch>
        </p:blipFill>
        <p:spPr>
          <a:xfrm>
            <a:off x="262000" y="952302"/>
            <a:ext cx="11662228" cy="5880158"/>
          </a:xfrm>
          <a:prstGeom prst="rect">
            <a:avLst/>
          </a:prstGeom>
        </p:spPr>
      </p:pic>
    </p:spTree>
    <p:extLst>
      <p:ext uri="{BB962C8B-B14F-4D97-AF65-F5344CB8AC3E}">
        <p14:creationId xmlns:p14="http://schemas.microsoft.com/office/powerpoint/2010/main" val="1325835695"/>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B27E3A-C607-28B0-2BE8-474C98ACF9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AFED1C-352E-1FBF-7BFC-EB006F972807}"/>
              </a:ext>
            </a:extLst>
          </p:cNvPr>
          <p:cNvSpPr>
            <a:spLocks noGrp="1"/>
          </p:cNvSpPr>
          <p:nvPr>
            <p:ph type="title"/>
          </p:nvPr>
        </p:nvSpPr>
        <p:spPr>
          <a:xfrm>
            <a:off x="838200" y="360610"/>
            <a:ext cx="10515600" cy="640854"/>
          </a:xfrm>
        </p:spPr>
        <p:txBody>
          <a:bodyPr>
            <a:normAutofit/>
          </a:bodyPr>
          <a:lstStyle/>
          <a:p>
            <a:r>
              <a:rPr lang="en-IN" sz="3200" dirty="0"/>
              <a:t>Ontology</a:t>
            </a:r>
            <a:r>
              <a:rPr lang="en-IN" sz="3200" b="0" i="0" dirty="0">
                <a:effectLst/>
              </a:rPr>
              <a:t> schema</a:t>
            </a:r>
            <a:r>
              <a:rPr lang="en-IN" sz="3200" dirty="0"/>
              <a:t> (Within Neo4j)</a:t>
            </a:r>
            <a:endParaRPr lang="en-US" sz="3200" dirty="0"/>
          </a:p>
        </p:txBody>
      </p:sp>
      <p:pic>
        <p:nvPicPr>
          <p:cNvPr id="15" name="Picture 14">
            <a:extLst>
              <a:ext uri="{FF2B5EF4-FFF2-40B4-BE49-F238E27FC236}">
                <a16:creationId xmlns:a16="http://schemas.microsoft.com/office/drawing/2014/main" id="{A6C2B2AF-4E88-05D2-D8B8-89FC3721B368}"/>
              </a:ext>
            </a:extLst>
          </p:cNvPr>
          <p:cNvPicPr>
            <a:picLocks noChangeAspect="1"/>
          </p:cNvPicPr>
          <p:nvPr/>
        </p:nvPicPr>
        <p:blipFill>
          <a:blip r:embed="rId2"/>
          <a:stretch>
            <a:fillRect/>
          </a:stretch>
        </p:blipFill>
        <p:spPr>
          <a:xfrm>
            <a:off x="-88489" y="882403"/>
            <a:ext cx="12192000" cy="5975597"/>
          </a:xfrm>
          <a:prstGeom prst="rect">
            <a:avLst/>
          </a:prstGeom>
        </p:spPr>
      </p:pic>
      <p:sp>
        <p:nvSpPr>
          <p:cNvPr id="3" name="TextBox 2">
            <a:extLst>
              <a:ext uri="{FF2B5EF4-FFF2-40B4-BE49-F238E27FC236}">
                <a16:creationId xmlns:a16="http://schemas.microsoft.com/office/drawing/2014/main" id="{C1A11E7C-87ED-366E-A399-4E48AAFAB6A1}"/>
              </a:ext>
            </a:extLst>
          </p:cNvPr>
          <p:cNvSpPr txBox="1"/>
          <p:nvPr/>
        </p:nvSpPr>
        <p:spPr>
          <a:xfrm rot="-1800000">
            <a:off x="6822191" y="4026557"/>
            <a:ext cx="1452475" cy="43088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FF0000"/>
                </a:solidFill>
              </a:rPr>
              <a:t>PAIRS_WELL_WITH </a:t>
            </a:r>
            <a:br>
              <a:rPr lang="en-US" sz="1100" dirty="0"/>
            </a:br>
            <a:r>
              <a:rPr lang="en-US" sz="1100" dirty="0">
                <a:solidFill>
                  <a:srgbClr val="FF0000"/>
                </a:solidFill>
              </a:rPr>
              <a:t>Relationship</a:t>
            </a:r>
          </a:p>
        </p:txBody>
      </p:sp>
    </p:spTree>
    <p:extLst>
      <p:ext uri="{BB962C8B-B14F-4D97-AF65-F5344CB8AC3E}">
        <p14:creationId xmlns:p14="http://schemas.microsoft.com/office/powerpoint/2010/main" val="836265185"/>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C77C16-32A6-E068-196E-F06D15EDD1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0F4576-B823-B58D-4DF0-0ACB9178AECA}"/>
              </a:ext>
            </a:extLst>
          </p:cNvPr>
          <p:cNvSpPr>
            <a:spLocks noGrp="1"/>
          </p:cNvSpPr>
          <p:nvPr>
            <p:ph type="title"/>
          </p:nvPr>
        </p:nvSpPr>
        <p:spPr>
          <a:xfrm>
            <a:off x="475094" y="380857"/>
            <a:ext cx="10515600" cy="438826"/>
          </a:xfrm>
        </p:spPr>
        <p:txBody>
          <a:bodyPr>
            <a:noAutofit/>
          </a:bodyPr>
          <a:lstStyle/>
          <a:p>
            <a:r>
              <a:rPr lang="en-US" sz="3200" dirty="0"/>
              <a:t>Ontology Management, Version Tracking, Updates</a:t>
            </a:r>
            <a:endParaRPr lang="en-US" sz="3200" dirty="0">
              <a:highlight>
                <a:srgbClr val="FFFF00"/>
              </a:highlight>
            </a:endParaRPr>
          </a:p>
        </p:txBody>
      </p:sp>
      <p:grpSp>
        <p:nvGrpSpPr>
          <p:cNvPr id="15" name="Group 14">
            <a:extLst>
              <a:ext uri="{FF2B5EF4-FFF2-40B4-BE49-F238E27FC236}">
                <a16:creationId xmlns:a16="http://schemas.microsoft.com/office/drawing/2014/main" id="{8713B819-5BFC-11C9-FB14-B27FD1865ADE}"/>
              </a:ext>
            </a:extLst>
          </p:cNvPr>
          <p:cNvGrpSpPr/>
          <p:nvPr/>
        </p:nvGrpSpPr>
        <p:grpSpPr>
          <a:xfrm>
            <a:off x="347274" y="1271245"/>
            <a:ext cx="4588519" cy="5127238"/>
            <a:chOff x="294594" y="1161059"/>
            <a:chExt cx="5653922" cy="4433496"/>
          </a:xfrm>
        </p:grpSpPr>
        <p:sp>
          <p:nvSpPr>
            <p:cNvPr id="13" name="Rectangle 12">
              <a:extLst>
                <a:ext uri="{FF2B5EF4-FFF2-40B4-BE49-F238E27FC236}">
                  <a16:creationId xmlns:a16="http://schemas.microsoft.com/office/drawing/2014/main" id="{02A9D8AE-A545-26DA-F65A-5C42615467CF}"/>
                </a:ext>
              </a:extLst>
            </p:cNvPr>
            <p:cNvSpPr/>
            <p:nvPr/>
          </p:nvSpPr>
          <p:spPr>
            <a:xfrm>
              <a:off x="294594" y="1161059"/>
              <a:ext cx="5653922" cy="4433496"/>
            </a:xfrm>
            <a:prstGeom prst="rect">
              <a:avLst/>
            </a:prstGeom>
            <a:solidFill>
              <a:schemeClr val="bg1"/>
            </a:solidFill>
            <a:ln>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4" name="Group 13">
              <a:extLst>
                <a:ext uri="{FF2B5EF4-FFF2-40B4-BE49-F238E27FC236}">
                  <a16:creationId xmlns:a16="http://schemas.microsoft.com/office/drawing/2014/main" id="{40CE0256-AB8A-8896-64A2-F4AB7F77B040}"/>
                </a:ext>
              </a:extLst>
            </p:cNvPr>
            <p:cNvGrpSpPr/>
            <p:nvPr/>
          </p:nvGrpSpPr>
          <p:grpSpPr>
            <a:xfrm>
              <a:off x="294594" y="1221074"/>
              <a:ext cx="5450342" cy="3965855"/>
              <a:chOff x="284761" y="876945"/>
              <a:chExt cx="5753645" cy="3965855"/>
            </a:xfrm>
          </p:grpSpPr>
          <p:pic>
            <p:nvPicPr>
              <p:cNvPr id="1026" name="Picture 2" descr="Neo4j fully managed open source service | Elest.io">
                <a:extLst>
                  <a:ext uri="{FF2B5EF4-FFF2-40B4-BE49-F238E27FC236}">
                    <a16:creationId xmlns:a16="http://schemas.microsoft.com/office/drawing/2014/main" id="{FB09E4A1-3B28-1B97-E61B-00C9F1C5C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761" y="1626028"/>
                <a:ext cx="1407651" cy="108952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D7DE61F-5524-B8E7-E102-08174D8844E0}"/>
                  </a:ext>
                </a:extLst>
              </p:cNvPr>
              <p:cNvSpPr txBox="1"/>
              <p:nvPr/>
            </p:nvSpPr>
            <p:spPr>
              <a:xfrm>
                <a:off x="1623908" y="1420854"/>
                <a:ext cx="4414498" cy="2031325"/>
              </a:xfrm>
              <a:prstGeom prst="rect">
                <a:avLst/>
              </a:prstGeom>
              <a:noFill/>
            </p:spPr>
            <p:txBody>
              <a:bodyPr wrap="square">
                <a:spAutoFit/>
              </a:bodyPr>
              <a:lstStyle/>
              <a:p>
                <a:r>
                  <a:rPr lang="en-US" sz="1800" dirty="0"/>
                  <a:t>Neo4j offers dynamic handling of complex relationships, user-friendly querying with Cypher, real-time traversal, and multi-format integration, making it ideal for trend analysis, recommendations, and fast-changing domains</a:t>
                </a:r>
                <a:endParaRPr lang="en-IN" dirty="0"/>
              </a:p>
            </p:txBody>
          </p:sp>
          <p:pic>
            <p:nvPicPr>
              <p:cNvPr id="1028" name="Picture 4" descr="Ontologies et Logiques de description — LD &amp; ontologies">
                <a:extLst>
                  <a:ext uri="{FF2B5EF4-FFF2-40B4-BE49-F238E27FC236}">
                    <a16:creationId xmlns:a16="http://schemas.microsoft.com/office/drawing/2014/main" id="{E2C88D26-2C4D-A0AD-91DE-8E531C017E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700" y="3905554"/>
                <a:ext cx="573771" cy="7849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6740F7E-9AD7-3CAE-B56D-23B0DADA2E1C}"/>
                  </a:ext>
                </a:extLst>
              </p:cNvPr>
              <p:cNvSpPr txBox="1"/>
              <p:nvPr/>
            </p:nvSpPr>
            <p:spPr>
              <a:xfrm>
                <a:off x="1591922" y="3753271"/>
                <a:ext cx="4173728" cy="1089529"/>
              </a:xfrm>
              <a:prstGeom prst="rect">
                <a:avLst/>
              </a:prstGeom>
              <a:noFill/>
            </p:spPr>
            <p:txBody>
              <a:bodyPr wrap="square">
                <a:spAutoFit/>
              </a:bodyPr>
              <a:lstStyle/>
              <a:p>
                <a:pPr marL="0" indent="0" algn="l" rtl="0" eaLnBrk="1" latinLnBrk="0" hangingPunct="1">
                  <a:lnSpc>
                    <a:spcPct val="90000"/>
                  </a:lnSpc>
                  <a:spcBef>
                    <a:spcPts val="1000"/>
                  </a:spcBef>
                </a:pPr>
                <a:r>
                  <a:rPr lang="en-US" sz="1800" kern="1200" dirty="0">
                    <a:solidFill>
                      <a:srgbClr val="000000"/>
                    </a:solidFill>
                    <a:effectLst/>
                    <a:latin typeface="Candara" panose="020E0502030303020204" pitchFamily="34" charset="0"/>
                    <a:ea typeface="+mn-ea"/>
                    <a:cs typeface="+mn-cs"/>
                  </a:rPr>
                  <a:t>In contrast, OWL's schema-bound and rule-heavy approach limits flexibility, real-time capabilities, and handling of non-standard data sources.</a:t>
                </a:r>
                <a:endParaRPr lang="en-IN" dirty="0">
                  <a:effectLst/>
                </a:endParaRPr>
              </a:p>
            </p:txBody>
          </p:sp>
          <p:sp>
            <p:nvSpPr>
              <p:cNvPr id="12" name="TextBox 11">
                <a:extLst>
                  <a:ext uri="{FF2B5EF4-FFF2-40B4-BE49-F238E27FC236}">
                    <a16:creationId xmlns:a16="http://schemas.microsoft.com/office/drawing/2014/main" id="{AEB94430-98DE-7088-F548-9CD9D76142A6}"/>
                  </a:ext>
                </a:extLst>
              </p:cNvPr>
              <p:cNvSpPr txBox="1"/>
              <p:nvPr/>
            </p:nvSpPr>
            <p:spPr>
              <a:xfrm>
                <a:off x="2075257" y="876945"/>
                <a:ext cx="2116285" cy="461665"/>
              </a:xfrm>
              <a:prstGeom prst="rect">
                <a:avLst/>
              </a:prstGeom>
              <a:noFill/>
            </p:spPr>
            <p:txBody>
              <a:bodyPr wrap="none" rtlCol="0">
                <a:spAutoFit/>
              </a:bodyPr>
              <a:lstStyle/>
              <a:p>
                <a:r>
                  <a:rPr lang="en-IN" sz="2400" b="1" dirty="0"/>
                  <a:t>NEO4J vs OWL</a:t>
                </a:r>
              </a:p>
            </p:txBody>
          </p:sp>
        </p:grpSp>
      </p:grpSp>
      <p:sp>
        <p:nvSpPr>
          <p:cNvPr id="25" name="Rectangle 24">
            <a:extLst>
              <a:ext uri="{FF2B5EF4-FFF2-40B4-BE49-F238E27FC236}">
                <a16:creationId xmlns:a16="http://schemas.microsoft.com/office/drawing/2014/main" id="{00D2A4B8-6E07-C5A3-EA50-1506D3F5011C}"/>
              </a:ext>
            </a:extLst>
          </p:cNvPr>
          <p:cNvSpPr/>
          <p:nvPr/>
        </p:nvSpPr>
        <p:spPr>
          <a:xfrm>
            <a:off x="5274970" y="1271245"/>
            <a:ext cx="6569756" cy="512723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TextBox 25">
            <a:extLst>
              <a:ext uri="{FF2B5EF4-FFF2-40B4-BE49-F238E27FC236}">
                <a16:creationId xmlns:a16="http://schemas.microsoft.com/office/drawing/2014/main" id="{96670D2D-71B0-4919-B82C-1E27D7C13C3F}"/>
              </a:ext>
            </a:extLst>
          </p:cNvPr>
          <p:cNvSpPr txBox="1"/>
          <p:nvPr/>
        </p:nvSpPr>
        <p:spPr>
          <a:xfrm>
            <a:off x="5732894" y="1340651"/>
            <a:ext cx="5879495" cy="461665"/>
          </a:xfrm>
          <a:prstGeom prst="rect">
            <a:avLst/>
          </a:prstGeom>
          <a:noFill/>
        </p:spPr>
        <p:txBody>
          <a:bodyPr wrap="none" rtlCol="0">
            <a:spAutoFit/>
          </a:bodyPr>
          <a:lstStyle/>
          <a:p>
            <a:r>
              <a:rPr lang="en-IN" sz="2400" b="1" dirty="0"/>
              <a:t>Version Tracking and Update Methodology</a:t>
            </a:r>
          </a:p>
        </p:txBody>
      </p:sp>
      <p:sp>
        <p:nvSpPr>
          <p:cNvPr id="27" name="TextBox 26">
            <a:extLst>
              <a:ext uri="{FF2B5EF4-FFF2-40B4-BE49-F238E27FC236}">
                <a16:creationId xmlns:a16="http://schemas.microsoft.com/office/drawing/2014/main" id="{12DA8DF6-7AC2-29F7-AE1C-939EF5E3BF52}"/>
              </a:ext>
            </a:extLst>
          </p:cNvPr>
          <p:cNvSpPr txBox="1"/>
          <p:nvPr/>
        </p:nvSpPr>
        <p:spPr>
          <a:xfrm>
            <a:off x="5447072" y="1969669"/>
            <a:ext cx="6243288" cy="4247317"/>
          </a:xfrm>
          <a:prstGeom prst="rect">
            <a:avLst/>
          </a:prstGeom>
          <a:noFill/>
        </p:spPr>
        <p:txBody>
          <a:bodyPr wrap="square" rtlCol="0">
            <a:spAutoFit/>
          </a:bodyPr>
          <a:lstStyle/>
          <a:p>
            <a:r>
              <a:rPr lang="en-IN" dirty="0"/>
              <a:t>The </a:t>
            </a:r>
            <a:r>
              <a:rPr lang="en-IN" b="1" dirty="0"/>
              <a:t>backfilling strategy </a:t>
            </a:r>
            <a:r>
              <a:rPr lang="en-IN" dirty="0"/>
              <a:t>proposed in initial slides, reconstructs the knowledge graph by updating the terms from web.</a:t>
            </a:r>
          </a:p>
          <a:p>
            <a:endParaRPr lang="en-IN" b="1" dirty="0"/>
          </a:p>
          <a:p>
            <a:r>
              <a:rPr lang="en-IN" b="1" dirty="0"/>
              <a:t>Versions can be represented by timestep</a:t>
            </a:r>
            <a:r>
              <a:rPr lang="en-IN" dirty="0"/>
              <a:t> at which a particular </a:t>
            </a:r>
            <a:r>
              <a:rPr lang="en-IN" b="1" dirty="0"/>
              <a:t>serverless scripts </a:t>
            </a:r>
            <a:r>
              <a:rPr lang="en-IN" dirty="0"/>
              <a:t>run and </a:t>
            </a:r>
            <a:r>
              <a:rPr lang="en-IN" b="1" dirty="0"/>
              <a:t>update the terminologies of class instances </a:t>
            </a:r>
            <a:r>
              <a:rPr lang="en-IN" dirty="0"/>
              <a:t>in the </a:t>
            </a:r>
            <a:r>
              <a:rPr lang="en-IN" b="1" dirty="0"/>
              <a:t>database </a:t>
            </a:r>
            <a:r>
              <a:rPr lang="en-IN" dirty="0"/>
              <a:t>that stores the </a:t>
            </a:r>
            <a:r>
              <a:rPr lang="en-IN" b="1" dirty="0"/>
              <a:t>classes </a:t>
            </a:r>
            <a:r>
              <a:rPr lang="en-IN" dirty="0"/>
              <a:t>generated by </a:t>
            </a:r>
          </a:p>
          <a:p>
            <a:endParaRPr lang="en-IN" dirty="0"/>
          </a:p>
          <a:p>
            <a:r>
              <a:rPr lang="en-IN" dirty="0"/>
              <a:t>LLM for fashion ontology. </a:t>
            </a:r>
          </a:p>
          <a:p>
            <a:r>
              <a:rPr lang="en-IN" dirty="0"/>
              <a:t>Construct a new knowledge graph for each change by which you can </a:t>
            </a:r>
            <a:r>
              <a:rPr lang="en-IN" b="1" dirty="0"/>
              <a:t>compare the differences and gain insights</a:t>
            </a:r>
            <a:r>
              <a:rPr lang="en-IN" dirty="0"/>
              <a:t>.</a:t>
            </a:r>
          </a:p>
          <a:p>
            <a:endParaRPr lang="en-IN" dirty="0"/>
          </a:p>
          <a:p>
            <a:r>
              <a:rPr lang="en-IN" dirty="0"/>
              <a:t>You can update existing knowledge graph as well, by traversing the graph hierarchy from domain node, for each class instance present in the database, improving memory efficiency.</a:t>
            </a:r>
          </a:p>
        </p:txBody>
      </p:sp>
    </p:spTree>
    <p:extLst>
      <p:ext uri="{BB962C8B-B14F-4D97-AF65-F5344CB8AC3E}">
        <p14:creationId xmlns:p14="http://schemas.microsoft.com/office/powerpoint/2010/main" val="3056122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1B63-DED0-D2B2-E98F-0F1E749BDF28}"/>
              </a:ext>
            </a:extLst>
          </p:cNvPr>
          <p:cNvSpPr>
            <a:spLocks noGrp="1"/>
          </p:cNvSpPr>
          <p:nvPr>
            <p:ph type="title"/>
          </p:nvPr>
        </p:nvSpPr>
        <p:spPr/>
        <p:txBody>
          <a:bodyPr>
            <a:normAutofit/>
          </a:bodyPr>
          <a:lstStyle/>
          <a:p>
            <a:r>
              <a:rPr lang="en-IN" sz="3600" b="0" i="0" dirty="0">
                <a:effectLst/>
              </a:rPr>
              <a:t>New Trend Incorporation Mechanism &amp; </a:t>
            </a:r>
            <a:r>
              <a:rPr lang="en-IN" sz="3600" dirty="0">
                <a:solidFill>
                  <a:srgbClr val="0E0E0E"/>
                </a:solidFill>
                <a:effectLst/>
              </a:rPr>
              <a:t>Extensibility Mechanisms</a:t>
            </a:r>
            <a:endParaRPr lang="en-US" sz="3600" dirty="0"/>
          </a:p>
        </p:txBody>
      </p:sp>
      <p:sp>
        <p:nvSpPr>
          <p:cNvPr id="5" name="Content Placeholder 4">
            <a:extLst>
              <a:ext uri="{FF2B5EF4-FFF2-40B4-BE49-F238E27FC236}">
                <a16:creationId xmlns:a16="http://schemas.microsoft.com/office/drawing/2014/main" id="{78ABE9FF-E31C-5E8B-758F-D51C2EE35A5E}"/>
              </a:ext>
            </a:extLst>
          </p:cNvPr>
          <p:cNvSpPr>
            <a:spLocks noGrp="1"/>
          </p:cNvSpPr>
          <p:nvPr>
            <p:ph idx="1"/>
          </p:nvPr>
        </p:nvSpPr>
        <p:spPr/>
        <p:txBody>
          <a:bodyPr>
            <a:normAutofit lnSpcReduction="10000"/>
          </a:bodyPr>
          <a:lstStyle/>
          <a:p>
            <a:pPr lvl="0"/>
            <a:r>
              <a:rPr lang="en-IN" b="1" dirty="0"/>
              <a:t>Adding New Attributes </a:t>
            </a:r>
            <a:r>
              <a:rPr lang="en-IN" dirty="0"/>
              <a:t>- Expand product attributes to include additional details like seasonality, occasion, etc. Schema is designed to allow adding new attributes without disrupting existing data.</a:t>
            </a:r>
          </a:p>
          <a:p>
            <a:pPr lvl="0"/>
            <a:r>
              <a:rPr lang="en-IN" b="1" dirty="0"/>
              <a:t>Nodes and Relations</a:t>
            </a:r>
          </a:p>
          <a:p>
            <a:pPr lvl="1"/>
            <a:r>
              <a:rPr lang="en-IN" b="1" dirty="0"/>
              <a:t>Trend Nodes </a:t>
            </a:r>
            <a:r>
              <a:rPr lang="en-IN" dirty="0"/>
              <a:t>– Link the attribute level classification to a trend or style allowing us to track social </a:t>
            </a:r>
            <a:r>
              <a:rPr lang="en-IN" dirty="0" err="1"/>
              <a:t>phenomenons</a:t>
            </a:r>
            <a:r>
              <a:rPr lang="en-IN" dirty="0"/>
              <a:t>.</a:t>
            </a:r>
          </a:p>
          <a:p>
            <a:pPr lvl="1"/>
            <a:r>
              <a:rPr lang="en-IN" b="1" dirty="0"/>
              <a:t>Pairs well with relation – </a:t>
            </a:r>
            <a:r>
              <a:rPr lang="en-IN" dirty="0"/>
              <a:t>gives insights about which 2 products go together well, to capture changes that occur.</a:t>
            </a:r>
          </a:p>
          <a:p>
            <a:r>
              <a:rPr lang="en-IN" dirty="0"/>
              <a:t>Add classes, to capture the fashion umbrella better by consulting the experts.</a:t>
            </a:r>
          </a:p>
          <a:p>
            <a:endParaRPr lang="en-IN" dirty="0"/>
          </a:p>
        </p:txBody>
      </p:sp>
    </p:spTree>
    <p:extLst>
      <p:ext uri="{BB962C8B-B14F-4D97-AF65-F5344CB8AC3E}">
        <p14:creationId xmlns:p14="http://schemas.microsoft.com/office/powerpoint/2010/main" val="209136115"/>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34C04-C0AE-FAC5-3EB0-EE096E2C8B0F}"/>
              </a:ext>
            </a:extLst>
          </p:cNvPr>
          <p:cNvSpPr>
            <a:spLocks noGrp="1"/>
          </p:cNvSpPr>
          <p:nvPr>
            <p:ph type="title"/>
          </p:nvPr>
        </p:nvSpPr>
        <p:spPr>
          <a:xfrm>
            <a:off x="724547" y="365125"/>
            <a:ext cx="10515600" cy="986155"/>
          </a:xfrm>
        </p:spPr>
        <p:txBody>
          <a:bodyPr/>
          <a:lstStyle/>
          <a:p>
            <a:r>
              <a:rPr lang="en-US" dirty="0"/>
              <a:t>Snaps from Neo4j</a:t>
            </a:r>
            <a:endParaRPr lang="en-US" dirty="0">
              <a:highlight>
                <a:srgbClr val="FFFF00"/>
              </a:highlight>
            </a:endParaRPr>
          </a:p>
        </p:txBody>
      </p:sp>
      <p:sp>
        <p:nvSpPr>
          <p:cNvPr id="6" name="TextBox 5">
            <a:extLst>
              <a:ext uri="{FF2B5EF4-FFF2-40B4-BE49-F238E27FC236}">
                <a16:creationId xmlns:a16="http://schemas.microsoft.com/office/drawing/2014/main" id="{63CA5ECA-2349-233F-CD57-67DBD6FC364B}"/>
              </a:ext>
            </a:extLst>
          </p:cNvPr>
          <p:cNvSpPr txBox="1"/>
          <p:nvPr/>
        </p:nvSpPr>
        <p:spPr>
          <a:xfrm>
            <a:off x="724547" y="1657725"/>
            <a:ext cx="10872721"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Apparel Hierarchies:</a:t>
            </a:r>
            <a:r>
              <a:rPr lang="en-US" sz="2000" dirty="0"/>
              <a:t> </a:t>
            </a:r>
            <a:r>
              <a:rPr lang="en-US" sz="2000" dirty="0" err="1"/>
              <a:t>Demonstated</a:t>
            </a:r>
            <a:r>
              <a:rPr lang="en-US" sz="2000" dirty="0"/>
              <a:t> the flow from the root node till specific product - "Kanchipuram Saree".</a:t>
            </a:r>
          </a:p>
          <a:p>
            <a:r>
              <a:rPr lang="en-US" sz="2000" dirty="0"/>
              <a:t>Link:  </a:t>
            </a:r>
            <a:r>
              <a:rPr lang="en-US" sz="2000" dirty="0">
                <a:hlinkClick r:id="rId2"/>
              </a:rPr>
              <a:t>https://drive.google.com/file/d/1BsWusY1_h-2hiFsXkCvVgsScffA0PQX9/view?usp=drive_link</a:t>
            </a:r>
            <a:r>
              <a:rPr lang="en-US" sz="2000" dirty="0"/>
              <a:t> </a:t>
            </a:r>
          </a:p>
          <a:p>
            <a:pPr marL="342900" indent="-342900">
              <a:buAutoNum type="arabicPeriod"/>
            </a:pPr>
            <a:endParaRPr lang="en-US" sz="2000" dirty="0"/>
          </a:p>
          <a:p>
            <a:r>
              <a:rPr lang="en-US" sz="2000" b="1" dirty="0"/>
              <a:t>Trend mapping:</a:t>
            </a:r>
            <a:r>
              <a:rPr lang="en-US" sz="2000" dirty="0"/>
              <a:t> Uses the "</a:t>
            </a:r>
            <a:r>
              <a:rPr lang="en-US" sz="2000" dirty="0" err="1"/>
              <a:t>Pairs_Well_With</a:t>
            </a:r>
            <a:r>
              <a:rPr lang="en-US" sz="2000" dirty="0"/>
              <a:t>" Relationship. We have defined the pairings in the code               which can be edited by human moderator, not solely relying on AI.</a:t>
            </a:r>
          </a:p>
          <a:p>
            <a:r>
              <a:rPr lang="en-US" sz="2000" dirty="0"/>
              <a:t>Link: </a:t>
            </a:r>
            <a:r>
              <a:rPr lang="en-IN" sz="2000" dirty="0">
                <a:hlinkClick r:id="rId3"/>
              </a:rPr>
              <a:t>PairsWellWith.png - Google Drive</a:t>
            </a:r>
            <a:r>
              <a:rPr lang="en-IN" sz="2000" dirty="0"/>
              <a:t> </a:t>
            </a:r>
            <a:endParaRPr lang="en-US" sz="2000" dirty="0"/>
          </a:p>
          <a:p>
            <a:endParaRPr lang="en-US" sz="2000" dirty="0"/>
          </a:p>
          <a:p>
            <a:r>
              <a:rPr lang="en-US" sz="2000" b="1" dirty="0"/>
              <a:t>Neo4j Ontology Video:</a:t>
            </a:r>
            <a:r>
              <a:rPr lang="en-US" sz="2000" dirty="0"/>
              <a:t> (Since it was huge, we made a video to explain it!)</a:t>
            </a:r>
          </a:p>
          <a:p>
            <a:r>
              <a:rPr lang="en-US" sz="2000" dirty="0"/>
              <a:t>Link: </a:t>
            </a:r>
            <a:r>
              <a:rPr lang="en-US" sz="2000" dirty="0">
                <a:ea typeface="+mn-lt"/>
                <a:cs typeface="+mn-lt"/>
                <a:hlinkClick r:id="rId4"/>
              </a:rPr>
              <a:t>https://drive.google.com/file/d/1mDw9BRcnMrkXeIfE52wekjBzbLKT8Haq/view?usp=drive_link</a:t>
            </a:r>
            <a:r>
              <a:rPr lang="en-US" sz="2000" dirty="0">
                <a:ea typeface="+mn-lt"/>
                <a:cs typeface="+mn-lt"/>
              </a:rPr>
              <a:t> </a:t>
            </a:r>
          </a:p>
        </p:txBody>
      </p:sp>
      <p:sp>
        <p:nvSpPr>
          <p:cNvPr id="7" name="TextBox 6">
            <a:extLst>
              <a:ext uri="{FF2B5EF4-FFF2-40B4-BE49-F238E27FC236}">
                <a16:creationId xmlns:a16="http://schemas.microsoft.com/office/drawing/2014/main" id="{7DFB2603-0735-20C8-74D7-0AA92F1E4892}"/>
              </a:ext>
            </a:extLst>
          </p:cNvPr>
          <p:cNvSpPr txBox="1"/>
          <p:nvPr/>
        </p:nvSpPr>
        <p:spPr>
          <a:xfrm>
            <a:off x="724547" y="5134269"/>
            <a:ext cx="1126329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t>NOTE:</a:t>
            </a:r>
            <a:br>
              <a:rPr lang="en-US" dirty="0"/>
            </a:br>
            <a:r>
              <a:rPr lang="en-US" dirty="0">
                <a:ea typeface="+mn-lt"/>
                <a:cs typeface="+mn-lt"/>
              </a:rPr>
              <a:t>We can provide Neo4j login credentials to someone from </a:t>
            </a:r>
            <a:r>
              <a:rPr lang="en-US" b="1" dirty="0" err="1">
                <a:ea typeface="+mn-lt"/>
                <a:cs typeface="+mn-lt"/>
              </a:rPr>
              <a:t>Stylumia</a:t>
            </a:r>
            <a:r>
              <a:rPr lang="en-US" dirty="0">
                <a:ea typeface="+mn-lt"/>
                <a:cs typeface="+mn-lt"/>
              </a:rPr>
              <a:t> upon request. However, to maintain security, these credentials are not included here as this solution is publicly visible on </a:t>
            </a:r>
            <a:r>
              <a:rPr lang="en-US" dirty="0" err="1">
                <a:ea typeface="+mn-lt"/>
                <a:cs typeface="+mn-lt"/>
              </a:rPr>
              <a:t>hackerearth</a:t>
            </a:r>
            <a:r>
              <a:rPr lang="en-US" dirty="0">
                <a:ea typeface="+mn-lt"/>
                <a:cs typeface="+mn-lt"/>
              </a:rPr>
              <a:t> . The entire concept and functionality have been demonstrated through the three links given above.</a:t>
            </a:r>
            <a:endParaRPr lang="en-US" dirty="0"/>
          </a:p>
          <a:p>
            <a:endParaRPr lang="en-US" dirty="0">
              <a:ea typeface="+mn-lt"/>
              <a:cs typeface="+mn-lt"/>
            </a:endParaRPr>
          </a:p>
        </p:txBody>
      </p:sp>
    </p:spTree>
    <p:extLst>
      <p:ext uri="{BB962C8B-B14F-4D97-AF65-F5344CB8AC3E}">
        <p14:creationId xmlns:p14="http://schemas.microsoft.com/office/powerpoint/2010/main" val="2946920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FEC3C-C398-B330-193C-D396CAAEDD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5A85ED-3543-4199-822D-7E87BAF3C780}"/>
              </a:ext>
            </a:extLst>
          </p:cNvPr>
          <p:cNvSpPr>
            <a:spLocks noGrp="1"/>
          </p:cNvSpPr>
          <p:nvPr>
            <p:ph type="title"/>
          </p:nvPr>
        </p:nvSpPr>
        <p:spPr>
          <a:xfrm>
            <a:off x="523240" y="491645"/>
            <a:ext cx="10480040" cy="640854"/>
          </a:xfrm>
        </p:spPr>
        <p:txBody>
          <a:bodyPr>
            <a:normAutofit fontScale="90000"/>
          </a:bodyPr>
          <a:lstStyle/>
          <a:p>
            <a:pPr algn="ctr"/>
            <a:r>
              <a:rPr lang="en-IN" sz="3200" dirty="0"/>
              <a:t>Integration of Individual Product Attributes in last layer of ontology for future </a:t>
            </a:r>
            <a:r>
              <a:rPr lang="en-IN" sz="3200" dirty="0" err="1"/>
              <a:t>usecases</a:t>
            </a:r>
            <a:r>
              <a:rPr lang="en-IN" sz="3200" dirty="0"/>
              <a:t>.</a:t>
            </a:r>
            <a:endParaRPr lang="en-US" dirty="0"/>
          </a:p>
        </p:txBody>
      </p:sp>
      <p:sp>
        <p:nvSpPr>
          <p:cNvPr id="41" name="Content Placeholder 40">
            <a:extLst>
              <a:ext uri="{FF2B5EF4-FFF2-40B4-BE49-F238E27FC236}">
                <a16:creationId xmlns:a16="http://schemas.microsoft.com/office/drawing/2014/main" id="{6E583F83-4EF3-401A-E93A-0B72347E0F3B}"/>
              </a:ext>
            </a:extLst>
          </p:cNvPr>
          <p:cNvSpPr>
            <a:spLocks noGrp="1"/>
          </p:cNvSpPr>
          <p:nvPr>
            <p:ph idx="1"/>
          </p:nvPr>
        </p:nvSpPr>
        <p:spPr>
          <a:xfrm>
            <a:off x="381000" y="1410959"/>
            <a:ext cx="11130280" cy="5067156"/>
          </a:xfrm>
        </p:spPr>
        <p:txBody>
          <a:bodyPr vert="horz" lIns="91440" tIns="45720" rIns="91440" bIns="45720" rtlCol="0" anchor="t">
            <a:noAutofit/>
          </a:bodyPr>
          <a:lstStyle/>
          <a:p>
            <a:pPr marL="457200" lvl="1" indent="0">
              <a:buNone/>
            </a:pPr>
            <a:r>
              <a:rPr lang="en-IN" sz="1600" dirty="0">
                <a:ea typeface="+mn-lt"/>
                <a:cs typeface="+mn-lt"/>
              </a:rPr>
              <a:t>• </a:t>
            </a:r>
            <a:r>
              <a:rPr lang="en-IN" sz="1600" b="1" dirty="0">
                <a:ea typeface="+mn-lt"/>
                <a:cs typeface="+mn-lt"/>
              </a:rPr>
              <a:t>Name</a:t>
            </a:r>
            <a:r>
              <a:rPr lang="en-IN" sz="1600" dirty="0">
                <a:ea typeface="+mn-lt"/>
                <a:cs typeface="+mn-lt"/>
              </a:rPr>
              <a:t>: A unique identifier for the product, ensuring no overlap in naming conventions for easier indexing.</a:t>
            </a:r>
            <a:endParaRPr lang="en-US" sz="1600" dirty="0">
              <a:ea typeface="+mn-lt"/>
              <a:cs typeface="+mn-lt"/>
            </a:endParaRPr>
          </a:p>
          <a:p>
            <a:pPr marL="457200" lvl="1" indent="0">
              <a:buNone/>
            </a:pPr>
            <a:r>
              <a:rPr lang="en-IN" sz="1600" dirty="0">
                <a:ea typeface="+mn-lt"/>
                <a:cs typeface="+mn-lt"/>
              </a:rPr>
              <a:t>• </a:t>
            </a:r>
            <a:r>
              <a:rPr lang="en-IN" sz="1600" b="1" dirty="0">
                <a:ea typeface="+mn-lt"/>
                <a:cs typeface="+mn-lt"/>
              </a:rPr>
              <a:t>Description</a:t>
            </a:r>
            <a:r>
              <a:rPr lang="en-IN" sz="1600" dirty="0">
                <a:ea typeface="+mn-lt"/>
                <a:cs typeface="+mn-lt"/>
              </a:rPr>
              <a:t>: A concise explanation highlighting the product’s key features to enhance discoverability.</a:t>
            </a:r>
            <a:endParaRPr lang="en-US" sz="1600" dirty="0">
              <a:ea typeface="+mn-lt"/>
              <a:cs typeface="+mn-lt"/>
            </a:endParaRPr>
          </a:p>
          <a:p>
            <a:pPr marL="457200" lvl="1" indent="0">
              <a:buNone/>
            </a:pPr>
            <a:r>
              <a:rPr lang="en-IN" sz="1600" dirty="0">
                <a:ea typeface="+mn-lt"/>
                <a:cs typeface="+mn-lt"/>
              </a:rPr>
              <a:t>• </a:t>
            </a:r>
            <a:r>
              <a:rPr lang="en-IN" sz="1600" b="1" dirty="0">
                <a:ea typeface="+mn-lt"/>
                <a:cs typeface="+mn-lt"/>
              </a:rPr>
              <a:t>Brand</a:t>
            </a:r>
            <a:r>
              <a:rPr lang="en-IN" sz="1600" dirty="0">
                <a:ea typeface="+mn-lt"/>
                <a:cs typeface="+mn-lt"/>
              </a:rPr>
              <a:t>: Differentiates products based on brand identity, enabling brand-specific insights and recommendations.</a:t>
            </a:r>
            <a:endParaRPr lang="en-US" sz="1600" dirty="0">
              <a:ea typeface="+mn-lt"/>
              <a:cs typeface="+mn-lt"/>
            </a:endParaRPr>
          </a:p>
          <a:p>
            <a:pPr marL="457200" lvl="1" indent="0">
              <a:buNone/>
            </a:pPr>
            <a:r>
              <a:rPr lang="en-IN" sz="1600" dirty="0">
                <a:ea typeface="+mn-lt"/>
                <a:cs typeface="+mn-lt"/>
              </a:rPr>
              <a:t>• </a:t>
            </a:r>
            <a:r>
              <a:rPr lang="en-IN" sz="1600" b="1" dirty="0">
                <a:ea typeface="+mn-lt"/>
                <a:cs typeface="+mn-lt"/>
              </a:rPr>
              <a:t>Retailer</a:t>
            </a:r>
            <a:r>
              <a:rPr lang="en-IN" sz="1600" dirty="0">
                <a:ea typeface="+mn-lt"/>
                <a:cs typeface="+mn-lt"/>
              </a:rPr>
              <a:t>: Identifies the retailer, allowing for retail-level analysis and performance tracking.</a:t>
            </a:r>
            <a:endParaRPr lang="en-US" sz="1600" dirty="0">
              <a:ea typeface="+mn-lt"/>
              <a:cs typeface="+mn-lt"/>
            </a:endParaRPr>
          </a:p>
          <a:p>
            <a:pPr marL="457200" lvl="1" indent="0">
              <a:buNone/>
            </a:pPr>
            <a:r>
              <a:rPr lang="en-IN" sz="1600" dirty="0">
                <a:ea typeface="+mn-lt"/>
                <a:cs typeface="+mn-lt"/>
              </a:rPr>
              <a:t>• </a:t>
            </a:r>
            <a:r>
              <a:rPr lang="en-IN" sz="1600" b="1" dirty="0">
                <a:ea typeface="+mn-lt"/>
                <a:cs typeface="+mn-lt"/>
              </a:rPr>
              <a:t>MRP (Maximum Retail Price)</a:t>
            </a:r>
            <a:r>
              <a:rPr lang="en-IN" sz="1600" dirty="0">
                <a:ea typeface="+mn-lt"/>
                <a:cs typeface="+mn-lt"/>
              </a:rPr>
              <a:t>: Critical for pricing analysis. For example, if multiple brands sell similar products and one retailer asks why their product isn’t selling, our ontology can identify higher MRP as a potential factor. Comparisons with competitor pricing provide actionable insights.</a:t>
            </a:r>
            <a:endParaRPr lang="en-US" sz="1600" dirty="0">
              <a:ea typeface="+mn-lt"/>
              <a:cs typeface="+mn-lt"/>
            </a:endParaRPr>
          </a:p>
          <a:p>
            <a:pPr marL="457200" lvl="1" indent="0">
              <a:buNone/>
            </a:pPr>
            <a:r>
              <a:rPr lang="en-IN" sz="1600" dirty="0">
                <a:ea typeface="+mn-lt"/>
                <a:cs typeface="+mn-lt"/>
              </a:rPr>
              <a:t>• </a:t>
            </a:r>
            <a:r>
              <a:rPr lang="en-IN" sz="1600" b="1" dirty="0">
                <a:ea typeface="+mn-lt"/>
                <a:cs typeface="+mn-lt"/>
              </a:rPr>
              <a:t>URL</a:t>
            </a:r>
            <a:r>
              <a:rPr lang="en-IN" sz="1600" dirty="0">
                <a:ea typeface="+mn-lt"/>
                <a:cs typeface="+mn-lt"/>
              </a:rPr>
              <a:t>: A direct link to the Product Detail Page (PDP) for quick access and analysis of online presence.</a:t>
            </a:r>
            <a:endParaRPr lang="en-US" sz="1600" dirty="0">
              <a:ea typeface="+mn-lt"/>
              <a:cs typeface="+mn-lt"/>
            </a:endParaRPr>
          </a:p>
          <a:p>
            <a:pPr marL="457200" lvl="1" indent="0">
              <a:buNone/>
            </a:pPr>
            <a:r>
              <a:rPr lang="en-IN" sz="1600" dirty="0">
                <a:ea typeface="+mn-lt"/>
                <a:cs typeface="+mn-lt"/>
              </a:rPr>
              <a:t>• </a:t>
            </a:r>
            <a:r>
              <a:rPr lang="en-IN" sz="1600" b="1" dirty="0" err="1">
                <a:ea typeface="+mn-lt"/>
                <a:cs typeface="+mn-lt"/>
              </a:rPr>
              <a:t>Color</a:t>
            </a:r>
            <a:r>
              <a:rPr lang="en-IN" sz="1600" dirty="0">
                <a:ea typeface="+mn-lt"/>
                <a:cs typeface="+mn-lt"/>
              </a:rPr>
              <a:t>: Helps in trend prediction and pairing suggestions, e.g., identifying popular </a:t>
            </a:r>
            <a:r>
              <a:rPr lang="en-IN" sz="1600" dirty="0" err="1">
                <a:ea typeface="+mn-lt"/>
                <a:cs typeface="+mn-lt"/>
              </a:rPr>
              <a:t>color</a:t>
            </a:r>
            <a:r>
              <a:rPr lang="en-IN" sz="1600" dirty="0">
                <a:ea typeface="+mn-lt"/>
                <a:cs typeface="+mn-lt"/>
              </a:rPr>
              <a:t> combinations like “Orange” with “Dark Blue.”</a:t>
            </a:r>
            <a:endParaRPr lang="en-US" sz="1600" dirty="0"/>
          </a:p>
          <a:p>
            <a:pPr marL="457200" lvl="1" indent="0">
              <a:buNone/>
            </a:pPr>
            <a:r>
              <a:rPr lang="en-IN" sz="1600" dirty="0">
                <a:ea typeface="+mn-lt"/>
                <a:cs typeface="+mn-lt"/>
              </a:rPr>
              <a:t>• </a:t>
            </a:r>
            <a:r>
              <a:rPr lang="en-IN" sz="1600" b="1" dirty="0">
                <a:ea typeface="+mn-lt"/>
                <a:cs typeface="+mn-lt"/>
              </a:rPr>
              <a:t>Material</a:t>
            </a:r>
            <a:r>
              <a:rPr lang="en-IN" sz="1600" dirty="0">
                <a:ea typeface="+mn-lt"/>
                <a:cs typeface="+mn-lt"/>
              </a:rPr>
              <a:t>: Enables differentiation by quality and durability, e.g., “Cotton” for casual wear or “Leather” for premium appeal.</a:t>
            </a:r>
            <a:endParaRPr lang="en-US" sz="1600" dirty="0"/>
          </a:p>
          <a:p>
            <a:pPr marL="457200" lvl="1" indent="0">
              <a:buNone/>
            </a:pPr>
            <a:r>
              <a:rPr lang="en-IN" sz="1600" dirty="0">
                <a:ea typeface="+mn-lt"/>
                <a:cs typeface="+mn-lt"/>
              </a:rPr>
              <a:t>• </a:t>
            </a:r>
            <a:r>
              <a:rPr lang="en-IN" sz="1600" b="1" dirty="0">
                <a:ea typeface="+mn-lt"/>
                <a:cs typeface="+mn-lt"/>
              </a:rPr>
              <a:t>Style</a:t>
            </a:r>
            <a:r>
              <a:rPr lang="en-IN" sz="1600" dirty="0">
                <a:ea typeface="+mn-lt"/>
                <a:cs typeface="+mn-lt"/>
              </a:rPr>
              <a:t>: Categorizes products as “Casual,” “Ethnic,” or “Formal,” aiding in customer preference matching and occasion-based recommendations.</a:t>
            </a:r>
            <a:endParaRPr lang="en-US" sz="1600" dirty="0"/>
          </a:p>
          <a:p>
            <a:pPr marL="457200" lvl="1" indent="0">
              <a:buNone/>
            </a:pPr>
            <a:r>
              <a:rPr lang="en-IN" sz="1600" dirty="0">
                <a:ea typeface="+mn-lt"/>
                <a:cs typeface="+mn-lt"/>
              </a:rPr>
              <a:t>• </a:t>
            </a:r>
            <a:r>
              <a:rPr lang="en-IN" sz="1600" b="1" dirty="0">
                <a:ea typeface="+mn-lt"/>
                <a:cs typeface="+mn-lt"/>
              </a:rPr>
              <a:t>Trend Score</a:t>
            </a:r>
            <a:r>
              <a:rPr lang="en-IN" sz="1600" dirty="0">
                <a:ea typeface="+mn-lt"/>
                <a:cs typeface="+mn-lt"/>
              </a:rPr>
              <a:t>: A computed metric to indicate a product’s relevance in current fashion trends, helping prioritize trend-aligned products.</a:t>
            </a:r>
            <a:endParaRPr lang="en-US" sz="1600" dirty="0">
              <a:ea typeface="+mn-lt"/>
              <a:cs typeface="+mn-lt"/>
            </a:endParaRPr>
          </a:p>
          <a:p>
            <a:pPr marL="457200" lvl="1" indent="0">
              <a:buNone/>
            </a:pPr>
            <a:r>
              <a:rPr lang="en-IN" sz="1600" dirty="0">
                <a:ea typeface="+mn-lt"/>
                <a:cs typeface="+mn-lt"/>
              </a:rPr>
              <a:t>• </a:t>
            </a:r>
            <a:r>
              <a:rPr lang="en-IN" sz="1600" b="1" dirty="0">
                <a:ea typeface="+mn-lt"/>
                <a:cs typeface="+mn-lt"/>
              </a:rPr>
              <a:t>Recommended Pairing</a:t>
            </a:r>
            <a:r>
              <a:rPr lang="en-IN" sz="1600" dirty="0">
                <a:ea typeface="+mn-lt"/>
                <a:cs typeface="+mn-lt"/>
              </a:rPr>
              <a:t>: Suggests complementary products, e.g., “Kanchipuram Sarees” paired with “Gold Necklaces,” driving cross-category engagement and improved shopping experiences.</a:t>
            </a:r>
          </a:p>
          <a:p>
            <a:pPr marL="457200" lvl="1" indent="0">
              <a:lnSpc>
                <a:spcPct val="100000"/>
              </a:lnSpc>
              <a:spcBef>
                <a:spcPts val="0"/>
              </a:spcBef>
              <a:buNone/>
            </a:pPr>
            <a:endParaRPr lang="en-IN" sz="1600" dirty="0">
              <a:latin typeface="Candara"/>
              <a:ea typeface="Calibri"/>
              <a:cs typeface="Calibri"/>
            </a:endParaRPr>
          </a:p>
        </p:txBody>
      </p:sp>
    </p:spTree>
    <p:extLst>
      <p:ext uri="{BB962C8B-B14F-4D97-AF65-F5344CB8AC3E}">
        <p14:creationId xmlns:p14="http://schemas.microsoft.com/office/powerpoint/2010/main" val="2857877616"/>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3CC6-84EF-67F0-713E-7C428D473DFB}"/>
              </a:ext>
            </a:extLst>
          </p:cNvPr>
          <p:cNvSpPr>
            <a:spLocks noGrp="1"/>
          </p:cNvSpPr>
          <p:nvPr>
            <p:ph type="title"/>
          </p:nvPr>
        </p:nvSpPr>
        <p:spPr/>
        <p:txBody>
          <a:bodyPr/>
          <a:lstStyle/>
          <a:p>
            <a:r>
              <a:rPr lang="en-US"/>
              <a:t>Feature Taxonomy Overview</a:t>
            </a:r>
          </a:p>
        </p:txBody>
      </p:sp>
      <p:pic>
        <p:nvPicPr>
          <p:cNvPr id="6" name="Content Placeholder 5" descr="A screenshot of a computer&#10;&#10;Description automatically generated">
            <a:extLst>
              <a:ext uri="{FF2B5EF4-FFF2-40B4-BE49-F238E27FC236}">
                <a16:creationId xmlns:a16="http://schemas.microsoft.com/office/drawing/2014/main" id="{59E347BE-D5A1-BC09-CBE5-8FA5DFFE6592}"/>
              </a:ext>
            </a:extLst>
          </p:cNvPr>
          <p:cNvPicPr>
            <a:picLocks noGrp="1" noChangeAspect="1"/>
          </p:cNvPicPr>
          <p:nvPr>
            <p:ph idx="1"/>
          </p:nvPr>
        </p:nvPicPr>
        <p:blipFill>
          <a:blip r:embed="rId2"/>
          <a:stretch>
            <a:fillRect/>
          </a:stretch>
        </p:blipFill>
        <p:spPr>
          <a:xfrm>
            <a:off x="674275" y="1649280"/>
            <a:ext cx="10843449" cy="4488065"/>
          </a:xfrm>
        </p:spPr>
      </p:pic>
      <p:pic>
        <p:nvPicPr>
          <p:cNvPr id="3" name="Picture 2" descr="A diagram of a diagram&#10;&#10;Description automatically generated">
            <a:extLst>
              <a:ext uri="{FF2B5EF4-FFF2-40B4-BE49-F238E27FC236}">
                <a16:creationId xmlns:a16="http://schemas.microsoft.com/office/drawing/2014/main" id="{5F457F4D-CAB0-6E9A-6CFB-F81061B08B31}"/>
              </a:ext>
            </a:extLst>
          </p:cNvPr>
          <p:cNvPicPr>
            <a:picLocks noChangeAspect="1"/>
          </p:cNvPicPr>
          <p:nvPr/>
        </p:nvPicPr>
        <p:blipFill>
          <a:blip r:embed="rId3"/>
          <a:stretch>
            <a:fillRect/>
          </a:stretch>
        </p:blipFill>
        <p:spPr>
          <a:xfrm>
            <a:off x="8315235" y="175424"/>
            <a:ext cx="2217526" cy="2180430"/>
          </a:xfrm>
          <a:prstGeom prst="rect">
            <a:avLst/>
          </a:prstGeom>
        </p:spPr>
      </p:pic>
      <p:sp>
        <p:nvSpPr>
          <p:cNvPr id="4" name="TextBox 3">
            <a:extLst>
              <a:ext uri="{FF2B5EF4-FFF2-40B4-BE49-F238E27FC236}">
                <a16:creationId xmlns:a16="http://schemas.microsoft.com/office/drawing/2014/main" id="{81A3D6F5-F1B1-2B58-39CD-026204A959F2}"/>
              </a:ext>
            </a:extLst>
          </p:cNvPr>
          <p:cNvSpPr txBox="1"/>
          <p:nvPr/>
        </p:nvSpPr>
        <p:spPr>
          <a:xfrm>
            <a:off x="10535474" y="679247"/>
            <a:ext cx="163485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 </a:t>
            </a:r>
            <a:br>
              <a:rPr lang="en-US"/>
            </a:br>
            <a:r>
              <a:rPr lang="en-US"/>
              <a:t>Cross Category Relationships</a:t>
            </a:r>
          </a:p>
        </p:txBody>
      </p:sp>
    </p:spTree>
    <p:extLst>
      <p:ext uri="{BB962C8B-B14F-4D97-AF65-F5344CB8AC3E}">
        <p14:creationId xmlns:p14="http://schemas.microsoft.com/office/powerpoint/2010/main" val="2670303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A7CD6-C51E-4647-28F4-5C8498F3CB68}"/>
              </a:ext>
            </a:extLst>
          </p:cNvPr>
          <p:cNvSpPr>
            <a:spLocks noGrp="1"/>
          </p:cNvSpPr>
          <p:nvPr>
            <p:ph type="title"/>
          </p:nvPr>
        </p:nvSpPr>
        <p:spPr/>
        <p:txBody>
          <a:bodyPr/>
          <a:lstStyle/>
          <a:p>
            <a:r>
              <a:rPr lang="en-US" dirty="0"/>
              <a:t>Advanced Feature Design</a:t>
            </a:r>
          </a:p>
        </p:txBody>
      </p:sp>
      <p:graphicFrame>
        <p:nvGraphicFramePr>
          <p:cNvPr id="5" name="Content Placeholder 3">
            <a:extLst>
              <a:ext uri="{FF2B5EF4-FFF2-40B4-BE49-F238E27FC236}">
                <a16:creationId xmlns:a16="http://schemas.microsoft.com/office/drawing/2014/main" id="{FDFB6F8D-CF8C-82A6-1C07-F00A82E2A0B0}"/>
              </a:ext>
            </a:extLst>
          </p:cNvPr>
          <p:cNvGraphicFramePr>
            <a:graphicFrameLocks noGrp="1"/>
          </p:cNvGraphicFramePr>
          <p:nvPr>
            <p:ph idx="1"/>
            <p:extLst>
              <p:ext uri="{D42A27DB-BD31-4B8C-83A1-F6EECF244321}">
                <p14:modId xmlns:p14="http://schemas.microsoft.com/office/powerpoint/2010/main" val="2189338025"/>
              </p:ext>
            </p:extLst>
          </p:nvPr>
        </p:nvGraphicFramePr>
        <p:xfrm>
          <a:off x="462280" y="1530984"/>
          <a:ext cx="10967720" cy="4961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595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FCCBF-F271-7600-BF66-AFF354B33A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3D1626-3BE7-EE09-8F53-4C8388D2DA73}"/>
              </a:ext>
            </a:extLst>
          </p:cNvPr>
          <p:cNvSpPr>
            <a:spLocks noGrp="1"/>
          </p:cNvSpPr>
          <p:nvPr>
            <p:ph type="title"/>
          </p:nvPr>
        </p:nvSpPr>
        <p:spPr>
          <a:xfrm>
            <a:off x="753947" y="678400"/>
            <a:ext cx="10515600" cy="369332"/>
          </a:xfrm>
        </p:spPr>
        <p:txBody>
          <a:bodyPr>
            <a:normAutofit fontScale="90000"/>
          </a:bodyPr>
          <a:lstStyle/>
          <a:p>
            <a:r>
              <a:rPr lang="en-IN" sz="3600" dirty="0">
                <a:latin typeface="Candara"/>
              </a:rPr>
              <a:t>Representation of Input CSV</a:t>
            </a:r>
            <a:endParaRPr lang="en-US" dirty="0">
              <a:latin typeface="Candara"/>
            </a:endParaRPr>
          </a:p>
        </p:txBody>
      </p:sp>
      <p:sp>
        <p:nvSpPr>
          <p:cNvPr id="32" name="Content Placeholder 31">
            <a:extLst>
              <a:ext uri="{FF2B5EF4-FFF2-40B4-BE49-F238E27FC236}">
                <a16:creationId xmlns:a16="http://schemas.microsoft.com/office/drawing/2014/main" id="{777D7CE6-A6EB-5931-F389-750890CB6A9D}"/>
              </a:ext>
            </a:extLst>
          </p:cNvPr>
          <p:cNvSpPr>
            <a:spLocks noGrp="1"/>
          </p:cNvSpPr>
          <p:nvPr>
            <p:ph idx="1"/>
          </p:nvPr>
        </p:nvSpPr>
        <p:spPr>
          <a:xfrm>
            <a:off x="652347" y="1717040"/>
            <a:ext cx="6195493" cy="4459923"/>
          </a:xfrm>
        </p:spPr>
        <p:txBody>
          <a:bodyPr vert="horz" lIns="91440" tIns="45720" rIns="91440" bIns="45720" rtlCol="0" anchor="t">
            <a:normAutofit/>
          </a:bodyPr>
          <a:lstStyle/>
          <a:p>
            <a:r>
              <a:rPr lang="en-US" dirty="0"/>
              <a:t>As discussed in "Currently Working on" slide, we plan to dynamically put them atop particular nodes where they suit well and create a product-to-product trend mapping, which will also be able to predict '</a:t>
            </a:r>
            <a:r>
              <a:rPr lang="en-US" i="1" dirty="0"/>
              <a:t>upcoming fashion trends'</a:t>
            </a:r>
            <a:r>
              <a:rPr lang="en-US" dirty="0"/>
              <a:t>.</a:t>
            </a:r>
          </a:p>
        </p:txBody>
      </p:sp>
      <p:pic>
        <p:nvPicPr>
          <p:cNvPr id="3" name="Picture 2" descr="A network of dots and lines&#10;&#10;Description automatically generated">
            <a:extLst>
              <a:ext uri="{FF2B5EF4-FFF2-40B4-BE49-F238E27FC236}">
                <a16:creationId xmlns:a16="http://schemas.microsoft.com/office/drawing/2014/main" id="{CC0E83BC-87C3-3808-BA71-DCBFA79D1A3F}"/>
              </a:ext>
            </a:extLst>
          </p:cNvPr>
          <p:cNvPicPr>
            <a:picLocks noChangeAspect="1"/>
          </p:cNvPicPr>
          <p:nvPr/>
        </p:nvPicPr>
        <p:blipFill>
          <a:blip r:embed="rId3"/>
          <a:stretch>
            <a:fillRect/>
          </a:stretch>
        </p:blipFill>
        <p:spPr>
          <a:xfrm>
            <a:off x="6746930" y="676897"/>
            <a:ext cx="5250669" cy="5077129"/>
          </a:xfrm>
          <a:prstGeom prst="rect">
            <a:avLst/>
          </a:prstGeom>
          <a:ln>
            <a:solidFill>
              <a:schemeClr val="tx2">
                <a:lumMod val="50000"/>
                <a:lumOff val="50000"/>
              </a:schemeClr>
            </a:solidFill>
          </a:ln>
        </p:spPr>
      </p:pic>
      <p:sp>
        <p:nvSpPr>
          <p:cNvPr id="4" name="TextBox 3">
            <a:extLst>
              <a:ext uri="{FF2B5EF4-FFF2-40B4-BE49-F238E27FC236}">
                <a16:creationId xmlns:a16="http://schemas.microsoft.com/office/drawing/2014/main" id="{B2FBB869-C0EF-B351-54D5-4F2AF40D93BB}"/>
              </a:ext>
            </a:extLst>
          </p:cNvPr>
          <p:cNvSpPr txBox="1"/>
          <p:nvPr/>
        </p:nvSpPr>
        <p:spPr>
          <a:xfrm>
            <a:off x="7477467" y="5854791"/>
            <a:ext cx="441850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 Current hierarchical ontology as displayed in Neo4j for the CSVs</a:t>
            </a:r>
          </a:p>
        </p:txBody>
      </p:sp>
    </p:spTree>
    <p:extLst>
      <p:ext uri="{BB962C8B-B14F-4D97-AF65-F5344CB8AC3E}">
        <p14:creationId xmlns:p14="http://schemas.microsoft.com/office/powerpoint/2010/main" val="3127324139"/>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A6D8-99A5-3859-B411-63FD4D9E31D3}"/>
              </a:ext>
            </a:extLst>
          </p:cNvPr>
          <p:cNvSpPr>
            <a:spLocks noGrp="1"/>
          </p:cNvSpPr>
          <p:nvPr>
            <p:ph type="title"/>
          </p:nvPr>
        </p:nvSpPr>
        <p:spPr/>
        <p:txBody>
          <a:bodyPr/>
          <a:lstStyle/>
          <a:p>
            <a:r>
              <a:rPr lang="en-US"/>
              <a:t>Currently Working on:</a:t>
            </a:r>
          </a:p>
        </p:txBody>
      </p:sp>
      <p:graphicFrame>
        <p:nvGraphicFramePr>
          <p:cNvPr id="9" name="Content Placeholder 3">
            <a:extLst>
              <a:ext uri="{FF2B5EF4-FFF2-40B4-BE49-F238E27FC236}">
                <a16:creationId xmlns:a16="http://schemas.microsoft.com/office/drawing/2014/main" id="{EA6E399E-092C-366F-67D7-D34CB8C54B67}"/>
              </a:ext>
            </a:extLst>
          </p:cNvPr>
          <p:cNvGraphicFramePr>
            <a:graphicFrameLocks/>
          </p:cNvGraphicFramePr>
          <p:nvPr>
            <p:extLst>
              <p:ext uri="{D42A27DB-BD31-4B8C-83A1-F6EECF244321}">
                <p14:modId xmlns:p14="http://schemas.microsoft.com/office/powerpoint/2010/main" val="2131774684"/>
              </p:ext>
            </p:extLst>
          </p:nvPr>
        </p:nvGraphicFramePr>
        <p:xfrm>
          <a:off x="685800" y="169068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9383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34539FA-0665-C17D-9D0D-B8873552C037}"/>
              </a:ext>
            </a:extLst>
          </p:cNvPr>
          <p:cNvPicPr>
            <a:picLocks noChangeAspect="1"/>
          </p:cNvPicPr>
          <p:nvPr/>
        </p:nvPicPr>
        <p:blipFill>
          <a:blip r:embed="rId2"/>
          <a:stretch>
            <a:fillRect/>
          </a:stretch>
        </p:blipFill>
        <p:spPr>
          <a:xfrm>
            <a:off x="2752368" y="302524"/>
            <a:ext cx="9263633" cy="6252952"/>
          </a:xfrm>
          <a:prstGeom prst="rect">
            <a:avLst/>
          </a:prstGeom>
        </p:spPr>
      </p:pic>
      <p:sp>
        <p:nvSpPr>
          <p:cNvPr id="2" name="Title 1">
            <a:extLst>
              <a:ext uri="{FF2B5EF4-FFF2-40B4-BE49-F238E27FC236}">
                <a16:creationId xmlns:a16="http://schemas.microsoft.com/office/drawing/2014/main" id="{B3CD1CEB-E27D-7706-4736-0CDCC0C0985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800" b="1" kern="1200">
                <a:solidFill>
                  <a:srgbClr val="FFFFFF"/>
                </a:solidFill>
                <a:latin typeface="+mj-lt"/>
                <a:ea typeface="+mj-ea"/>
                <a:cs typeface="+mj-cs"/>
              </a:rPr>
              <a:t>System Architecture Diagram</a:t>
            </a:r>
            <a:br>
              <a:rPr lang="en-US" sz="1800" b="1" kern="1200">
                <a:solidFill>
                  <a:srgbClr val="FFFFFF"/>
                </a:solidFill>
                <a:latin typeface="+mj-lt"/>
                <a:ea typeface="+mj-ea"/>
                <a:cs typeface="+mj-cs"/>
              </a:rPr>
            </a:br>
            <a:r>
              <a:rPr lang="en-US" sz="1800" b="1" kern="1200">
                <a:solidFill>
                  <a:srgbClr val="FFFFFF"/>
                </a:solidFill>
                <a:latin typeface="+mj-lt"/>
                <a:ea typeface="+mj-ea"/>
                <a:cs typeface="+mj-cs"/>
              </a:rPr>
              <a:t>(With Component Interaction flow)</a:t>
            </a:r>
            <a:endParaRPr lang="en-US" sz="1800" b="1" kern="1200" dirty="0">
              <a:solidFill>
                <a:srgbClr val="FFFFFF"/>
              </a:solidFill>
              <a:latin typeface="+mj-lt"/>
              <a:ea typeface="+mj-ea"/>
              <a:cs typeface="+mj-cs"/>
            </a:endParaRPr>
          </a:p>
        </p:txBody>
      </p:sp>
    </p:spTree>
    <p:extLst>
      <p:ext uri="{BB962C8B-B14F-4D97-AF65-F5344CB8AC3E}">
        <p14:creationId xmlns:p14="http://schemas.microsoft.com/office/powerpoint/2010/main" val="511063194"/>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88B29-118F-EFC3-5706-472B8744E0C7}"/>
              </a:ext>
            </a:extLst>
          </p:cNvPr>
          <p:cNvSpPr>
            <a:spLocks noGrp="1"/>
          </p:cNvSpPr>
          <p:nvPr>
            <p:ph type="title"/>
          </p:nvPr>
        </p:nvSpPr>
        <p:spPr/>
        <p:txBody>
          <a:bodyPr/>
          <a:lstStyle/>
          <a:p>
            <a:r>
              <a:rPr lang="en-US"/>
              <a:t>Notes</a:t>
            </a:r>
          </a:p>
        </p:txBody>
      </p:sp>
      <p:sp>
        <p:nvSpPr>
          <p:cNvPr id="3" name="Content Placeholder 2">
            <a:extLst>
              <a:ext uri="{FF2B5EF4-FFF2-40B4-BE49-F238E27FC236}">
                <a16:creationId xmlns:a16="http://schemas.microsoft.com/office/drawing/2014/main" id="{BE8B5FCD-89EE-8731-7642-C4B9837C9303}"/>
              </a:ext>
            </a:extLst>
          </p:cNvPr>
          <p:cNvSpPr>
            <a:spLocks noGrp="1"/>
          </p:cNvSpPr>
          <p:nvPr>
            <p:ph idx="1"/>
          </p:nvPr>
        </p:nvSpPr>
        <p:spPr>
          <a:xfrm>
            <a:off x="838200" y="1564199"/>
            <a:ext cx="10515600" cy="3729601"/>
          </a:xfrm>
        </p:spPr>
        <p:txBody>
          <a:bodyPr vert="horz" lIns="91440" tIns="45720" rIns="91440" bIns="45720" rtlCol="0" anchor="t">
            <a:normAutofit lnSpcReduction="10000"/>
          </a:bodyPr>
          <a:lstStyle/>
          <a:p>
            <a:r>
              <a:rPr lang="en-US" dirty="0"/>
              <a:t>Technology decisions </a:t>
            </a:r>
          </a:p>
          <a:p>
            <a:pPr lvl="1"/>
            <a:r>
              <a:rPr lang="en-US" dirty="0" err="1"/>
              <a:t>Unifashion</a:t>
            </a:r>
            <a:r>
              <a:rPr lang="en-US" dirty="0"/>
              <a:t> LLM performs better than existing models like </a:t>
            </a:r>
            <a:r>
              <a:rPr lang="en-US" dirty="0" err="1"/>
              <a:t>FashionCLIP</a:t>
            </a:r>
            <a:r>
              <a:rPr lang="en-US" dirty="0"/>
              <a:t>, </a:t>
            </a:r>
            <a:r>
              <a:rPr lang="en-US" dirty="0" err="1"/>
              <a:t>MarcoLLM</a:t>
            </a:r>
            <a:r>
              <a:rPr lang="en-US" dirty="0"/>
              <a:t>, etc.</a:t>
            </a:r>
          </a:p>
          <a:p>
            <a:pPr lvl="1"/>
            <a:r>
              <a:rPr lang="en-US" dirty="0"/>
              <a:t> Encoder-based Models like </a:t>
            </a:r>
            <a:r>
              <a:rPr lang="en-US" dirty="0" err="1"/>
              <a:t>RoBERTa</a:t>
            </a:r>
            <a:r>
              <a:rPr lang="en-US" dirty="0"/>
              <a:t>, DistilBERT, and BERT family fall short of understanding the complexities that arrive continuously.</a:t>
            </a:r>
          </a:p>
          <a:p>
            <a:r>
              <a:rPr lang="en-US" dirty="0"/>
              <a:t>Due to open source tools as a requirement, we refrained from using azure, as proposed priorly. Better results could definitely be achieved using RAG Frameworks like </a:t>
            </a:r>
            <a:r>
              <a:rPr lang="en-US" dirty="0" err="1"/>
              <a:t>langchain</a:t>
            </a:r>
            <a:r>
              <a:rPr lang="en-US" dirty="0"/>
              <a:t>, </a:t>
            </a:r>
            <a:r>
              <a:rPr lang="en-US" dirty="0" err="1"/>
              <a:t>langgraph</a:t>
            </a:r>
            <a:r>
              <a:rPr lang="en-US" dirty="0"/>
              <a:t> which provides tool calling, agentic architectures. </a:t>
            </a:r>
            <a:r>
              <a:rPr lang="en-US" i="1" dirty="0"/>
              <a:t>(Had this hackathon been in future, we would have been able to use those, lol).</a:t>
            </a:r>
          </a:p>
          <a:p>
            <a:endParaRPr lang="en-US" i="1" dirty="0"/>
          </a:p>
          <a:p>
            <a:pPr marL="0" indent="0">
              <a:buNone/>
            </a:pPr>
            <a:endParaRPr lang="en-US" dirty="0"/>
          </a:p>
          <a:p>
            <a:endParaRPr lang="en-US" dirty="0"/>
          </a:p>
        </p:txBody>
      </p:sp>
      <p:sp>
        <p:nvSpPr>
          <p:cNvPr id="5" name="TextBox 4">
            <a:extLst>
              <a:ext uri="{FF2B5EF4-FFF2-40B4-BE49-F238E27FC236}">
                <a16:creationId xmlns:a16="http://schemas.microsoft.com/office/drawing/2014/main" id="{248ED70E-CA68-7F9D-2CEA-1EB1DC46041A}"/>
              </a:ext>
            </a:extLst>
          </p:cNvPr>
          <p:cNvSpPr txBox="1"/>
          <p:nvPr/>
        </p:nvSpPr>
        <p:spPr>
          <a:xfrm>
            <a:off x="619433" y="6023523"/>
            <a:ext cx="11336593" cy="646331"/>
          </a:xfrm>
          <a:prstGeom prst="rect">
            <a:avLst/>
          </a:prstGeom>
          <a:noFill/>
        </p:spPr>
        <p:txBody>
          <a:bodyPr wrap="square">
            <a:spAutoFit/>
          </a:bodyPr>
          <a:lstStyle/>
          <a:p>
            <a:pPr marL="0" indent="0" algn="ctr">
              <a:buNone/>
            </a:pPr>
            <a:r>
              <a:rPr lang="en-US" sz="1800" i="1" dirty="0"/>
              <a:t>Note – We couldn’t host the finetuned model that we have provided in code, due to monetary constraints. </a:t>
            </a:r>
            <a:r>
              <a:rPr lang="en-US" i="1" dirty="0"/>
              <a:t>T</a:t>
            </a:r>
            <a:r>
              <a:rPr lang="en-US" sz="1800" i="1" dirty="0"/>
              <a:t>hus for POC, we have used </a:t>
            </a:r>
            <a:r>
              <a:rPr lang="en-US" sz="1800" b="1" i="1" dirty="0" err="1"/>
              <a:t>groq</a:t>
            </a:r>
            <a:r>
              <a:rPr lang="en-US" sz="1800" b="1" i="1" dirty="0"/>
              <a:t> </a:t>
            </a:r>
            <a:r>
              <a:rPr lang="en-US" sz="1800" b="1" i="1" dirty="0" err="1"/>
              <a:t>api</a:t>
            </a:r>
            <a:r>
              <a:rPr lang="en-US" sz="1800" b="1" i="1" dirty="0"/>
              <a:t> – llama3.2 vision</a:t>
            </a:r>
            <a:r>
              <a:rPr lang="en-US" sz="1800" i="1" dirty="0"/>
              <a:t>. </a:t>
            </a:r>
            <a:r>
              <a:rPr lang="en-US" i="1" dirty="0"/>
              <a:t>Links and code for finetuned LLM have been provided</a:t>
            </a:r>
            <a:endParaRPr lang="en-US" sz="1800" b="1" i="1" dirty="0"/>
          </a:p>
        </p:txBody>
      </p:sp>
    </p:spTree>
    <p:extLst>
      <p:ext uri="{BB962C8B-B14F-4D97-AF65-F5344CB8AC3E}">
        <p14:creationId xmlns:p14="http://schemas.microsoft.com/office/powerpoint/2010/main" val="743787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B6910-DC85-7CBF-3C84-E13D17E703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D71F89-EA80-94B9-0471-551A1ADBA95F}"/>
              </a:ext>
            </a:extLst>
          </p:cNvPr>
          <p:cNvSpPr>
            <a:spLocks noGrp="1"/>
          </p:cNvSpPr>
          <p:nvPr>
            <p:ph type="title"/>
          </p:nvPr>
        </p:nvSpPr>
        <p:spPr>
          <a:xfrm>
            <a:off x="624950" y="419920"/>
            <a:ext cx="10515600" cy="667262"/>
          </a:xfrm>
        </p:spPr>
        <p:txBody>
          <a:bodyPr>
            <a:normAutofit/>
          </a:bodyPr>
          <a:lstStyle/>
          <a:p>
            <a:r>
              <a:rPr lang="en-IN" sz="3200" b="1" dirty="0"/>
              <a:t>System Scalability Considerations</a:t>
            </a:r>
          </a:p>
        </p:txBody>
      </p:sp>
      <p:sp>
        <p:nvSpPr>
          <p:cNvPr id="3" name="Content Placeholder 2">
            <a:extLst>
              <a:ext uri="{FF2B5EF4-FFF2-40B4-BE49-F238E27FC236}">
                <a16:creationId xmlns:a16="http://schemas.microsoft.com/office/drawing/2014/main" id="{D7A6A14B-811B-0168-24BA-6196D606E805}"/>
              </a:ext>
            </a:extLst>
          </p:cNvPr>
          <p:cNvSpPr>
            <a:spLocks noGrp="1"/>
          </p:cNvSpPr>
          <p:nvPr>
            <p:ph idx="1"/>
          </p:nvPr>
        </p:nvSpPr>
        <p:spPr>
          <a:xfrm>
            <a:off x="1851117" y="5550310"/>
            <a:ext cx="9454643" cy="939538"/>
          </a:xfrm>
        </p:spPr>
        <p:txBody>
          <a:bodyPr vert="horz" lIns="91440" tIns="45720" rIns="91440" bIns="45720" rtlCol="0" anchor="t">
            <a:normAutofit/>
          </a:bodyPr>
          <a:lstStyle/>
          <a:p>
            <a:pPr marL="0" indent="0">
              <a:buNone/>
            </a:pPr>
            <a:r>
              <a:rPr lang="en-IN" sz="2000" dirty="0"/>
              <a:t>System is built for horizontal scaling, suitable for deployment scenarios.</a:t>
            </a:r>
            <a:br>
              <a:rPr lang="en-IN" sz="2000"/>
            </a:br>
            <a:r>
              <a:rPr lang="en-IN" sz="2000"/>
              <a:t>Neo4j Professional Subscription might allow better scaling options and metric monitoring.</a:t>
            </a:r>
            <a:endParaRPr lang="en-US" sz="2000" dirty="0"/>
          </a:p>
        </p:txBody>
      </p:sp>
      <p:sp>
        <p:nvSpPr>
          <p:cNvPr id="4" name="Rectangle 3" descr="Processor">
            <a:extLst>
              <a:ext uri="{FF2B5EF4-FFF2-40B4-BE49-F238E27FC236}">
                <a16:creationId xmlns:a16="http://schemas.microsoft.com/office/drawing/2014/main" id="{AF23F9F9-E325-A08E-C319-A01F188687DD}"/>
              </a:ext>
            </a:extLst>
          </p:cNvPr>
          <p:cNvSpPr/>
          <p:nvPr/>
        </p:nvSpPr>
        <p:spPr>
          <a:xfrm>
            <a:off x="692629" y="1307383"/>
            <a:ext cx="932563" cy="93256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IN"/>
          </a:p>
        </p:txBody>
      </p:sp>
      <p:sp>
        <p:nvSpPr>
          <p:cNvPr id="7" name="Rectangle 6" descr="Flowchart">
            <a:extLst>
              <a:ext uri="{FF2B5EF4-FFF2-40B4-BE49-F238E27FC236}">
                <a16:creationId xmlns:a16="http://schemas.microsoft.com/office/drawing/2014/main" id="{2AB635F3-DB70-DB97-BF0B-1C6E806850E8}"/>
              </a:ext>
            </a:extLst>
          </p:cNvPr>
          <p:cNvSpPr/>
          <p:nvPr/>
        </p:nvSpPr>
        <p:spPr>
          <a:xfrm>
            <a:off x="624950" y="2493018"/>
            <a:ext cx="1067922" cy="1057147"/>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IN"/>
          </a:p>
        </p:txBody>
      </p:sp>
      <p:sp>
        <p:nvSpPr>
          <p:cNvPr id="8" name="Rectangle 7" descr="Robot">
            <a:extLst>
              <a:ext uri="{FF2B5EF4-FFF2-40B4-BE49-F238E27FC236}">
                <a16:creationId xmlns:a16="http://schemas.microsoft.com/office/drawing/2014/main" id="{31C9546F-0EF1-FBEA-6F66-334018DF7A18}"/>
              </a:ext>
            </a:extLst>
          </p:cNvPr>
          <p:cNvSpPr/>
          <p:nvPr/>
        </p:nvSpPr>
        <p:spPr>
          <a:xfrm>
            <a:off x="723625" y="4008737"/>
            <a:ext cx="932563" cy="932563"/>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IN"/>
          </a:p>
        </p:txBody>
      </p:sp>
      <p:sp>
        <p:nvSpPr>
          <p:cNvPr id="9" name="Rectangle 8" descr="Syncing Cloud">
            <a:extLst>
              <a:ext uri="{FF2B5EF4-FFF2-40B4-BE49-F238E27FC236}">
                <a16:creationId xmlns:a16="http://schemas.microsoft.com/office/drawing/2014/main" id="{E895EFF5-B979-946E-D297-3E36E48088D0}"/>
              </a:ext>
            </a:extLst>
          </p:cNvPr>
          <p:cNvSpPr/>
          <p:nvPr/>
        </p:nvSpPr>
        <p:spPr>
          <a:xfrm>
            <a:off x="723625" y="5318956"/>
            <a:ext cx="932563" cy="932563"/>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IN"/>
          </a:p>
        </p:txBody>
      </p:sp>
      <p:sp>
        <p:nvSpPr>
          <p:cNvPr id="11" name="TextBox 10">
            <a:extLst>
              <a:ext uri="{FF2B5EF4-FFF2-40B4-BE49-F238E27FC236}">
                <a16:creationId xmlns:a16="http://schemas.microsoft.com/office/drawing/2014/main" id="{BEBC60A5-0912-B27B-F272-6CC26241A990}"/>
              </a:ext>
            </a:extLst>
          </p:cNvPr>
          <p:cNvSpPr txBox="1"/>
          <p:nvPr/>
        </p:nvSpPr>
        <p:spPr>
          <a:xfrm>
            <a:off x="1870405" y="1419722"/>
            <a:ext cx="9110889" cy="707886"/>
          </a:xfrm>
          <a:prstGeom prst="rect">
            <a:avLst/>
          </a:prstGeom>
          <a:noFill/>
        </p:spPr>
        <p:txBody>
          <a:bodyPr wrap="square">
            <a:spAutoFit/>
          </a:bodyPr>
          <a:lstStyle/>
          <a:p>
            <a:pPr marL="0" indent="0">
              <a:buNone/>
            </a:pPr>
            <a:r>
              <a:rPr lang="en-IN" sz="2000" dirty="0"/>
              <a:t>Initial Knowledge Graph construction is a resource-intensive task, since we would need to deal with thousands/millions of data items.</a:t>
            </a:r>
          </a:p>
        </p:txBody>
      </p:sp>
      <p:sp>
        <p:nvSpPr>
          <p:cNvPr id="13" name="TextBox 12">
            <a:extLst>
              <a:ext uri="{FF2B5EF4-FFF2-40B4-BE49-F238E27FC236}">
                <a16:creationId xmlns:a16="http://schemas.microsoft.com/office/drawing/2014/main" id="{FC708DEC-DA8D-704F-5B9F-709DA5C05B48}"/>
              </a:ext>
            </a:extLst>
          </p:cNvPr>
          <p:cNvSpPr txBox="1"/>
          <p:nvPr/>
        </p:nvSpPr>
        <p:spPr>
          <a:xfrm>
            <a:off x="1839572" y="2324694"/>
            <a:ext cx="9141723" cy="1323439"/>
          </a:xfrm>
          <a:prstGeom prst="rect">
            <a:avLst/>
          </a:prstGeom>
          <a:noFill/>
        </p:spPr>
        <p:txBody>
          <a:bodyPr wrap="square">
            <a:spAutoFit/>
          </a:bodyPr>
          <a:lstStyle/>
          <a:p>
            <a:pPr marL="0" indent="0">
              <a:buNone/>
            </a:pPr>
            <a:r>
              <a:rPr lang="en-IN" sz="2000" dirty="0"/>
              <a:t>The proposed system can handle that due to usage of Kafka which makes it asynchronous. Moreover, making backend service multithreaded (given that LLM API calls doesn’t exceed rate limiting concerns, which is not the case for custom LLM deployed in a container).</a:t>
            </a:r>
          </a:p>
        </p:txBody>
      </p:sp>
      <p:sp>
        <p:nvSpPr>
          <p:cNvPr id="15" name="TextBox 14">
            <a:extLst>
              <a:ext uri="{FF2B5EF4-FFF2-40B4-BE49-F238E27FC236}">
                <a16:creationId xmlns:a16="http://schemas.microsoft.com/office/drawing/2014/main" id="{F69D0CD0-570F-4E34-607E-ABF70D268A09}"/>
              </a:ext>
            </a:extLst>
          </p:cNvPr>
          <p:cNvSpPr txBox="1"/>
          <p:nvPr/>
        </p:nvSpPr>
        <p:spPr>
          <a:xfrm>
            <a:off x="1839571" y="3810039"/>
            <a:ext cx="9466189" cy="1323439"/>
          </a:xfrm>
          <a:prstGeom prst="rect">
            <a:avLst/>
          </a:prstGeom>
          <a:noFill/>
        </p:spPr>
        <p:txBody>
          <a:bodyPr wrap="square">
            <a:spAutoFit/>
          </a:bodyPr>
          <a:lstStyle/>
          <a:p>
            <a:pPr marL="0" indent="0">
              <a:buNone/>
            </a:pPr>
            <a:r>
              <a:rPr lang="en-IN" sz="2000" dirty="0"/>
              <a:t>After initial construction of a knowledge graph, the frontend API call for uploading CSV in the POC needs to be replaced by a DB trigger (or you can continue with the given UI as well). This will make this call when the product catalogue is updated, &amp; you can use the system directly.</a:t>
            </a:r>
          </a:p>
        </p:txBody>
      </p:sp>
    </p:spTree>
    <p:extLst>
      <p:ext uri="{BB962C8B-B14F-4D97-AF65-F5344CB8AC3E}">
        <p14:creationId xmlns:p14="http://schemas.microsoft.com/office/powerpoint/2010/main" val="50788986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1F6B0-B89D-837E-6486-DF0341E775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E73398-F7DF-1111-B766-52E64F6B901A}"/>
              </a:ext>
            </a:extLst>
          </p:cNvPr>
          <p:cNvSpPr>
            <a:spLocks noGrp="1"/>
          </p:cNvSpPr>
          <p:nvPr>
            <p:ph type="title"/>
          </p:nvPr>
        </p:nvSpPr>
        <p:spPr>
          <a:xfrm>
            <a:off x="621889" y="325797"/>
            <a:ext cx="11122805" cy="755752"/>
          </a:xfrm>
        </p:spPr>
        <p:txBody>
          <a:bodyPr>
            <a:normAutofit/>
          </a:bodyPr>
          <a:lstStyle/>
          <a:p>
            <a:r>
              <a:rPr lang="en-IN" sz="2800" dirty="0"/>
              <a:t>Proposal for Incorporating </a:t>
            </a:r>
            <a:r>
              <a:rPr lang="en-IN" sz="2800" b="1" dirty="0"/>
              <a:t>Temporal Dynamics </a:t>
            </a:r>
            <a:r>
              <a:rPr lang="en-IN" sz="2800" dirty="0"/>
              <a:t>Using </a:t>
            </a:r>
            <a:r>
              <a:rPr lang="en-IN" sz="2800" b="1" dirty="0"/>
              <a:t>Function Calling</a:t>
            </a:r>
          </a:p>
        </p:txBody>
      </p:sp>
      <p:pic>
        <p:nvPicPr>
          <p:cNvPr id="6" name="Picture 5">
            <a:extLst>
              <a:ext uri="{FF2B5EF4-FFF2-40B4-BE49-F238E27FC236}">
                <a16:creationId xmlns:a16="http://schemas.microsoft.com/office/drawing/2014/main" id="{493DB7FA-39A4-57CA-F42D-7AE0B83E2D57}"/>
              </a:ext>
            </a:extLst>
          </p:cNvPr>
          <p:cNvPicPr>
            <a:picLocks noChangeAspect="1"/>
          </p:cNvPicPr>
          <p:nvPr/>
        </p:nvPicPr>
        <p:blipFill>
          <a:blip r:embed="rId2"/>
          <a:stretch>
            <a:fillRect/>
          </a:stretch>
        </p:blipFill>
        <p:spPr>
          <a:xfrm>
            <a:off x="637412" y="1162260"/>
            <a:ext cx="11107283" cy="5088415"/>
          </a:xfrm>
          <a:prstGeom prst="rect">
            <a:avLst/>
          </a:prstGeom>
        </p:spPr>
      </p:pic>
      <p:sp>
        <p:nvSpPr>
          <p:cNvPr id="4" name="TextBox 3">
            <a:extLst>
              <a:ext uri="{FF2B5EF4-FFF2-40B4-BE49-F238E27FC236}">
                <a16:creationId xmlns:a16="http://schemas.microsoft.com/office/drawing/2014/main" id="{DF856A6C-207E-84E6-4B84-8C31713BC9CF}"/>
              </a:ext>
            </a:extLst>
          </p:cNvPr>
          <p:cNvSpPr txBox="1"/>
          <p:nvPr/>
        </p:nvSpPr>
        <p:spPr>
          <a:xfrm>
            <a:off x="8072285" y="5695740"/>
            <a:ext cx="6096000" cy="369332"/>
          </a:xfrm>
          <a:prstGeom prst="rect">
            <a:avLst/>
          </a:prstGeom>
          <a:noFill/>
        </p:spPr>
        <p:txBody>
          <a:bodyPr wrap="square">
            <a:spAutoFit/>
          </a:bodyPr>
          <a:lstStyle/>
          <a:p>
            <a:r>
              <a:rPr lang="en-IN" dirty="0">
                <a:hlinkClick r:id="rId3"/>
              </a:rPr>
              <a:t>https://wwd.com/fashion-dictionary/</a:t>
            </a:r>
            <a:r>
              <a:rPr lang="en-IN" dirty="0"/>
              <a:t> </a:t>
            </a:r>
          </a:p>
        </p:txBody>
      </p:sp>
      <p:cxnSp>
        <p:nvCxnSpPr>
          <p:cNvPr id="7" name="Straight Arrow Connector 6">
            <a:extLst>
              <a:ext uri="{FF2B5EF4-FFF2-40B4-BE49-F238E27FC236}">
                <a16:creationId xmlns:a16="http://schemas.microsoft.com/office/drawing/2014/main" id="{8E6D3FCD-DBF3-6872-FC12-D94A184E0DDB}"/>
              </a:ext>
            </a:extLst>
          </p:cNvPr>
          <p:cNvCxnSpPr/>
          <p:nvPr/>
        </p:nvCxnSpPr>
        <p:spPr>
          <a:xfrm>
            <a:off x="9615948" y="4640826"/>
            <a:ext cx="0" cy="9832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B2CAE341-4D2D-AC0B-CD90-0C3E0C00950C}"/>
              </a:ext>
            </a:extLst>
          </p:cNvPr>
          <p:cNvSpPr txBox="1"/>
          <p:nvPr/>
        </p:nvSpPr>
        <p:spPr>
          <a:xfrm>
            <a:off x="9694606" y="4841632"/>
            <a:ext cx="2310580" cy="584775"/>
          </a:xfrm>
          <a:prstGeom prst="rect">
            <a:avLst/>
          </a:prstGeom>
          <a:noFill/>
        </p:spPr>
        <p:txBody>
          <a:bodyPr wrap="square" rtlCol="0">
            <a:spAutoFit/>
          </a:bodyPr>
          <a:lstStyle/>
          <a:p>
            <a:r>
              <a:rPr lang="en-IN" sz="1600" dirty="0"/>
              <a:t>From online thesaurus that update periodically</a:t>
            </a:r>
          </a:p>
        </p:txBody>
      </p:sp>
    </p:spTree>
    <p:extLst>
      <p:ext uri="{BB962C8B-B14F-4D97-AF65-F5344CB8AC3E}">
        <p14:creationId xmlns:p14="http://schemas.microsoft.com/office/powerpoint/2010/main" val="349385402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09C7E-71CA-A42B-E9BF-D98E971117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32356C-CE75-EFA6-9FA6-B0D6D3589CF0}"/>
              </a:ext>
            </a:extLst>
          </p:cNvPr>
          <p:cNvSpPr>
            <a:spLocks noGrp="1"/>
          </p:cNvSpPr>
          <p:nvPr>
            <p:ph type="title"/>
          </p:nvPr>
        </p:nvSpPr>
        <p:spPr>
          <a:xfrm>
            <a:off x="621890" y="325797"/>
            <a:ext cx="10515600" cy="658051"/>
          </a:xfrm>
        </p:spPr>
        <p:txBody>
          <a:bodyPr>
            <a:normAutofit/>
          </a:bodyPr>
          <a:lstStyle/>
          <a:p>
            <a:r>
              <a:rPr lang="en-IN" sz="2800" dirty="0"/>
              <a:t>Proposal for Incorporating </a:t>
            </a:r>
            <a:r>
              <a:rPr lang="en-IN" sz="2800" b="1" dirty="0"/>
              <a:t>Backfilling Strategy </a:t>
            </a:r>
            <a:r>
              <a:rPr lang="en-IN" sz="2800" dirty="0"/>
              <a:t>with a </a:t>
            </a:r>
            <a:r>
              <a:rPr lang="en-IN" sz="2800" b="1" dirty="0"/>
              <a:t>Datastore</a:t>
            </a:r>
          </a:p>
        </p:txBody>
      </p:sp>
      <p:pic>
        <p:nvPicPr>
          <p:cNvPr id="7" name="Picture 6">
            <a:extLst>
              <a:ext uri="{FF2B5EF4-FFF2-40B4-BE49-F238E27FC236}">
                <a16:creationId xmlns:a16="http://schemas.microsoft.com/office/drawing/2014/main" id="{59B82A96-F4C8-384E-76E4-0CFBBFC731E9}"/>
              </a:ext>
            </a:extLst>
          </p:cNvPr>
          <p:cNvPicPr>
            <a:picLocks noChangeAspect="1"/>
          </p:cNvPicPr>
          <p:nvPr/>
        </p:nvPicPr>
        <p:blipFill>
          <a:blip r:embed="rId3"/>
          <a:stretch>
            <a:fillRect/>
          </a:stretch>
        </p:blipFill>
        <p:spPr>
          <a:xfrm>
            <a:off x="1163090" y="1135488"/>
            <a:ext cx="9865820" cy="5384425"/>
          </a:xfrm>
          <a:prstGeom prst="rect">
            <a:avLst/>
          </a:prstGeom>
        </p:spPr>
      </p:pic>
    </p:spTree>
    <p:extLst>
      <p:ext uri="{BB962C8B-B14F-4D97-AF65-F5344CB8AC3E}">
        <p14:creationId xmlns:p14="http://schemas.microsoft.com/office/powerpoint/2010/main" val="1747927464"/>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7AEF6-C63E-91BA-1B8C-A512DEDF6DA1}"/>
              </a:ext>
            </a:extLst>
          </p:cNvPr>
          <p:cNvSpPr>
            <a:spLocks noGrp="1"/>
          </p:cNvSpPr>
          <p:nvPr>
            <p:ph type="title"/>
          </p:nvPr>
        </p:nvSpPr>
        <p:spPr>
          <a:xfrm>
            <a:off x="404351" y="0"/>
            <a:ext cx="11383298" cy="844243"/>
          </a:xfrm>
        </p:spPr>
        <p:txBody>
          <a:bodyPr>
            <a:normAutofit/>
          </a:bodyPr>
          <a:lstStyle/>
          <a:p>
            <a:pPr algn="ctr"/>
            <a:r>
              <a:rPr lang="en-US" sz="2400" dirty="0"/>
              <a:t>Data Processing Pipeline Visualization (data format in the flow)</a:t>
            </a:r>
          </a:p>
        </p:txBody>
      </p:sp>
      <p:pic>
        <p:nvPicPr>
          <p:cNvPr id="8" name="Picture 7">
            <a:extLst>
              <a:ext uri="{FF2B5EF4-FFF2-40B4-BE49-F238E27FC236}">
                <a16:creationId xmlns:a16="http://schemas.microsoft.com/office/drawing/2014/main" id="{7BA26364-0D60-19BF-2A63-F2AB42D38B3B}"/>
              </a:ext>
            </a:extLst>
          </p:cNvPr>
          <p:cNvPicPr>
            <a:picLocks noChangeAspect="1"/>
          </p:cNvPicPr>
          <p:nvPr/>
        </p:nvPicPr>
        <p:blipFill>
          <a:blip r:embed="rId2"/>
          <a:stretch>
            <a:fillRect/>
          </a:stretch>
        </p:blipFill>
        <p:spPr>
          <a:xfrm>
            <a:off x="969853" y="585233"/>
            <a:ext cx="9972468" cy="6164960"/>
          </a:xfrm>
          <a:prstGeom prst="rect">
            <a:avLst/>
          </a:prstGeom>
        </p:spPr>
      </p:pic>
      <p:cxnSp>
        <p:nvCxnSpPr>
          <p:cNvPr id="4" name="Straight Connector 3">
            <a:extLst>
              <a:ext uri="{FF2B5EF4-FFF2-40B4-BE49-F238E27FC236}">
                <a16:creationId xmlns:a16="http://schemas.microsoft.com/office/drawing/2014/main" id="{744343B3-99BA-6AE8-975A-1D49AF74BF1C}"/>
              </a:ext>
            </a:extLst>
          </p:cNvPr>
          <p:cNvCxnSpPr>
            <a:cxnSpLocks/>
          </p:cNvCxnSpPr>
          <p:nvPr/>
        </p:nvCxnSpPr>
        <p:spPr>
          <a:xfrm>
            <a:off x="9261987" y="4365523"/>
            <a:ext cx="1022555"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0ED409E1-D605-7B33-233C-98C3327092AA}"/>
              </a:ext>
            </a:extLst>
          </p:cNvPr>
          <p:cNvSpPr txBox="1"/>
          <p:nvPr/>
        </p:nvSpPr>
        <p:spPr>
          <a:xfrm>
            <a:off x="10155347" y="4365523"/>
            <a:ext cx="2133600" cy="1569660"/>
          </a:xfrm>
          <a:prstGeom prst="rect">
            <a:avLst/>
          </a:prstGeom>
          <a:noFill/>
        </p:spPr>
        <p:txBody>
          <a:bodyPr wrap="square" rtlCol="0">
            <a:spAutoFit/>
          </a:bodyPr>
          <a:lstStyle/>
          <a:p>
            <a:r>
              <a:rPr lang="en-IN" sz="1600" dirty="0"/>
              <a:t>Class members for ontology, can be changed depending upon requirement or </a:t>
            </a:r>
            <a:r>
              <a:rPr lang="en-IN" sz="1600" dirty="0" err="1"/>
              <a:t>comcerned</a:t>
            </a:r>
            <a:r>
              <a:rPr lang="en-IN" sz="1600" dirty="0"/>
              <a:t> taxonomy of the graph</a:t>
            </a:r>
          </a:p>
        </p:txBody>
      </p:sp>
    </p:spTree>
    <p:extLst>
      <p:ext uri="{BB962C8B-B14F-4D97-AF65-F5344CB8AC3E}">
        <p14:creationId xmlns:p14="http://schemas.microsoft.com/office/powerpoint/2010/main" val="44884508"/>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7C92F-8C89-CD14-AEC4-DE31DC01D3C1}"/>
              </a:ext>
            </a:extLst>
          </p:cNvPr>
          <p:cNvSpPr>
            <a:spLocks noGrp="1"/>
          </p:cNvSpPr>
          <p:nvPr>
            <p:ph type="title"/>
          </p:nvPr>
        </p:nvSpPr>
        <p:spPr>
          <a:xfrm>
            <a:off x="838200" y="138545"/>
            <a:ext cx="10515600" cy="1325563"/>
          </a:xfrm>
        </p:spPr>
        <p:txBody>
          <a:bodyPr>
            <a:noAutofit/>
          </a:bodyPr>
          <a:lstStyle/>
          <a:p>
            <a:r>
              <a:rPr lang="en-US" sz="3600" dirty="0"/>
              <a:t>Inherent Extensibility Mechanism</a:t>
            </a:r>
          </a:p>
        </p:txBody>
      </p:sp>
      <p:sp>
        <p:nvSpPr>
          <p:cNvPr id="4" name="Content Placeholder 3">
            <a:extLst>
              <a:ext uri="{FF2B5EF4-FFF2-40B4-BE49-F238E27FC236}">
                <a16:creationId xmlns:a16="http://schemas.microsoft.com/office/drawing/2014/main" id="{944785C5-BBF6-4E41-4D29-D8C708279187}"/>
              </a:ext>
            </a:extLst>
          </p:cNvPr>
          <p:cNvSpPr>
            <a:spLocks noGrp="1"/>
          </p:cNvSpPr>
          <p:nvPr>
            <p:ph idx="1"/>
          </p:nvPr>
        </p:nvSpPr>
        <p:spPr>
          <a:xfrm>
            <a:off x="838200" y="1422400"/>
            <a:ext cx="10515600" cy="4602163"/>
          </a:xfrm>
        </p:spPr>
        <p:txBody>
          <a:bodyPr/>
          <a:lstStyle/>
          <a:p>
            <a:r>
              <a:rPr lang="en-IN" dirty="0"/>
              <a:t>The </a:t>
            </a:r>
            <a:r>
              <a:rPr lang="en-IN" b="1" dirty="0"/>
              <a:t>consistency </a:t>
            </a:r>
            <a:r>
              <a:rPr lang="en-IN" dirty="0"/>
              <a:t>of the </a:t>
            </a:r>
            <a:r>
              <a:rPr lang="en-IN" b="1" dirty="0"/>
              <a:t>ontology </a:t>
            </a:r>
            <a:r>
              <a:rPr lang="en-IN" dirty="0"/>
              <a:t>is maintained by the feature taxonomy/ extracted </a:t>
            </a:r>
            <a:r>
              <a:rPr lang="en-IN" b="1" dirty="0"/>
              <a:t>classes </a:t>
            </a:r>
            <a:r>
              <a:rPr lang="en-IN" dirty="0"/>
              <a:t>from the data inputs </a:t>
            </a:r>
            <a:r>
              <a:rPr lang="en-IN" i="1" dirty="0"/>
              <a:t>(mentioned in previous slide).</a:t>
            </a:r>
          </a:p>
          <a:p>
            <a:r>
              <a:rPr lang="en-IN" dirty="0"/>
              <a:t>Herein the </a:t>
            </a:r>
            <a:r>
              <a:rPr lang="en-IN" b="1" dirty="0"/>
              <a:t>structure of classes provides this consistency</a:t>
            </a:r>
            <a:r>
              <a:rPr lang="en-IN" dirty="0"/>
              <a:t>, whereas the  ‘</a:t>
            </a:r>
            <a:r>
              <a:rPr lang="en-IN" b="1" dirty="0"/>
              <a:t>values</a:t>
            </a:r>
            <a:r>
              <a:rPr lang="en-IN" dirty="0"/>
              <a:t>’ or ‘</a:t>
            </a:r>
            <a:r>
              <a:rPr lang="en-IN" b="1" dirty="0"/>
              <a:t>fields</a:t>
            </a:r>
            <a:r>
              <a:rPr lang="en-IN" dirty="0"/>
              <a:t>’ which are </a:t>
            </a:r>
            <a:r>
              <a:rPr lang="en-IN" b="1" dirty="0"/>
              <a:t>variables are filled by LLM</a:t>
            </a:r>
            <a:r>
              <a:rPr lang="en-IN" dirty="0"/>
              <a:t>, which undergoes and acquaints to temporal dynamics, finetuning, etc making a </a:t>
            </a:r>
            <a:r>
              <a:rPr lang="en-IN" b="1" dirty="0"/>
              <a:t>consistent yet transient representation.</a:t>
            </a:r>
          </a:p>
          <a:p>
            <a:pPr marL="0" indent="0">
              <a:buNone/>
            </a:pPr>
            <a:endParaRPr lang="en-IN" dirty="0"/>
          </a:p>
        </p:txBody>
      </p:sp>
      <p:pic>
        <p:nvPicPr>
          <p:cNvPr id="6" name="Picture 5">
            <a:extLst>
              <a:ext uri="{FF2B5EF4-FFF2-40B4-BE49-F238E27FC236}">
                <a16:creationId xmlns:a16="http://schemas.microsoft.com/office/drawing/2014/main" id="{A929B788-A785-9CDA-21A2-73A6AB1C082F}"/>
              </a:ext>
            </a:extLst>
          </p:cNvPr>
          <p:cNvPicPr>
            <a:picLocks noChangeAspect="1"/>
          </p:cNvPicPr>
          <p:nvPr/>
        </p:nvPicPr>
        <p:blipFill>
          <a:blip r:embed="rId2"/>
          <a:stretch>
            <a:fillRect/>
          </a:stretch>
        </p:blipFill>
        <p:spPr>
          <a:xfrm>
            <a:off x="2479040" y="4480945"/>
            <a:ext cx="6451600" cy="2238510"/>
          </a:xfrm>
          <a:prstGeom prst="rect">
            <a:avLst/>
          </a:prstGeom>
        </p:spPr>
      </p:pic>
    </p:spTree>
    <p:extLst>
      <p:ext uri="{BB962C8B-B14F-4D97-AF65-F5344CB8AC3E}">
        <p14:creationId xmlns:p14="http://schemas.microsoft.com/office/powerpoint/2010/main" val="225752792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83987-55C6-CE3B-1D10-4FBACDD2CF05}"/>
              </a:ext>
            </a:extLst>
          </p:cNvPr>
          <p:cNvSpPr>
            <a:spLocks noGrp="1"/>
          </p:cNvSpPr>
          <p:nvPr>
            <p:ph type="title"/>
          </p:nvPr>
        </p:nvSpPr>
        <p:spPr>
          <a:xfrm>
            <a:off x="838200" y="382984"/>
            <a:ext cx="10515600" cy="596106"/>
          </a:xfrm>
        </p:spPr>
        <p:txBody>
          <a:bodyPr>
            <a:normAutofit/>
          </a:bodyPr>
          <a:lstStyle/>
          <a:p>
            <a:r>
              <a:rPr lang="en-IN" sz="3200" b="1" i="0" dirty="0">
                <a:effectLst/>
              </a:rPr>
              <a:t>Multimodal LLM </a:t>
            </a:r>
            <a:r>
              <a:rPr lang="en-IN" sz="3200" b="0" i="0" dirty="0">
                <a:effectLst/>
              </a:rPr>
              <a:t>for Feature Extraction</a:t>
            </a:r>
            <a:endParaRPr lang="en-US" sz="3200" dirty="0"/>
          </a:p>
        </p:txBody>
      </p:sp>
      <p:sp>
        <p:nvSpPr>
          <p:cNvPr id="3" name="Content Placeholder 2">
            <a:extLst>
              <a:ext uri="{FF2B5EF4-FFF2-40B4-BE49-F238E27FC236}">
                <a16:creationId xmlns:a16="http://schemas.microsoft.com/office/drawing/2014/main" id="{96ECF3F0-8E00-0129-5F1E-979881236BDA}"/>
              </a:ext>
            </a:extLst>
          </p:cNvPr>
          <p:cNvSpPr>
            <a:spLocks noGrp="1"/>
          </p:cNvSpPr>
          <p:nvPr>
            <p:ph idx="1"/>
          </p:nvPr>
        </p:nvSpPr>
        <p:spPr>
          <a:xfrm>
            <a:off x="658762" y="1202347"/>
            <a:ext cx="11090787" cy="5375434"/>
          </a:xfrm>
        </p:spPr>
        <p:txBody>
          <a:bodyPr>
            <a:normAutofit lnSpcReduction="10000"/>
          </a:bodyPr>
          <a:lstStyle/>
          <a:p>
            <a:pPr marL="0" indent="0">
              <a:buNone/>
            </a:pPr>
            <a:r>
              <a:rPr lang="en-US" dirty="0"/>
              <a:t>LLMs have a better ‘understanding’ of a fashion concept rather than just a feature; allowing them to relate it to trends and nuances. One can combine them with RAG tools as proposed earlier for more features, better integration, etc.</a:t>
            </a:r>
          </a:p>
          <a:p>
            <a:r>
              <a:rPr lang="en-US" b="1" dirty="0"/>
              <a:t> Cross-modal </a:t>
            </a:r>
            <a:r>
              <a:rPr lang="en-US" dirty="0"/>
              <a:t>understanding can be better achieved with LLMs. We think one can consider using a CV model for </a:t>
            </a:r>
            <a:r>
              <a:rPr lang="en-US" b="1" dirty="0"/>
              <a:t>describing</a:t>
            </a:r>
            <a:r>
              <a:rPr lang="en-US" dirty="0"/>
              <a:t> the feature, rather than </a:t>
            </a:r>
            <a:r>
              <a:rPr lang="en-US" b="1" dirty="0"/>
              <a:t>defining</a:t>
            </a:r>
            <a:r>
              <a:rPr lang="en-US" dirty="0"/>
              <a:t> the feature, to stay adaptable to temporal dynamics</a:t>
            </a:r>
          </a:p>
          <a:p>
            <a:r>
              <a:rPr lang="en-US" dirty="0"/>
              <a:t>But for benchmark worthy descriptions, architecturally one leads to vision transformers, which defeats the purpose to segregate the LLM and Computer Vision model, more over it reduces cross modal understanding.</a:t>
            </a:r>
          </a:p>
          <a:p>
            <a:r>
              <a:rPr lang="en-US" dirty="0"/>
              <a:t>Thus, our technology decision was to use a single LLM, which would be easier to manage, and wallet friendly.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83593132"/>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360FD-E6CE-80F7-A1F0-C9C947140D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0E662B-5333-7AEA-A904-B1A62C52CD46}"/>
              </a:ext>
            </a:extLst>
          </p:cNvPr>
          <p:cNvSpPr>
            <a:spLocks noGrp="1"/>
          </p:cNvSpPr>
          <p:nvPr>
            <p:ph type="title"/>
          </p:nvPr>
        </p:nvSpPr>
        <p:spPr>
          <a:xfrm>
            <a:off x="838200" y="382984"/>
            <a:ext cx="10515600" cy="596106"/>
          </a:xfrm>
        </p:spPr>
        <p:txBody>
          <a:bodyPr>
            <a:normAutofit/>
          </a:bodyPr>
          <a:lstStyle/>
          <a:p>
            <a:r>
              <a:rPr lang="en-IN" sz="3200" b="1" i="0" dirty="0">
                <a:effectLst/>
              </a:rPr>
              <a:t>Multimodal LLM </a:t>
            </a:r>
            <a:r>
              <a:rPr lang="en-IN" sz="3200" b="0" i="0" dirty="0">
                <a:effectLst/>
              </a:rPr>
              <a:t>Specification and Steps</a:t>
            </a:r>
            <a:endParaRPr lang="en-US" sz="3200" dirty="0"/>
          </a:p>
        </p:txBody>
      </p:sp>
      <p:sp>
        <p:nvSpPr>
          <p:cNvPr id="3" name="Content Placeholder 2">
            <a:extLst>
              <a:ext uri="{FF2B5EF4-FFF2-40B4-BE49-F238E27FC236}">
                <a16:creationId xmlns:a16="http://schemas.microsoft.com/office/drawing/2014/main" id="{9058A468-31FA-152A-6FBA-98DD5F24569B}"/>
              </a:ext>
            </a:extLst>
          </p:cNvPr>
          <p:cNvSpPr>
            <a:spLocks noGrp="1"/>
          </p:cNvSpPr>
          <p:nvPr>
            <p:ph idx="1"/>
          </p:nvPr>
        </p:nvSpPr>
        <p:spPr>
          <a:xfrm>
            <a:off x="658762" y="1202347"/>
            <a:ext cx="11090787" cy="5375434"/>
          </a:xfrm>
        </p:spPr>
        <p:txBody>
          <a:bodyPr>
            <a:normAutofit/>
          </a:bodyPr>
          <a:lstStyle/>
          <a:p>
            <a:r>
              <a:rPr lang="en-US" sz="2400" dirty="0"/>
              <a:t>We used </a:t>
            </a:r>
            <a:r>
              <a:rPr lang="en-US" sz="2400" b="1" dirty="0"/>
              <a:t>Llava-V1.5-7b (Large Language and Vision Assistant) </a:t>
            </a:r>
            <a:r>
              <a:rPr lang="en-US" sz="2400" dirty="0"/>
              <a:t>as our base model.</a:t>
            </a:r>
          </a:p>
          <a:p>
            <a:r>
              <a:rPr lang="en-US" sz="2400" dirty="0"/>
              <a:t> To adapt to</a:t>
            </a:r>
            <a:r>
              <a:rPr lang="en-US" sz="2400" b="1" dirty="0"/>
              <a:t> CUDA Memory constraints </a:t>
            </a:r>
            <a:r>
              <a:rPr lang="en-US" sz="2400" dirty="0"/>
              <a:t>for </a:t>
            </a:r>
            <a:r>
              <a:rPr lang="en-US" sz="2400" b="1" dirty="0"/>
              <a:t>8-bit Quantization</a:t>
            </a:r>
            <a:r>
              <a:rPr lang="en-US" sz="2400" dirty="0"/>
              <a:t>, we configured with </a:t>
            </a:r>
            <a:r>
              <a:rPr lang="en-US" sz="2400" b="1" dirty="0"/>
              <a:t>4-bit quantization </a:t>
            </a:r>
            <a:r>
              <a:rPr lang="en-US" sz="2400" dirty="0"/>
              <a:t>for </a:t>
            </a:r>
            <a:r>
              <a:rPr lang="en-US" sz="2400" b="1" dirty="0"/>
              <a:t>memory efficiency </a:t>
            </a:r>
            <a:r>
              <a:rPr lang="en-US" sz="2400" dirty="0"/>
              <a:t>(You could get even better results by increasing quantization &amp; other parameters depending upon your compute limits).</a:t>
            </a:r>
          </a:p>
          <a:p>
            <a:r>
              <a:rPr lang="en-US" sz="2400" dirty="0"/>
              <a:t>To incorporate the learnings in the research paper of </a:t>
            </a:r>
            <a:r>
              <a:rPr lang="en-US" sz="2400" b="1" dirty="0"/>
              <a:t>UNIFASHION LLM </a:t>
            </a:r>
            <a:r>
              <a:rPr lang="en-US" sz="2400" i="1" dirty="0"/>
              <a:t>(</a:t>
            </a:r>
            <a:r>
              <a:rPr lang="en-US" sz="2400" b="1" i="1" dirty="0">
                <a:highlight>
                  <a:srgbClr val="FFFF00"/>
                </a:highlight>
                <a:hlinkClick r:id="rId3"/>
              </a:rPr>
              <a:t>GitHub</a:t>
            </a:r>
            <a:r>
              <a:rPr lang="en-US" sz="2400" i="1" dirty="0"/>
              <a:t>, </a:t>
            </a:r>
            <a:r>
              <a:rPr lang="en-US" sz="2400" b="1" i="1" dirty="0">
                <a:highlight>
                  <a:srgbClr val="FFFF00"/>
                </a:highlight>
                <a:hlinkClick r:id="rId4"/>
              </a:rPr>
              <a:t>Paper</a:t>
            </a:r>
            <a:r>
              <a:rPr lang="en-US" sz="2400" i="1" dirty="0"/>
              <a:t>), </a:t>
            </a:r>
            <a:r>
              <a:rPr lang="en-US" sz="2400" dirty="0"/>
              <a:t>we leveraged the </a:t>
            </a:r>
            <a:r>
              <a:rPr lang="en-US" sz="2400" b="1" dirty="0" err="1"/>
              <a:t>LoRA</a:t>
            </a:r>
            <a:r>
              <a:rPr lang="en-US" sz="2400" b="1" dirty="0"/>
              <a:t> (Low-Rank adaptation parameters) </a:t>
            </a:r>
            <a:r>
              <a:rPr lang="en-US" sz="2400" dirty="0"/>
              <a:t>provided and finetuned the base model using </a:t>
            </a:r>
            <a:r>
              <a:rPr lang="en-US" sz="2400" b="1" dirty="0" err="1"/>
              <a:t>PeftModel</a:t>
            </a:r>
            <a:r>
              <a:rPr lang="en-US" sz="2400" b="1" dirty="0"/>
              <a:t>.</a:t>
            </a:r>
            <a:br>
              <a:rPr lang="en-US" sz="2400" b="1" dirty="0"/>
            </a:br>
            <a:r>
              <a:rPr lang="en-US" sz="2400" b="1" i="1" dirty="0"/>
              <a:t>Link to </a:t>
            </a:r>
            <a:r>
              <a:rPr lang="en-US" sz="2400" b="1" i="1" dirty="0" err="1"/>
              <a:t>LoRA</a:t>
            </a:r>
            <a:r>
              <a:rPr lang="en-US" sz="2400" b="1" i="1" dirty="0"/>
              <a:t> params and other model features – </a:t>
            </a:r>
            <a:r>
              <a:rPr lang="en-US" sz="2400" b="1" i="1" dirty="0">
                <a:highlight>
                  <a:srgbClr val="FFFF00"/>
                </a:highlight>
                <a:hlinkClick r:id="rId5"/>
              </a:rPr>
              <a:t>Unifashion_LORA_Params</a:t>
            </a:r>
            <a:endParaRPr lang="en-US" sz="2400" b="1" i="1" dirty="0">
              <a:highlight>
                <a:srgbClr val="FFFF00"/>
              </a:highlight>
            </a:endParaRPr>
          </a:p>
          <a:p>
            <a:r>
              <a:rPr lang="en-US" sz="2400" i="1" dirty="0"/>
              <a:t>Suggestion for production – For </a:t>
            </a:r>
            <a:r>
              <a:rPr lang="en-US" sz="2400" b="1" i="1" dirty="0"/>
              <a:t>continuous feedback </a:t>
            </a:r>
            <a:r>
              <a:rPr lang="en-US" sz="2400" i="1" dirty="0"/>
              <a:t>using a </a:t>
            </a:r>
            <a:r>
              <a:rPr lang="en-US" sz="2400" b="1" i="1" dirty="0"/>
              <a:t>vector store </a:t>
            </a:r>
            <a:r>
              <a:rPr lang="en-US" sz="2400" i="1" dirty="0"/>
              <a:t>always with </a:t>
            </a:r>
            <a:r>
              <a:rPr lang="en-US" sz="2400" b="1" i="1" dirty="0"/>
              <a:t>expert comments </a:t>
            </a:r>
            <a:r>
              <a:rPr lang="en-US" sz="2400" i="1" dirty="0"/>
              <a:t>results in </a:t>
            </a:r>
            <a:r>
              <a:rPr lang="en-US" sz="2400" b="1" i="1" dirty="0"/>
              <a:t>unnecessary token exchanges, </a:t>
            </a:r>
            <a:r>
              <a:rPr lang="en-US" sz="2400" i="1" dirty="0"/>
              <a:t>even if it works &amp; is proposed in our architecture</a:t>
            </a:r>
            <a:r>
              <a:rPr lang="en-US" sz="2400" b="1" i="1" dirty="0"/>
              <a:t>. </a:t>
            </a:r>
            <a:r>
              <a:rPr lang="en-US" sz="2400" i="1" dirty="0"/>
              <a:t>Refer the strategy as proposed in </a:t>
            </a:r>
            <a:r>
              <a:rPr lang="en-US" sz="2400" b="1" i="1" dirty="0">
                <a:highlight>
                  <a:srgbClr val="FFFF00"/>
                </a:highlight>
                <a:hlinkClick r:id="rId6"/>
              </a:rPr>
              <a:t>CONTINUAL LLAVA</a:t>
            </a:r>
            <a:r>
              <a:rPr lang="en-US" sz="2400" b="1" i="1" dirty="0">
                <a:highlight>
                  <a:srgbClr val="FFFF00"/>
                </a:highlight>
              </a:rPr>
              <a:t>.</a:t>
            </a:r>
          </a:p>
          <a:p>
            <a:r>
              <a:rPr lang="en-US" sz="2400" b="1" dirty="0"/>
              <a:t>Proposal</a:t>
            </a:r>
            <a:r>
              <a:rPr lang="en-US" sz="2400" dirty="0"/>
              <a:t> – You could deploy the model given in </a:t>
            </a:r>
            <a:r>
              <a:rPr lang="en-US" sz="2400" b="1" i="1" dirty="0" err="1"/>
              <a:t>unifashionLLM.ipynb</a:t>
            </a:r>
            <a:r>
              <a:rPr lang="en-US" sz="2400" i="1" dirty="0"/>
              <a:t> </a:t>
            </a:r>
            <a:r>
              <a:rPr lang="en-US" sz="2400" dirty="0"/>
              <a:t>in source code to </a:t>
            </a:r>
            <a:r>
              <a:rPr lang="en-US" sz="2400" b="1" dirty="0"/>
              <a:t>OLLAMA, </a:t>
            </a:r>
            <a:r>
              <a:rPr lang="en-US" sz="2400" dirty="0"/>
              <a:t>since without rate limiting concerns you can leverage tools like function calling, agentic RAG using </a:t>
            </a:r>
            <a:r>
              <a:rPr lang="en-US" sz="2400" b="1" dirty="0" err="1"/>
              <a:t>langchain</a:t>
            </a:r>
            <a:r>
              <a:rPr lang="en-US" sz="2400" dirty="0"/>
              <a:t>, that too multimodal.</a:t>
            </a:r>
          </a:p>
        </p:txBody>
      </p:sp>
    </p:spTree>
    <p:extLst>
      <p:ext uri="{BB962C8B-B14F-4D97-AF65-F5344CB8AC3E}">
        <p14:creationId xmlns:p14="http://schemas.microsoft.com/office/powerpoint/2010/main" val="1360625818"/>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Technical-Documentation</Template>
  <TotalTime>1658</TotalTime>
  <Words>1961</Words>
  <Application>Microsoft Office PowerPoint</Application>
  <PresentationFormat>Widescreen</PresentationFormat>
  <Paragraphs>115</Paragraphs>
  <Slides>20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Arial</vt:lpstr>
      <vt:lpstr>Candara</vt:lpstr>
      <vt:lpstr>Office Theme</vt:lpstr>
      <vt:lpstr>Technical Documentation of the System.  System Name: EstiloViento              i.e. Style-Wind  Developer Contributions - Team SAKA  Github: https://github.com/adideo03/EstiloViento-Ontological-Framework-for-Fashion-Semantics  (Will be made available upon request Please mail: adideo03@gmail.com) </vt:lpstr>
      <vt:lpstr>System Architecture Diagram (With Component Interaction flow)</vt:lpstr>
      <vt:lpstr>System Scalability Considerations</vt:lpstr>
      <vt:lpstr>Proposal for Incorporating Temporal Dynamics Using Function Calling</vt:lpstr>
      <vt:lpstr>Proposal for Incorporating Backfilling Strategy with a Datastore</vt:lpstr>
      <vt:lpstr>Data Processing Pipeline Visualization (data format in the flow)</vt:lpstr>
      <vt:lpstr>Inherent Extensibility Mechanism</vt:lpstr>
      <vt:lpstr>Multimodal LLM for Feature Extraction</vt:lpstr>
      <vt:lpstr>Multimodal LLM Specification and Steps</vt:lpstr>
      <vt:lpstr>Ontology schema (Hierarchical Levels)</vt:lpstr>
      <vt:lpstr>Ontology schema (Within Neo4j)</vt:lpstr>
      <vt:lpstr>Ontology Management, Version Tracking, Updates</vt:lpstr>
      <vt:lpstr>New Trend Incorporation Mechanism &amp; Extensibility Mechanisms</vt:lpstr>
      <vt:lpstr>Snaps from Neo4j</vt:lpstr>
      <vt:lpstr>Integration of Individual Product Attributes in last layer of ontology for future usecases.</vt:lpstr>
      <vt:lpstr>Feature Taxonomy Overview</vt:lpstr>
      <vt:lpstr>Advanced Feature Design</vt:lpstr>
      <vt:lpstr>Representation of Input CSV</vt:lpstr>
      <vt:lpstr>Currently Working on:</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Aaditya Patil</dc:creator>
  <cp:lastModifiedBy>Aaditya Patil</cp:lastModifiedBy>
  <cp:revision>9</cp:revision>
  <cp:lastPrinted>2025-01-04T13:56:58Z</cp:lastPrinted>
  <dcterms:created xsi:type="dcterms:W3CDTF">2025-01-03T09:27:23Z</dcterms:created>
  <dcterms:modified xsi:type="dcterms:W3CDTF">2025-01-29T14:07:16Z</dcterms:modified>
</cp:coreProperties>
</file>