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39B"/>
    <a:srgbClr val="1FADED"/>
    <a:srgbClr val="0F87BD"/>
    <a:srgbClr val="1E8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89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1F9A-7CE9-E704-B189-666B1A802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99F10-B338-FD79-8673-A7244C4FD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26B9-5F15-2A40-AA53-08C7BFEA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BA94-CDA4-4766-BFB4-23BDEEC263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BBBD-2C65-8BD1-2113-30101916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011DE-D4BA-2DC0-0BC4-4479910C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250-A02E-4868-A7E8-F481EF0C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6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1689-DE1E-6264-AA4B-B13A1F4A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7ECC0-F74B-29F5-CE29-3C1E2CDD7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A6EF-E52A-E2BA-95BB-1EF8E76A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BA94-CDA4-4766-BFB4-23BDEEC263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9563-D607-9086-A084-049216DD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D013D-3FA0-5EF8-4DDE-76788737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250-A02E-4868-A7E8-F481EF0C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80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7A059-3EAB-2E92-084B-F924E6741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2D75C-2AD5-32C6-5803-93DFF38EE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AE8EE-1D30-3484-C061-0F2E0340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BA94-CDA4-4766-BFB4-23BDEEC263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8FCB-E0BD-D915-9AF1-DBF02ACF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2DFC-A80C-EB8E-9A0C-B35D84BF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250-A02E-4868-A7E8-F481EF0C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38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BAA6-BCB5-E382-EE44-5BCE1A88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8229-38FE-0EE4-32E0-99779017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43715-2CF5-8443-9BEF-4264E449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BA94-CDA4-4766-BFB4-23BDEEC263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D5E1D-E93D-246C-6E88-59025487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70EB-F3BE-B206-51FD-CD30169A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250-A02E-4868-A7E8-F481EF0C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2423-D3F0-0FCB-CCA2-83DB79BD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EEBBC-BBA5-8ACA-6D8C-0C25AC4A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CDB4-0D87-7F0E-2B9C-0928C253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BA94-CDA4-4766-BFB4-23BDEEC263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4502-9DFE-16E7-A906-8E169E9E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5A2F-C958-5A02-511C-AAB0AC04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250-A02E-4868-A7E8-F481EF0C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27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86F9-B5CD-E82F-DF05-4E1823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46E9-D51E-4CFE-F84B-0EB75DE4E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7E9D0-FAE4-6ABD-A6A3-9AE43B1DD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9F2FF-8848-7AFB-A2B5-80FC7286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BA94-CDA4-4766-BFB4-23BDEEC263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97E62-5372-55B9-4906-52C47BCB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7870F-75A9-DA06-6BC4-A34338D3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250-A02E-4868-A7E8-F481EF0C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9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B6EB-69E2-52D1-8594-AB576236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E3938-7DDE-7446-11FF-6ACE33A7B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EBD95-1D53-E37A-A48A-F991E74E5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64BE6-3660-F402-1F00-D89A3FFF5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92878-EB9A-8550-EDBB-9D79C6B10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FEECA-2FC4-6BA8-3004-37271724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BA94-CDA4-4766-BFB4-23BDEEC263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2C062-87D3-8C3E-4554-B38893CF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8DC47-3FB1-A11E-46C2-C384E528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250-A02E-4868-A7E8-F481EF0C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58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F11B-8973-B4C0-93C7-585F18D0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5F2ED-8C69-6914-C388-7CB1146B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BA94-CDA4-4766-BFB4-23BDEEC263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5EC88-89CD-AC2F-7BB0-DF35011E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E7500-EFA2-A57A-03E5-42AD3B13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250-A02E-4868-A7E8-F481EF0C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2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682BB-7E08-0714-EFE5-DD4C2B11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BA94-CDA4-4766-BFB4-23BDEEC263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03870-5DAD-80A9-C280-FD1ADFCC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543C-4866-019A-78CF-D342355E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250-A02E-4868-A7E8-F481EF0C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B4A-4CDA-8153-F08D-FF25074E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E7E0-A6F8-A336-2A7B-6124048E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B5F65-E1F7-7CE1-1EDB-752B5EE1B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FF62B-9DCC-7ABE-35F9-F45487B7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BA94-CDA4-4766-BFB4-23BDEEC263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C40E6-B78F-AD3B-169A-43D36E07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5537F-B736-2D1F-F256-8D771D45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250-A02E-4868-A7E8-F481EF0C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6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682D-62F5-F193-CDFE-13EBA9F8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AE041-A9B3-B1A6-0B6A-26FDDAEEE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624D-8D69-F70D-355C-D16024D15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6CEA8-C9F9-4B7A-7163-52894956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BA94-CDA4-4766-BFB4-23BDEEC263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85465-83AD-3924-D034-4B354F46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2F449-5565-373F-34BE-F9E20DA6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250-A02E-4868-A7E8-F481EF0C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9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1344D-6BA4-FCFB-36D2-A6AE8DD5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6B89B-8A21-A68E-8310-EA14AF006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EA2D-9892-7446-7403-B5660AC0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4BA94-CDA4-4766-BFB4-23BDEEC2635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9F682-20A8-51D8-316C-8685528E0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952DB-1DFC-A757-757F-A6B1B762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B8250-A02E-4868-A7E8-F481EF0C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2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67AB-C47D-CE06-A775-6B7A9EC7D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IN" dirty="0"/>
              <a:t>VISUAL DEBUGGER FOR ERROR RESOLUTION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9603C-F1CB-4BB8-AA20-87C274378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31614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15th INTERNATIONAL IEEE CONFERENCE ON COMPUTING, COMMUNICATION AND NETWORKING TECHNOLOGIES (ICCCNT)</a:t>
            </a:r>
          </a:p>
          <a:p>
            <a:r>
              <a:rPr lang="en-US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Authors</a:t>
            </a:r>
            <a:r>
              <a:rPr lang="en-US" i="1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Prof.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Shailaja Uke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Abheerav Patankar</a:t>
            </a:r>
          </a:p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Aaditya Patil</a:t>
            </a:r>
          </a:p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Srujan Patwardhan </a:t>
            </a:r>
          </a:p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Swaraj Phand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8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7E58-D333-40F1-4F3B-74B080F7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4" y="232004"/>
            <a:ext cx="10515600" cy="824579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71FF8A-EBB2-382D-C31F-653D6AE7D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1"/>
          <a:stretch/>
        </p:blipFill>
        <p:spPr>
          <a:xfrm>
            <a:off x="1037589" y="1056583"/>
            <a:ext cx="10116822" cy="5373714"/>
          </a:xfrm>
        </p:spPr>
      </p:pic>
    </p:spTree>
    <p:extLst>
      <p:ext uri="{BB962C8B-B14F-4D97-AF65-F5344CB8AC3E}">
        <p14:creationId xmlns:p14="http://schemas.microsoft.com/office/powerpoint/2010/main" val="134837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7E58-D333-40F1-4F3B-74B080F7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9486"/>
            <a:ext cx="10515600" cy="1325563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8B5C9E-8B50-76CF-CEF2-6B9FD771A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86" y="1179409"/>
            <a:ext cx="9407013" cy="5327096"/>
          </a:xfrm>
        </p:spPr>
      </p:pic>
    </p:spTree>
    <p:extLst>
      <p:ext uri="{BB962C8B-B14F-4D97-AF65-F5344CB8AC3E}">
        <p14:creationId xmlns:p14="http://schemas.microsoft.com/office/powerpoint/2010/main" val="22176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1C3A-11A5-5EDF-A828-214ACD73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802F-4B3B-D829-83DC-A18490C8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Currently, the application displays the call stack of a single thread (only main thread) in the application.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of nested classes, nested data structures, and advanced C++ features such as templates, Standard Template Library, and other libraries requires exploration.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Adoption required for namespace isolations.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is specific to Visual Studio IDE (Visual C++)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4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609B-C955-4EEC-8410-A58DBB7F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2DC4-5626-834E-7A14-4443BF9C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and Marshal complex data structures using custom Marshaller and COM Objects.</a:t>
            </a:r>
          </a:p>
          <a:p>
            <a:r>
              <a:rPr lang="en-IN" dirty="0"/>
              <a:t>Allow visualisation of multithreaded applications.</a:t>
            </a:r>
          </a:p>
          <a:p>
            <a:r>
              <a:rPr lang="en-IN" dirty="0"/>
              <a:t>Visualisation of interlinked connections between and of data structures between different functions and even multiple threads.</a:t>
            </a:r>
          </a:p>
          <a:p>
            <a:r>
              <a:rPr lang="en-IN" dirty="0"/>
              <a:t>Support visualization of new features from VC++ 11 onwards such as smart pointers,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71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567E0-CD8F-116B-ABBF-8FA1B038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630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864F-1C29-AB3F-D37F-9F1011B4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5208-65FA-2265-8340-49548CD9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Statement and Objectives</a:t>
            </a:r>
          </a:p>
          <a:p>
            <a:r>
              <a:rPr lang="en-IN" dirty="0"/>
              <a:t>Proposed Solution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Limitations</a:t>
            </a:r>
          </a:p>
          <a:p>
            <a:r>
              <a:rPr lang="en-IN" dirty="0"/>
              <a:t>Future Scope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66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BBFD-D567-B2E2-89FA-56FD84CB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64E7-5F1C-269A-44AB-3CC6D45C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lack of C++ standardization results in fragmented debugging tools across different compilers and IDEs, leading to inconsistent developer experiences.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debugging interfaces are crucial due to C++'s extensive use in critical systems, requiring intuitive tools like visualizers for complex data inspection.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stands out as a popular IDE for C++ development but lacks comprehensive visual debugging tools.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Developing a visualizer for Visual Studio could unify debugging experiences, providing graphical representations and enhancing productivity for C++ developers.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7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7E58-D333-40F1-4F3B-74B080F7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A322-FE93-F9E2-0141-B0EB228C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2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lack of built-in graphical visualization tools in C++ limits intuitive analysis and representation of complex data structures and language features during development.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or integrate third-party extensions for Visual Studio to provide interactive graphical visualization capabilities for C++ applications.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debugging visualizers within Visual C++ to offer more intuitive representations of data structures during runtime.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developer productivity by enabling clear and comprehensive visualization of complex data relationships and structures in Visual C++ environments.</a:t>
            </a:r>
          </a:p>
        </p:txBody>
      </p:sp>
    </p:spTree>
    <p:extLst>
      <p:ext uri="{BB962C8B-B14F-4D97-AF65-F5344CB8AC3E}">
        <p14:creationId xmlns:p14="http://schemas.microsoft.com/office/powerpoint/2010/main" val="410269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3622-38D3-6F37-718F-507946B1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43548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</a:t>
            </a:r>
            <a:b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Process Identification</a:t>
            </a:r>
            <a:endParaRPr lang="en-IN" sz="4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8A0AF8-2E12-9A04-A954-2FACECB851C5}"/>
              </a:ext>
            </a:extLst>
          </p:cNvPr>
          <p:cNvGrpSpPr/>
          <p:nvPr/>
        </p:nvGrpSpPr>
        <p:grpSpPr>
          <a:xfrm>
            <a:off x="2211325" y="1823160"/>
            <a:ext cx="2898739" cy="4678794"/>
            <a:chOff x="4194688" y="2011626"/>
            <a:chExt cx="2898739" cy="467879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80E9B10-8F65-E6DF-C590-EE95B88354F4}"/>
                </a:ext>
              </a:extLst>
            </p:cNvPr>
            <p:cNvSpPr/>
            <p:nvPr/>
          </p:nvSpPr>
          <p:spPr>
            <a:xfrm>
              <a:off x="4352004" y="2045573"/>
              <a:ext cx="2353596" cy="682882"/>
            </a:xfrm>
            <a:prstGeom prst="roundRect">
              <a:avLst>
                <a:gd name="adj" fmla="val 1017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Process 1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1DF3B78-2EF9-2868-3C76-21B4EE434456}"/>
                </a:ext>
              </a:extLst>
            </p:cNvPr>
            <p:cNvSpPr/>
            <p:nvPr/>
          </p:nvSpPr>
          <p:spPr>
            <a:xfrm>
              <a:off x="4352004" y="2812489"/>
              <a:ext cx="2353596" cy="682882"/>
            </a:xfrm>
            <a:prstGeom prst="roundRect">
              <a:avLst>
                <a:gd name="adj" fmla="val 10172"/>
              </a:avLst>
            </a:prstGeom>
            <a:solidFill>
              <a:srgbClr val="19739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Process 2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0BFB77-6C78-A964-6FAF-0D4FB3C39243}"/>
                </a:ext>
              </a:extLst>
            </p:cNvPr>
            <p:cNvSpPr/>
            <p:nvPr/>
          </p:nvSpPr>
          <p:spPr>
            <a:xfrm>
              <a:off x="4352004" y="3579405"/>
              <a:ext cx="2353596" cy="682882"/>
            </a:xfrm>
            <a:prstGeom prst="roundRect">
              <a:avLst>
                <a:gd name="adj" fmla="val 10172"/>
              </a:avLst>
            </a:prstGeom>
            <a:solidFill>
              <a:srgbClr val="1E88B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Process 3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E0623B-93C1-95B8-4AE7-3FA666B1AB98}"/>
                </a:ext>
              </a:extLst>
            </p:cNvPr>
            <p:cNvSpPr/>
            <p:nvPr/>
          </p:nvSpPr>
          <p:spPr>
            <a:xfrm>
              <a:off x="4352004" y="4862516"/>
              <a:ext cx="2353596" cy="682882"/>
            </a:xfrm>
            <a:prstGeom prst="roundRect">
              <a:avLst>
                <a:gd name="adj" fmla="val 10172"/>
              </a:avLst>
            </a:prstGeom>
            <a:solidFill>
              <a:srgbClr val="0F87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Process n</a:t>
              </a:r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28BDF4AA-B3F4-E1B2-9CED-4F32F71E11FD}"/>
                </a:ext>
              </a:extLst>
            </p:cNvPr>
            <p:cNvSpPr/>
            <p:nvPr/>
          </p:nvSpPr>
          <p:spPr>
            <a:xfrm rot="10800000">
              <a:off x="6931195" y="2011626"/>
              <a:ext cx="162232" cy="370676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7A33AE-A2F4-6332-6E7E-6EDCE9EBC43D}"/>
                </a:ext>
              </a:extLst>
            </p:cNvPr>
            <p:cNvSpPr txBox="1"/>
            <p:nvPr/>
          </p:nvSpPr>
          <p:spPr>
            <a:xfrm>
              <a:off x="4194688" y="5767090"/>
              <a:ext cx="26682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Iterate through alive processes find the target process by </a:t>
              </a:r>
              <a:r>
                <a:rPr lang="en-IN" dirty="0" err="1"/>
                <a:t>baseName</a:t>
              </a:r>
              <a:endParaRPr lang="en-IN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1D0F06-89FD-B10B-0FBA-85451B844500}"/>
                </a:ext>
              </a:extLst>
            </p:cNvPr>
            <p:cNvCxnSpPr/>
            <p:nvPr/>
          </p:nvCxnSpPr>
          <p:spPr>
            <a:xfrm>
              <a:off x="5528802" y="4424516"/>
              <a:ext cx="0" cy="334297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F85635-D9C2-7AD6-DEB9-7A4C21DA61B0}"/>
              </a:ext>
            </a:extLst>
          </p:cNvPr>
          <p:cNvSpPr txBox="1"/>
          <p:nvPr/>
        </p:nvSpPr>
        <p:spPr>
          <a:xfrm>
            <a:off x="5508778" y="2753213"/>
            <a:ext cx="1809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Capture thread snapshot of the main thread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F1CF50-D123-34F3-AF74-A233F0EAA9C8}"/>
              </a:ext>
            </a:extLst>
          </p:cNvPr>
          <p:cNvGrpSpPr/>
          <p:nvPr/>
        </p:nvGrpSpPr>
        <p:grpSpPr>
          <a:xfrm>
            <a:off x="7312449" y="1516072"/>
            <a:ext cx="1809136" cy="4722314"/>
            <a:chOff x="9438970" y="1638494"/>
            <a:chExt cx="1809136" cy="47223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F841276-59FD-1D74-DA8A-12CD138FF257}"/>
                </a:ext>
              </a:extLst>
            </p:cNvPr>
            <p:cNvSpPr/>
            <p:nvPr/>
          </p:nvSpPr>
          <p:spPr>
            <a:xfrm>
              <a:off x="10120109" y="2182749"/>
              <a:ext cx="676385" cy="3106140"/>
            </a:xfrm>
            <a:custGeom>
              <a:avLst/>
              <a:gdLst>
                <a:gd name="connsiteX0" fmla="*/ 449569 w 676385"/>
                <a:gd name="connsiteY0" fmla="*/ 0 h 4064789"/>
                <a:gd name="connsiteX1" fmla="*/ 656046 w 676385"/>
                <a:gd name="connsiteY1" fmla="*/ 1622323 h 4064789"/>
                <a:gd name="connsiteX2" fmla="*/ 7117 w 676385"/>
                <a:gd name="connsiteY2" fmla="*/ 3156155 h 4064789"/>
                <a:gd name="connsiteX3" fmla="*/ 311917 w 676385"/>
                <a:gd name="connsiteY3" fmla="*/ 3972233 h 4064789"/>
                <a:gd name="connsiteX4" fmla="*/ 341414 w 676385"/>
                <a:gd name="connsiteY4" fmla="*/ 4011562 h 406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385" h="4064789">
                  <a:moveTo>
                    <a:pt x="449569" y="0"/>
                  </a:moveTo>
                  <a:cubicBezTo>
                    <a:pt x="589678" y="548148"/>
                    <a:pt x="729788" y="1096297"/>
                    <a:pt x="656046" y="1622323"/>
                  </a:cubicBezTo>
                  <a:cubicBezTo>
                    <a:pt x="582304" y="2148349"/>
                    <a:pt x="64472" y="2764503"/>
                    <a:pt x="7117" y="3156155"/>
                  </a:cubicBezTo>
                  <a:cubicBezTo>
                    <a:pt x="-50238" y="3547807"/>
                    <a:pt x="256201" y="3829665"/>
                    <a:pt x="311917" y="3972233"/>
                  </a:cubicBezTo>
                  <a:cubicBezTo>
                    <a:pt x="367633" y="4114801"/>
                    <a:pt x="354523" y="4063181"/>
                    <a:pt x="341414" y="40115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EB1270-4BE2-4AE3-8B21-2969EC2412B1}"/>
                </a:ext>
              </a:extLst>
            </p:cNvPr>
            <p:cNvSpPr txBox="1"/>
            <p:nvPr/>
          </p:nvSpPr>
          <p:spPr>
            <a:xfrm>
              <a:off x="9438970" y="5437478"/>
              <a:ext cx="1809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Suspend the thread for </a:t>
              </a:r>
              <a:r>
                <a:rPr lang="en-IN" dirty="0" err="1"/>
                <a:t>StackWalk</a:t>
              </a:r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DC806A-5CB6-D264-B9DE-F1887AD7C6EE}"/>
                </a:ext>
              </a:extLst>
            </p:cNvPr>
            <p:cNvSpPr txBox="1"/>
            <p:nvPr/>
          </p:nvSpPr>
          <p:spPr>
            <a:xfrm>
              <a:off x="9741730" y="1638494"/>
              <a:ext cx="150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dirty="0"/>
                <a:t>main thread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388CB8-669C-938A-C634-074D231D7D3C}"/>
              </a:ext>
            </a:extLst>
          </p:cNvPr>
          <p:cNvCxnSpPr>
            <a:cxnSpLocks/>
          </p:cNvCxnSpPr>
          <p:nvPr/>
        </p:nvCxnSpPr>
        <p:spPr>
          <a:xfrm>
            <a:off x="5545395" y="3804646"/>
            <a:ext cx="1691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3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3622-38D3-6F37-718F-507946B1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43548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</a:t>
            </a:r>
            <a:b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Construction of Stack Frames 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6AA76-2B35-BBB6-076E-2987BB1560A4}"/>
              </a:ext>
            </a:extLst>
          </p:cNvPr>
          <p:cNvSpPr/>
          <p:nvPr/>
        </p:nvSpPr>
        <p:spPr>
          <a:xfrm>
            <a:off x="3843674" y="1996968"/>
            <a:ext cx="1120875" cy="3684637"/>
          </a:xfrm>
          <a:prstGeom prst="roundRect">
            <a:avLst>
              <a:gd name="adj" fmla="val 6877"/>
            </a:avLst>
          </a:prstGeom>
          <a:ln>
            <a:solidFill>
              <a:srgbClr val="197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Object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46AF8A-0BC6-35BB-7814-7E3E1966DBE5}"/>
              </a:ext>
            </a:extLst>
          </p:cNvPr>
          <p:cNvSpPr/>
          <p:nvPr/>
        </p:nvSpPr>
        <p:spPr>
          <a:xfrm>
            <a:off x="6660121" y="2039974"/>
            <a:ext cx="1618642" cy="595072"/>
          </a:xfrm>
          <a:prstGeom prst="roundRect">
            <a:avLst>
              <a:gd name="adj" fmla="val 6877"/>
            </a:avLst>
          </a:prstGeom>
          <a:ln>
            <a:solidFill>
              <a:srgbClr val="197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Stack 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41F83A-8C8A-3EEF-9DAF-063515A737A8}"/>
              </a:ext>
            </a:extLst>
          </p:cNvPr>
          <p:cNvSpPr/>
          <p:nvPr/>
        </p:nvSpPr>
        <p:spPr>
          <a:xfrm>
            <a:off x="10138442" y="1958760"/>
            <a:ext cx="1148778" cy="3717622"/>
          </a:xfrm>
          <a:prstGeom prst="roundRect">
            <a:avLst>
              <a:gd name="adj" fmla="val 6877"/>
            </a:avLst>
          </a:prstGeom>
          <a:ln>
            <a:solidFill>
              <a:srgbClr val="197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Stack Trace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C992F341-24DD-0B43-C576-473F1554FFEB}"/>
              </a:ext>
            </a:extLst>
          </p:cNvPr>
          <p:cNvSpPr/>
          <p:nvPr/>
        </p:nvSpPr>
        <p:spPr>
          <a:xfrm>
            <a:off x="2195845" y="3882292"/>
            <a:ext cx="1460124" cy="285135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5813A7-F29B-F877-8330-35541BEFE896}"/>
              </a:ext>
            </a:extLst>
          </p:cNvPr>
          <p:cNvSpPr/>
          <p:nvPr/>
        </p:nvSpPr>
        <p:spPr>
          <a:xfrm>
            <a:off x="569611" y="2124162"/>
            <a:ext cx="1437902" cy="3684637"/>
          </a:xfrm>
          <a:prstGeom prst="roundRect">
            <a:avLst>
              <a:gd name="adj" fmla="val 724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Process Memory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897DD4-E23A-B6A3-C89E-911DE87B041E}"/>
              </a:ext>
            </a:extLst>
          </p:cNvPr>
          <p:cNvSpPr txBox="1"/>
          <p:nvPr/>
        </p:nvSpPr>
        <p:spPr>
          <a:xfrm>
            <a:off x="2157778" y="2361958"/>
            <a:ext cx="1628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Loading the binary symbol data for a particular function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FED4EA2B-0FB7-9525-E145-CA71DAA39AC0}"/>
              </a:ext>
            </a:extLst>
          </p:cNvPr>
          <p:cNvSpPr/>
          <p:nvPr/>
        </p:nvSpPr>
        <p:spPr>
          <a:xfrm>
            <a:off x="5103093" y="3917013"/>
            <a:ext cx="1330944" cy="285135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D1A9BB-9DDE-5A7D-8FBF-685467F12834}"/>
              </a:ext>
            </a:extLst>
          </p:cNvPr>
          <p:cNvSpPr/>
          <p:nvPr/>
        </p:nvSpPr>
        <p:spPr>
          <a:xfrm>
            <a:off x="6660121" y="2772388"/>
            <a:ext cx="1618642" cy="595072"/>
          </a:xfrm>
          <a:prstGeom prst="roundRect">
            <a:avLst>
              <a:gd name="adj" fmla="val 6877"/>
            </a:avLst>
          </a:prstGeom>
          <a:ln>
            <a:solidFill>
              <a:srgbClr val="197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Stack Frame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E4552C-F759-0253-A06A-A8B3F208B274}"/>
              </a:ext>
            </a:extLst>
          </p:cNvPr>
          <p:cNvSpPr/>
          <p:nvPr/>
        </p:nvSpPr>
        <p:spPr>
          <a:xfrm>
            <a:off x="6660121" y="3520036"/>
            <a:ext cx="1618642" cy="595072"/>
          </a:xfrm>
          <a:prstGeom prst="roundRect">
            <a:avLst>
              <a:gd name="adj" fmla="val 6877"/>
            </a:avLst>
          </a:prstGeom>
          <a:ln>
            <a:solidFill>
              <a:srgbClr val="197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Stack Frame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DF371D-8E1D-A310-0B70-0FE2776C53C4}"/>
              </a:ext>
            </a:extLst>
          </p:cNvPr>
          <p:cNvSpPr txBox="1"/>
          <p:nvPr/>
        </p:nvSpPr>
        <p:spPr>
          <a:xfrm>
            <a:off x="4977174" y="2212155"/>
            <a:ext cx="1593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Construction of human-readable stack frames from PDB Files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91AECB-837F-0A33-C649-4F7CD263DBD1}"/>
              </a:ext>
            </a:extLst>
          </p:cNvPr>
          <p:cNvSpPr/>
          <p:nvPr/>
        </p:nvSpPr>
        <p:spPr>
          <a:xfrm>
            <a:off x="6660121" y="4822810"/>
            <a:ext cx="1618642" cy="595072"/>
          </a:xfrm>
          <a:prstGeom prst="roundRect">
            <a:avLst>
              <a:gd name="adj" fmla="val 6877"/>
            </a:avLst>
          </a:prstGeom>
          <a:ln>
            <a:solidFill>
              <a:srgbClr val="197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Stack Frame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46DD47-1B53-1BB5-9A16-DE29D72AE159}"/>
              </a:ext>
            </a:extLst>
          </p:cNvPr>
          <p:cNvCxnSpPr>
            <a:cxnSpLocks/>
          </p:cNvCxnSpPr>
          <p:nvPr/>
        </p:nvCxnSpPr>
        <p:spPr>
          <a:xfrm>
            <a:off x="7404600" y="4299960"/>
            <a:ext cx="0" cy="34086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640B66-47FD-4F4F-3660-61FD93A92E39}"/>
              </a:ext>
            </a:extLst>
          </p:cNvPr>
          <p:cNvSpPr txBox="1"/>
          <p:nvPr/>
        </p:nvSpPr>
        <p:spPr>
          <a:xfrm>
            <a:off x="6037547" y="5496800"/>
            <a:ext cx="297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Frames consisting of symbols in functions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B68311BC-23B2-9F4D-2A9E-3897DCC1ADA1}"/>
              </a:ext>
            </a:extLst>
          </p:cNvPr>
          <p:cNvSpPr/>
          <p:nvPr/>
        </p:nvSpPr>
        <p:spPr>
          <a:xfrm>
            <a:off x="8543130" y="3738274"/>
            <a:ext cx="1330944" cy="285135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289FC3-106E-DD6C-C2A3-A837F3A93CD3}"/>
              </a:ext>
            </a:extLst>
          </p:cNvPr>
          <p:cNvSpPr txBox="1"/>
          <p:nvPr/>
        </p:nvSpPr>
        <p:spPr>
          <a:xfrm>
            <a:off x="8411623" y="2652302"/>
            <a:ext cx="1593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Constructs and stores the call stack </a:t>
            </a:r>
          </a:p>
        </p:txBody>
      </p:sp>
      <p:pic>
        <p:nvPicPr>
          <p:cNvPr id="36" name="Graphic 35" descr="Document with solid fill">
            <a:extLst>
              <a:ext uri="{FF2B5EF4-FFF2-40B4-BE49-F238E27FC236}">
                <a16:creationId xmlns:a16="http://schemas.microsoft.com/office/drawing/2014/main" id="{3602FD13-D485-8665-D2C3-B844E3E37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80" y="3880841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D1CDD2-69AD-B6E4-91C1-3D3C6B21C80B}"/>
              </a:ext>
            </a:extLst>
          </p:cNvPr>
          <p:cNvSpPr txBox="1"/>
          <p:nvPr/>
        </p:nvSpPr>
        <p:spPr>
          <a:xfrm>
            <a:off x="533400" y="4890594"/>
            <a:ext cx="162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PDB Files</a:t>
            </a:r>
          </a:p>
        </p:txBody>
      </p:sp>
    </p:spTree>
    <p:extLst>
      <p:ext uri="{BB962C8B-B14F-4D97-AF65-F5344CB8AC3E}">
        <p14:creationId xmlns:p14="http://schemas.microsoft.com/office/powerpoint/2010/main" val="88378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CFF-4088-EFCC-031E-3D5A39F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207809"/>
            <a:ext cx="4854678" cy="1060552"/>
          </a:xfrm>
        </p:spPr>
        <p:txBody>
          <a:bodyPr>
            <a:no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b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 Enumeration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Content Placeholder 13" descr="A diagram of different types of type of type of arthroscopy&#10;&#10;Description automatically generated">
            <a:extLst>
              <a:ext uri="{FF2B5EF4-FFF2-40B4-BE49-F238E27FC236}">
                <a16:creationId xmlns:a16="http://schemas.microsoft.com/office/drawing/2014/main" id="{A9A13458-6C24-ACF3-E42E-6613995180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85" y="1139544"/>
            <a:ext cx="10008829" cy="5629966"/>
          </a:xfrm>
        </p:spPr>
      </p:pic>
    </p:spTree>
    <p:extLst>
      <p:ext uri="{BB962C8B-B14F-4D97-AF65-F5344CB8AC3E}">
        <p14:creationId xmlns:p14="http://schemas.microsoft.com/office/powerpoint/2010/main" val="30939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CFF-4088-EFCC-031E-3D5A39F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6" y="374958"/>
            <a:ext cx="10400071" cy="1060552"/>
          </a:xfrm>
        </p:spPr>
        <p:txBody>
          <a:bodyPr>
            <a:normAutofit fontScale="90000"/>
          </a:bodyPr>
          <a:lstStyle/>
          <a:p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</a:t>
            </a:r>
            <a:r>
              <a:rPr lang="en-IN" sz="5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br>
              <a:rPr lang="en-IN" sz="5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6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UDT Enumeration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D63AC4B2-FC61-7AF5-C949-EA46CE46F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3" b="36206"/>
          <a:stretch/>
        </p:blipFill>
        <p:spPr>
          <a:xfrm>
            <a:off x="180844" y="2268550"/>
            <a:ext cx="12179998" cy="2755626"/>
          </a:xfrm>
        </p:spPr>
      </p:pic>
    </p:spTree>
    <p:extLst>
      <p:ext uri="{BB962C8B-B14F-4D97-AF65-F5344CB8AC3E}">
        <p14:creationId xmlns:p14="http://schemas.microsoft.com/office/powerpoint/2010/main" val="192444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7E58-D333-40F1-4F3B-74B080F7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PROPOSED SOLUTION</a:t>
            </a:r>
            <a:br>
              <a:rPr lang="en-IN" dirty="0"/>
            </a:b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Marshalling using P/Invoke from C++ DLL to WPF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753FB2-D13D-0D6B-205E-F2A579EBC5E7}"/>
              </a:ext>
            </a:extLst>
          </p:cNvPr>
          <p:cNvSpPr/>
          <p:nvPr/>
        </p:nvSpPr>
        <p:spPr>
          <a:xfrm>
            <a:off x="530908" y="2201395"/>
            <a:ext cx="953763" cy="3684637"/>
          </a:xfrm>
          <a:prstGeom prst="roundRect">
            <a:avLst>
              <a:gd name="adj" fmla="val 724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Strings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08864-237C-85F6-408C-CE889665E8F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484671" y="4043714"/>
            <a:ext cx="344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0D4F70-DF06-BF15-F015-E61B730A2530}"/>
              </a:ext>
            </a:extLst>
          </p:cNvPr>
          <p:cNvSpPr/>
          <p:nvPr/>
        </p:nvSpPr>
        <p:spPr>
          <a:xfrm>
            <a:off x="1828800" y="2189300"/>
            <a:ext cx="953763" cy="3684637"/>
          </a:xfrm>
          <a:prstGeom prst="roundRect">
            <a:avLst>
              <a:gd name="adj" fmla="val 724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String</a:t>
            </a:r>
          </a:p>
          <a:p>
            <a:pPr algn="ctr"/>
            <a:r>
              <a:rPr lang="en-IN" dirty="0"/>
              <a:t>Stream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44D4E-C1DA-A8DE-9CB3-D322F4C70C04}"/>
              </a:ext>
            </a:extLst>
          </p:cNvPr>
          <p:cNvCxnSpPr>
            <a:cxnSpLocks/>
          </p:cNvCxnSpPr>
          <p:nvPr/>
        </p:nvCxnSpPr>
        <p:spPr>
          <a:xfrm>
            <a:off x="2782563" y="4043713"/>
            <a:ext cx="344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A4266A-FB73-57EF-2BC5-13D553AE2FDF}"/>
              </a:ext>
            </a:extLst>
          </p:cNvPr>
          <p:cNvSpPr/>
          <p:nvPr/>
        </p:nvSpPr>
        <p:spPr>
          <a:xfrm>
            <a:off x="3180820" y="2189300"/>
            <a:ext cx="1111011" cy="3684637"/>
          </a:xfrm>
          <a:prstGeom prst="roundRect">
            <a:avLst>
              <a:gd name="adj" fmla="val 724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Binary String Wrapper class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1F7ABA-4DEA-8CF9-D216-467BE31457A1}"/>
              </a:ext>
            </a:extLst>
          </p:cNvPr>
          <p:cNvCxnSpPr>
            <a:cxnSpLocks/>
          </p:cNvCxnSpPr>
          <p:nvPr/>
        </p:nvCxnSpPr>
        <p:spPr>
          <a:xfrm>
            <a:off x="5335086" y="4249609"/>
            <a:ext cx="2477729" cy="12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5D45A9-C340-2596-945C-D22AB7CB4C79}"/>
              </a:ext>
            </a:extLst>
          </p:cNvPr>
          <p:cNvSpPr txBox="1"/>
          <p:nvPr/>
        </p:nvSpPr>
        <p:spPr>
          <a:xfrm>
            <a:off x="5394113" y="3414029"/>
            <a:ext cx="247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Marshalling data as BSTR (COM datatype)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85231F-6783-8E3B-3442-52BD9BBA890A}"/>
              </a:ext>
            </a:extLst>
          </p:cNvPr>
          <p:cNvSpPr/>
          <p:nvPr/>
        </p:nvSpPr>
        <p:spPr>
          <a:xfrm>
            <a:off x="9409438" y="1848830"/>
            <a:ext cx="1769840" cy="4400731"/>
          </a:xfrm>
          <a:prstGeom prst="roundRect">
            <a:avLst>
              <a:gd name="adj" fmla="val 6877"/>
            </a:avLst>
          </a:prstGeom>
          <a:solidFill>
            <a:schemeClr val="bg2">
              <a:lumMod val="25000"/>
            </a:schemeClr>
          </a:solidFill>
          <a:ln>
            <a:solidFill>
              <a:srgbClr val="197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stored in an appropriate data structure for ease of visualisation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F5B4D-F1CD-BD63-D2C3-EAAA8B9026FE}"/>
              </a:ext>
            </a:extLst>
          </p:cNvPr>
          <p:cNvSpPr/>
          <p:nvPr/>
        </p:nvSpPr>
        <p:spPr>
          <a:xfrm>
            <a:off x="4720786" y="1848831"/>
            <a:ext cx="127819" cy="4378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358CBF-C79E-C212-3040-AD2B25933C7C}"/>
              </a:ext>
            </a:extLst>
          </p:cNvPr>
          <p:cNvSpPr/>
          <p:nvPr/>
        </p:nvSpPr>
        <p:spPr>
          <a:xfrm>
            <a:off x="8084720" y="1871157"/>
            <a:ext cx="127819" cy="4378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178922-0EAF-9B92-9949-2B8BE74A31BD}"/>
              </a:ext>
            </a:extLst>
          </p:cNvPr>
          <p:cNvSpPr txBox="1"/>
          <p:nvPr/>
        </p:nvSpPr>
        <p:spPr>
          <a:xfrm>
            <a:off x="3824816" y="6308209"/>
            <a:ext cx="247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Language Boundary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754466-CC6E-ED4E-7F06-AE879E736580}"/>
              </a:ext>
            </a:extLst>
          </p:cNvPr>
          <p:cNvSpPr/>
          <p:nvPr/>
        </p:nvSpPr>
        <p:spPr>
          <a:xfrm>
            <a:off x="8425417" y="1871157"/>
            <a:ext cx="757912" cy="4378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RCW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8BB3A-1980-A0CF-8FFA-FE0E995D721C}"/>
              </a:ext>
            </a:extLst>
          </p:cNvPr>
          <p:cNvSpPr txBox="1"/>
          <p:nvPr/>
        </p:nvSpPr>
        <p:spPr>
          <a:xfrm>
            <a:off x="7644647" y="6348353"/>
            <a:ext cx="282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Runtime Callable Wrapper</a:t>
            </a:r>
          </a:p>
        </p:txBody>
      </p:sp>
    </p:spTree>
    <p:extLst>
      <p:ext uri="{BB962C8B-B14F-4D97-AF65-F5344CB8AC3E}">
        <p14:creationId xmlns:p14="http://schemas.microsoft.com/office/powerpoint/2010/main" val="60107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497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VISUAL DEBUGGER FOR ERROR RESOLUTION IN C++</vt:lpstr>
      <vt:lpstr>AGENDA</vt:lpstr>
      <vt:lpstr>INTRODUCTION</vt:lpstr>
      <vt:lpstr>PROBLEM STATEMENT</vt:lpstr>
      <vt:lpstr>PROPOSED SOLUTION Target Process Identification</vt:lpstr>
      <vt:lpstr>PROPOSED SOLUTION Construction of Stack Frames </vt:lpstr>
      <vt:lpstr>PROPOSED SOLUTION Symbol Enumeration</vt:lpstr>
      <vt:lpstr>PROPOSED SOLUTION UDT Enumeration</vt:lpstr>
      <vt:lpstr>PROPOSED SOLUTION Marshalling using P/Invoke from C++ DLL to WPF </vt:lpstr>
      <vt:lpstr>RESULTS</vt:lpstr>
      <vt:lpstr>RESULTS</vt:lpstr>
      <vt:lpstr>LIMITATIONS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Aaditya Patil</dc:creator>
  <cp:lastModifiedBy>Aaditya Patil</cp:lastModifiedBy>
  <cp:revision>2</cp:revision>
  <dcterms:created xsi:type="dcterms:W3CDTF">2024-06-24T06:41:11Z</dcterms:created>
  <dcterms:modified xsi:type="dcterms:W3CDTF">2024-06-24T08:44:05Z</dcterms:modified>
</cp:coreProperties>
</file>