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DM Sans" panose="020B0604020202020204" charset="0"/>
      <p:regular r:id="rId19"/>
    </p:embeddedFont>
    <p:embeddedFont>
      <p:font typeface="DM Sans Bold" panose="020B0604020202020204" charset="0"/>
      <p:regular r:id="rId20"/>
    </p:embeddedFont>
    <p:embeddedFont>
      <p:font typeface="DM Sans Bold Italics" panose="020B0604020202020204" charset="0"/>
      <p:regular r:id="rId21"/>
    </p:embeddedFont>
    <p:embeddedFont>
      <p:font typeface="Open Sans Light"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75881" y="2356739"/>
            <a:ext cx="11136238" cy="3375110"/>
            <a:chOff x="0" y="0"/>
            <a:chExt cx="14848317" cy="4500147"/>
          </a:xfrm>
        </p:grpSpPr>
        <p:grpSp>
          <p:nvGrpSpPr>
            <p:cNvPr id="3" name="Group 3"/>
            <p:cNvGrpSpPr/>
            <p:nvPr/>
          </p:nvGrpSpPr>
          <p:grpSpPr>
            <a:xfrm>
              <a:off x="0" y="0"/>
              <a:ext cx="14848317" cy="4500147"/>
              <a:chOff x="0" y="0"/>
              <a:chExt cx="17068167" cy="5172927"/>
            </a:xfrm>
          </p:grpSpPr>
          <p:sp>
            <p:nvSpPr>
              <p:cNvPr id="4" name="Freeform 4"/>
              <p:cNvSpPr/>
              <p:nvPr/>
            </p:nvSpPr>
            <p:spPr>
              <a:xfrm>
                <a:off x="0" y="0"/>
                <a:ext cx="17068167" cy="5271987"/>
              </a:xfrm>
              <a:custGeom>
                <a:avLst/>
                <a:gdLst/>
                <a:ahLst/>
                <a:cxnLst/>
                <a:rect l="l" t="t" r="r" b="b"/>
                <a:pathLst>
                  <a:path w="17068167" h="5271987">
                    <a:moveTo>
                      <a:pt x="16445867" y="4701757"/>
                    </a:moveTo>
                    <a:cubicBezTo>
                      <a:pt x="16445867" y="4695407"/>
                      <a:pt x="16447137" y="4690327"/>
                      <a:pt x="16447137" y="4682707"/>
                    </a:cubicBezTo>
                    <a:lnTo>
                      <a:pt x="16447137" y="490220"/>
                    </a:lnTo>
                    <a:cubicBezTo>
                      <a:pt x="16447137" y="220980"/>
                      <a:pt x="16237587" y="0"/>
                      <a:pt x="15981048" y="0"/>
                    </a:cubicBezTo>
                    <a:lnTo>
                      <a:pt x="467360" y="0"/>
                    </a:lnTo>
                    <a:cubicBezTo>
                      <a:pt x="210820" y="0"/>
                      <a:pt x="0" y="220980"/>
                      <a:pt x="0" y="490220"/>
                    </a:cubicBezTo>
                    <a:lnTo>
                      <a:pt x="0" y="4682707"/>
                    </a:lnTo>
                    <a:cubicBezTo>
                      <a:pt x="0" y="4951947"/>
                      <a:pt x="209550" y="5172927"/>
                      <a:pt x="466090" y="5172927"/>
                    </a:cubicBezTo>
                    <a:lnTo>
                      <a:pt x="15979777" y="5172927"/>
                    </a:lnTo>
                    <a:cubicBezTo>
                      <a:pt x="16092807" y="5172927"/>
                      <a:pt x="16196948" y="5129747"/>
                      <a:pt x="16276957" y="5059897"/>
                    </a:cubicBezTo>
                    <a:cubicBezTo>
                      <a:pt x="16407767" y="5131017"/>
                      <a:pt x="16720187" y="5271987"/>
                      <a:pt x="17066898" y="5064977"/>
                    </a:cubicBezTo>
                    <a:cubicBezTo>
                      <a:pt x="17068167" y="5064977"/>
                      <a:pt x="16755748" y="5066247"/>
                      <a:pt x="16445867" y="4701757"/>
                    </a:cubicBezTo>
                    <a:lnTo>
                      <a:pt x="16445867" y="4701757"/>
                    </a:lnTo>
                    <a:close/>
                  </a:path>
                </a:pathLst>
              </a:custGeom>
              <a:solidFill>
                <a:srgbClr val="000000"/>
              </a:solidFill>
            </p:spPr>
          </p:sp>
        </p:grpSp>
        <p:sp>
          <p:nvSpPr>
            <p:cNvPr id="5" name="TextBox 5"/>
            <p:cNvSpPr txBox="1"/>
            <p:nvPr/>
          </p:nvSpPr>
          <p:spPr>
            <a:xfrm>
              <a:off x="349359" y="330820"/>
              <a:ext cx="13452172" cy="3943281"/>
            </a:xfrm>
            <a:prstGeom prst="rect">
              <a:avLst/>
            </a:prstGeom>
          </p:spPr>
          <p:txBody>
            <a:bodyPr lIns="0" tIns="0" rIns="0" bIns="0" rtlCol="0" anchor="t">
              <a:spAutoFit/>
            </a:bodyPr>
            <a:lstStyle/>
            <a:p>
              <a:pPr marL="0" lvl="0" indent="0" algn="ctr">
                <a:lnSpc>
                  <a:spcPts val="11439"/>
                </a:lnSpc>
              </a:pPr>
              <a:r>
                <a:rPr lang="en-US" sz="10399" spc="-103">
                  <a:solidFill>
                    <a:srgbClr val="FFFFFF"/>
                  </a:solidFill>
                  <a:latin typeface="DM Sans Bold"/>
                </a:rPr>
                <a:t> </a:t>
              </a:r>
              <a:r>
                <a:rPr lang="en-US" sz="10400" spc="-104">
                  <a:solidFill>
                    <a:srgbClr val="FFFFFF"/>
                  </a:solidFill>
                  <a:latin typeface="DM Sans Bold"/>
                </a:rPr>
                <a:t>THE</a:t>
              </a:r>
              <a:r>
                <a:rPr lang="en-US" sz="10399" spc="-103">
                  <a:solidFill>
                    <a:srgbClr val="FFFFFF"/>
                  </a:solidFill>
                  <a:latin typeface="DM Sans Bold"/>
                </a:rPr>
                <a:t> VAGABONDS</a:t>
              </a:r>
            </a:p>
          </p:txBody>
        </p:sp>
      </p:grpSp>
      <p:grpSp>
        <p:nvGrpSpPr>
          <p:cNvPr id="6" name="Group 6"/>
          <p:cNvGrpSpPr/>
          <p:nvPr/>
        </p:nvGrpSpPr>
        <p:grpSpPr>
          <a:xfrm>
            <a:off x="3607494" y="5715238"/>
            <a:ext cx="10724299" cy="2162972"/>
            <a:chOff x="0" y="0"/>
            <a:chExt cx="14299066" cy="2883962"/>
          </a:xfrm>
        </p:grpSpPr>
        <p:grpSp>
          <p:nvGrpSpPr>
            <p:cNvPr id="7" name="Group 7"/>
            <p:cNvGrpSpPr/>
            <p:nvPr/>
          </p:nvGrpSpPr>
          <p:grpSpPr>
            <a:xfrm>
              <a:off x="0" y="0"/>
              <a:ext cx="14299066" cy="2883962"/>
              <a:chOff x="0" y="0"/>
              <a:chExt cx="15455251" cy="3117152"/>
            </a:xfrm>
          </p:grpSpPr>
          <p:sp>
            <p:nvSpPr>
              <p:cNvPr id="8" name="Freeform 8"/>
              <p:cNvSpPr/>
              <p:nvPr/>
            </p:nvSpPr>
            <p:spPr>
              <a:xfrm>
                <a:off x="0" y="0"/>
                <a:ext cx="15455252" cy="3117152"/>
              </a:xfrm>
              <a:custGeom>
                <a:avLst/>
                <a:gdLst/>
                <a:ahLst/>
                <a:cxnLst/>
                <a:rect l="l" t="t" r="r" b="b"/>
                <a:pathLst>
                  <a:path w="15455252" h="3117152">
                    <a:moveTo>
                      <a:pt x="15150452" y="0"/>
                    </a:moveTo>
                    <a:lnTo>
                      <a:pt x="304800" y="0"/>
                    </a:lnTo>
                    <a:cubicBezTo>
                      <a:pt x="135890" y="0"/>
                      <a:pt x="0" y="135890"/>
                      <a:pt x="0" y="304800"/>
                    </a:cubicBezTo>
                    <a:lnTo>
                      <a:pt x="0" y="2812352"/>
                    </a:lnTo>
                    <a:cubicBezTo>
                      <a:pt x="0" y="2981262"/>
                      <a:pt x="135890" y="3117152"/>
                      <a:pt x="304800" y="3117152"/>
                    </a:cubicBezTo>
                    <a:lnTo>
                      <a:pt x="15150452" y="3117152"/>
                    </a:lnTo>
                    <a:cubicBezTo>
                      <a:pt x="15319361" y="3117152"/>
                      <a:pt x="15455252" y="2981262"/>
                      <a:pt x="15455252" y="2812352"/>
                    </a:cubicBezTo>
                    <a:lnTo>
                      <a:pt x="15455252" y="304800"/>
                    </a:lnTo>
                    <a:cubicBezTo>
                      <a:pt x="15455252" y="135890"/>
                      <a:pt x="15319361" y="0"/>
                      <a:pt x="15150452" y="0"/>
                    </a:cubicBezTo>
                    <a:close/>
                  </a:path>
                </a:pathLst>
              </a:custGeom>
              <a:solidFill>
                <a:srgbClr val="EDF0F2"/>
              </a:solidFill>
            </p:spPr>
          </p:sp>
        </p:grpSp>
        <p:sp>
          <p:nvSpPr>
            <p:cNvPr id="9" name="TextBox 9"/>
            <p:cNvSpPr txBox="1"/>
            <p:nvPr/>
          </p:nvSpPr>
          <p:spPr>
            <a:xfrm>
              <a:off x="1805666" y="771845"/>
              <a:ext cx="11152685" cy="1283123"/>
            </a:xfrm>
            <a:prstGeom prst="rect">
              <a:avLst/>
            </a:prstGeom>
          </p:spPr>
          <p:txBody>
            <a:bodyPr lIns="0" tIns="0" rIns="0" bIns="0" rtlCol="0" anchor="t">
              <a:spAutoFit/>
            </a:bodyPr>
            <a:lstStyle/>
            <a:p>
              <a:pPr marL="0" lvl="0" indent="0" algn="ctr">
                <a:lnSpc>
                  <a:spcPts val="3920"/>
                </a:lnSpc>
                <a:spcBef>
                  <a:spcPct val="0"/>
                </a:spcBef>
              </a:pPr>
              <a:r>
                <a:rPr lang="en-US" sz="2800" spc="-28">
                  <a:solidFill>
                    <a:srgbClr val="000000"/>
                  </a:solidFill>
                  <a:latin typeface="DM Sans Bold"/>
                </a:rPr>
                <a:t>Enthusiasts for exploring various opportunities and projects</a:t>
              </a:r>
            </a:p>
          </p:txBody>
        </p:sp>
      </p:grpSp>
      <p:grpSp>
        <p:nvGrpSpPr>
          <p:cNvPr id="10" name="Group 10"/>
          <p:cNvGrpSpPr/>
          <p:nvPr/>
        </p:nvGrpSpPr>
        <p:grpSpPr>
          <a:xfrm>
            <a:off x="12727532" y="4829098"/>
            <a:ext cx="3969174" cy="3935252"/>
            <a:chOff x="0" y="0"/>
            <a:chExt cx="5292233" cy="5247002"/>
          </a:xfrm>
        </p:grpSpPr>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73164" y="0"/>
              <a:ext cx="1799389" cy="2772168"/>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0" y="2013929"/>
              <a:ext cx="5292233" cy="3233073"/>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1110717"/>
            <a:chOff x="0" y="0"/>
            <a:chExt cx="21640800" cy="1480956"/>
          </a:xfrm>
        </p:grpSpPr>
        <p:grpSp>
          <p:nvGrpSpPr>
            <p:cNvPr id="3" name="Group 3"/>
            <p:cNvGrpSpPr/>
            <p:nvPr/>
          </p:nvGrpSpPr>
          <p:grpSpPr>
            <a:xfrm>
              <a:off x="0" y="0"/>
              <a:ext cx="21640800" cy="1480956"/>
              <a:chOff x="0" y="0"/>
              <a:chExt cx="48291370" cy="3304747"/>
            </a:xfrm>
          </p:grpSpPr>
          <p:sp>
            <p:nvSpPr>
              <p:cNvPr id="4" name="Freeform 4"/>
              <p:cNvSpPr/>
              <p:nvPr/>
            </p:nvSpPr>
            <p:spPr>
              <a:xfrm>
                <a:off x="0" y="0"/>
                <a:ext cx="48291372" cy="3403807"/>
              </a:xfrm>
              <a:custGeom>
                <a:avLst/>
                <a:gdLst/>
                <a:ahLst/>
                <a:cxnLst/>
                <a:rect l="l" t="t" r="r" b="b"/>
                <a:pathLst>
                  <a:path w="48291372" h="3403807">
                    <a:moveTo>
                      <a:pt x="47669072" y="2833577"/>
                    </a:moveTo>
                    <a:cubicBezTo>
                      <a:pt x="47669072" y="2827227"/>
                      <a:pt x="47670340" y="2822147"/>
                      <a:pt x="47670340" y="2814527"/>
                    </a:cubicBezTo>
                    <a:lnTo>
                      <a:pt x="47670340" y="490220"/>
                    </a:lnTo>
                    <a:cubicBezTo>
                      <a:pt x="47670340" y="220980"/>
                      <a:pt x="47460790" y="0"/>
                      <a:pt x="47204250" y="0"/>
                    </a:cubicBezTo>
                    <a:lnTo>
                      <a:pt x="467360" y="0"/>
                    </a:lnTo>
                    <a:cubicBezTo>
                      <a:pt x="210820" y="0"/>
                      <a:pt x="0" y="220980"/>
                      <a:pt x="0" y="490220"/>
                    </a:cubicBezTo>
                    <a:lnTo>
                      <a:pt x="0" y="2814527"/>
                    </a:lnTo>
                    <a:cubicBezTo>
                      <a:pt x="0" y="3083767"/>
                      <a:pt x="209550" y="3304748"/>
                      <a:pt x="466090" y="3304748"/>
                    </a:cubicBezTo>
                    <a:lnTo>
                      <a:pt x="47202979" y="3304748"/>
                    </a:lnTo>
                    <a:cubicBezTo>
                      <a:pt x="47316011" y="3304748"/>
                      <a:pt x="47420150" y="3261567"/>
                      <a:pt x="47500161" y="3191717"/>
                    </a:cubicBezTo>
                    <a:cubicBezTo>
                      <a:pt x="47630972" y="3262837"/>
                      <a:pt x="47943390" y="3403807"/>
                      <a:pt x="48290100" y="3196797"/>
                    </a:cubicBezTo>
                    <a:cubicBezTo>
                      <a:pt x="48291372" y="3196797"/>
                      <a:pt x="47978950" y="3198067"/>
                      <a:pt x="47669072" y="2833577"/>
                    </a:cubicBezTo>
                    <a:lnTo>
                      <a:pt x="47669072" y="2833577"/>
                    </a:lnTo>
                    <a:close/>
                  </a:path>
                </a:pathLst>
              </a:custGeom>
              <a:solidFill>
                <a:srgbClr val="000000"/>
              </a:solidFill>
            </p:spPr>
          </p:sp>
        </p:grpSp>
        <p:sp>
          <p:nvSpPr>
            <p:cNvPr id="5" name="TextBox 5"/>
            <p:cNvSpPr txBox="1"/>
            <p:nvPr/>
          </p:nvSpPr>
          <p:spPr>
            <a:xfrm>
              <a:off x="1857758" y="158007"/>
              <a:ext cx="17925285" cy="1069691"/>
            </a:xfrm>
            <a:prstGeom prst="rect">
              <a:avLst/>
            </a:prstGeom>
          </p:spPr>
          <p:txBody>
            <a:bodyPr lIns="0" tIns="0" rIns="0" bIns="0" rtlCol="0" anchor="t">
              <a:spAutoFit/>
            </a:bodyPr>
            <a:lstStyle/>
            <a:p>
              <a:pPr marL="0" lvl="0" indent="0" algn="ctr">
                <a:lnSpc>
                  <a:spcPts val="6719"/>
                </a:lnSpc>
                <a:spcBef>
                  <a:spcPct val="0"/>
                </a:spcBef>
              </a:pPr>
              <a:r>
                <a:rPr lang="en-US" sz="4800" spc="-48">
                  <a:solidFill>
                    <a:srgbClr val="FFFFFF"/>
                  </a:solidFill>
                  <a:latin typeface="DM Sans Bold"/>
                </a:rPr>
                <a:t>Frequency of customers </a:t>
              </a:r>
            </a:p>
          </p:txBody>
        </p:sp>
      </p:grpSp>
      <p:sp>
        <p:nvSpPr>
          <p:cNvPr id="6" name="TextBox 6"/>
          <p:cNvSpPr txBox="1"/>
          <p:nvPr/>
        </p:nvSpPr>
        <p:spPr>
          <a:xfrm>
            <a:off x="1028700" y="2390568"/>
            <a:ext cx="16230600" cy="6604009"/>
          </a:xfrm>
          <a:prstGeom prst="rect">
            <a:avLst/>
          </a:prstGeom>
        </p:spPr>
        <p:txBody>
          <a:bodyPr lIns="0" tIns="0" rIns="0" bIns="0" rtlCol="0" anchor="t">
            <a:spAutoFit/>
          </a:bodyPr>
          <a:lstStyle/>
          <a:p>
            <a:pPr algn="just">
              <a:lnSpc>
                <a:spcPts val="4759"/>
              </a:lnSpc>
            </a:pPr>
            <a:r>
              <a:rPr lang="en-US" sz="3400">
                <a:solidFill>
                  <a:srgbClr val="000000"/>
                </a:solidFill>
                <a:latin typeface="DM Sans"/>
              </a:rPr>
              <a:t>Dataframe reference: Sales Data</a:t>
            </a:r>
          </a:p>
          <a:p>
            <a:pPr algn="just">
              <a:lnSpc>
                <a:spcPts val="4759"/>
              </a:lnSpc>
            </a:pPr>
            <a:endParaRPr lang="en-US" sz="3400">
              <a:solidFill>
                <a:srgbClr val="000000"/>
              </a:solidFill>
              <a:latin typeface="DM Sans"/>
            </a:endParaRPr>
          </a:p>
          <a:p>
            <a:pPr algn="just">
              <a:lnSpc>
                <a:spcPts val="4759"/>
              </a:lnSpc>
            </a:pPr>
            <a:r>
              <a:rPr lang="en-US" sz="3400">
                <a:solidFill>
                  <a:srgbClr val="000000"/>
                </a:solidFill>
                <a:latin typeface="DM Sans"/>
              </a:rPr>
              <a:t>Analyzed with python and visualized with Pie Charts</a:t>
            </a:r>
          </a:p>
          <a:p>
            <a:pPr algn="just">
              <a:lnSpc>
                <a:spcPts val="4759"/>
              </a:lnSpc>
            </a:pPr>
            <a:endParaRPr lang="en-US" sz="3400">
              <a:solidFill>
                <a:srgbClr val="000000"/>
              </a:solidFill>
              <a:latin typeface="DM Sans"/>
            </a:endParaRPr>
          </a:p>
          <a:p>
            <a:pPr algn="just">
              <a:lnSpc>
                <a:spcPts val="4759"/>
              </a:lnSpc>
            </a:pPr>
            <a:r>
              <a:rPr lang="en-US" sz="3400">
                <a:solidFill>
                  <a:srgbClr val="000000"/>
                </a:solidFill>
                <a:latin typeface="DM Sans"/>
              </a:rPr>
              <a:t>Summation of number of times a company has ordered, irrespective of location, quarter and industry.</a:t>
            </a:r>
          </a:p>
          <a:p>
            <a:pPr algn="just">
              <a:lnSpc>
                <a:spcPts val="4759"/>
              </a:lnSpc>
            </a:pPr>
            <a:endParaRPr lang="en-US" sz="3400">
              <a:solidFill>
                <a:srgbClr val="000000"/>
              </a:solidFill>
              <a:latin typeface="DM Sans"/>
            </a:endParaRPr>
          </a:p>
          <a:p>
            <a:pPr algn="just">
              <a:lnSpc>
                <a:spcPts val="4759"/>
              </a:lnSpc>
            </a:pPr>
            <a:r>
              <a:rPr lang="en-US" sz="3400">
                <a:solidFill>
                  <a:srgbClr val="000000"/>
                </a:solidFill>
                <a:latin typeface="DM Sans"/>
              </a:rPr>
              <a:t>Observed that majority of the companies ordered once, the percentage of companies ordering frequently is 0.2%, therefore made another pie chart to visualize the mentioned.</a:t>
            </a:r>
          </a:p>
          <a:p>
            <a:pPr algn="just">
              <a:lnSpc>
                <a:spcPts val="4689"/>
              </a:lnSpc>
            </a:pPr>
            <a:r>
              <a:rPr lang="en-US" sz="3349">
                <a:solidFill>
                  <a:srgbClr val="000000"/>
                </a:solidFill>
                <a:latin typeface="Open Sans Light"/>
              </a:rPr>
              <a:t> </a:t>
            </a:r>
          </a:p>
        </p:txBody>
      </p:sp>
      <p:grpSp>
        <p:nvGrpSpPr>
          <p:cNvPr id="7" name="Group 7"/>
          <p:cNvGrpSpPr/>
          <p:nvPr/>
        </p:nvGrpSpPr>
        <p:grpSpPr>
          <a:xfrm>
            <a:off x="16122199" y="8181198"/>
            <a:ext cx="1137101" cy="1077102"/>
            <a:chOff x="0" y="0"/>
            <a:chExt cx="1516135" cy="1436136"/>
          </a:xfrm>
        </p:grpSpPr>
        <p:sp>
          <p:nvSpPr>
            <p:cNvPr id="8" name="TextBox 8"/>
            <p:cNvSpPr txBox="1"/>
            <p:nvPr/>
          </p:nvSpPr>
          <p:spPr>
            <a:xfrm>
              <a:off x="1113540" y="-9525"/>
              <a:ext cx="139724" cy="136616"/>
            </a:xfrm>
            <a:prstGeom prst="rect">
              <a:avLst/>
            </a:prstGeom>
          </p:spPr>
          <p:txBody>
            <a:bodyPr lIns="0" tIns="0" rIns="0" bIns="0" rtlCol="0" anchor="t">
              <a:spAutoFit/>
            </a:bodyPr>
            <a:lstStyle/>
            <a:p>
              <a:pPr algn="ctr">
                <a:lnSpc>
                  <a:spcPts val="405"/>
                </a:lnSpc>
              </a:pPr>
              <a:r>
                <a:rPr lang="en-US" sz="289">
                  <a:solidFill>
                    <a:srgbClr val="000000"/>
                  </a:solidFill>
                  <a:latin typeface="Open Sans Light"/>
                </a:rPr>
                <a:t>Item 1</a:t>
              </a:r>
            </a:p>
            <a:p>
              <a:pPr algn="ctr">
                <a:lnSpc>
                  <a:spcPts val="405"/>
                </a:lnSpc>
              </a:pPr>
              <a:r>
                <a:rPr lang="en-US" sz="289">
                  <a:solidFill>
                    <a:srgbClr val="000000"/>
                  </a:solidFill>
                  <a:latin typeface="Open Sans Light"/>
                </a:rPr>
                <a:t>20%</a:t>
              </a:r>
            </a:p>
          </p:txBody>
        </p:sp>
        <p:sp>
          <p:nvSpPr>
            <p:cNvPr id="9" name="TextBox 9"/>
            <p:cNvSpPr txBox="1"/>
            <p:nvPr/>
          </p:nvSpPr>
          <p:spPr>
            <a:xfrm>
              <a:off x="1376411" y="799509"/>
              <a:ext cx="139724" cy="136616"/>
            </a:xfrm>
            <a:prstGeom prst="rect">
              <a:avLst/>
            </a:prstGeom>
          </p:spPr>
          <p:txBody>
            <a:bodyPr lIns="0" tIns="0" rIns="0" bIns="0" rtlCol="0" anchor="t">
              <a:spAutoFit/>
            </a:bodyPr>
            <a:lstStyle/>
            <a:p>
              <a:pPr algn="ctr">
                <a:lnSpc>
                  <a:spcPts val="405"/>
                </a:lnSpc>
              </a:pPr>
              <a:r>
                <a:rPr lang="en-US" sz="289">
                  <a:solidFill>
                    <a:srgbClr val="000000"/>
                  </a:solidFill>
                  <a:latin typeface="Open Sans Light"/>
                </a:rPr>
                <a:t>Item 2</a:t>
              </a:r>
            </a:p>
            <a:p>
              <a:pPr algn="ctr">
                <a:lnSpc>
                  <a:spcPts val="405"/>
                </a:lnSpc>
              </a:pPr>
              <a:r>
                <a:rPr lang="en-US" sz="289">
                  <a:solidFill>
                    <a:srgbClr val="000000"/>
                  </a:solidFill>
                  <a:latin typeface="Open Sans Light"/>
                </a:rPr>
                <a:t>20%</a:t>
              </a:r>
            </a:p>
          </p:txBody>
        </p:sp>
        <p:sp>
          <p:nvSpPr>
            <p:cNvPr id="10" name="TextBox 10"/>
            <p:cNvSpPr txBox="1"/>
            <p:nvPr/>
          </p:nvSpPr>
          <p:spPr>
            <a:xfrm>
              <a:off x="688205" y="1299519"/>
              <a:ext cx="139724" cy="136616"/>
            </a:xfrm>
            <a:prstGeom prst="rect">
              <a:avLst/>
            </a:prstGeom>
          </p:spPr>
          <p:txBody>
            <a:bodyPr lIns="0" tIns="0" rIns="0" bIns="0" rtlCol="0" anchor="t">
              <a:spAutoFit/>
            </a:bodyPr>
            <a:lstStyle/>
            <a:p>
              <a:pPr algn="ctr">
                <a:lnSpc>
                  <a:spcPts val="405"/>
                </a:lnSpc>
              </a:pPr>
              <a:r>
                <a:rPr lang="en-US" sz="289">
                  <a:solidFill>
                    <a:srgbClr val="000000"/>
                  </a:solidFill>
                  <a:latin typeface="Open Sans Light"/>
                </a:rPr>
                <a:t>Item 3</a:t>
              </a:r>
            </a:p>
            <a:p>
              <a:pPr algn="ctr">
                <a:lnSpc>
                  <a:spcPts val="405"/>
                </a:lnSpc>
              </a:pPr>
              <a:r>
                <a:rPr lang="en-US" sz="289">
                  <a:solidFill>
                    <a:srgbClr val="000000"/>
                  </a:solidFill>
                  <a:latin typeface="Open Sans Light"/>
                </a:rPr>
                <a:t>20%</a:t>
              </a:r>
            </a:p>
          </p:txBody>
        </p:sp>
        <p:sp>
          <p:nvSpPr>
            <p:cNvPr id="11" name="TextBox 11"/>
            <p:cNvSpPr txBox="1"/>
            <p:nvPr/>
          </p:nvSpPr>
          <p:spPr>
            <a:xfrm>
              <a:off x="0" y="799509"/>
              <a:ext cx="139724" cy="136616"/>
            </a:xfrm>
            <a:prstGeom prst="rect">
              <a:avLst/>
            </a:prstGeom>
          </p:spPr>
          <p:txBody>
            <a:bodyPr lIns="0" tIns="0" rIns="0" bIns="0" rtlCol="0" anchor="t">
              <a:spAutoFit/>
            </a:bodyPr>
            <a:lstStyle/>
            <a:p>
              <a:pPr algn="ctr">
                <a:lnSpc>
                  <a:spcPts val="405"/>
                </a:lnSpc>
              </a:pPr>
              <a:r>
                <a:rPr lang="en-US" sz="289">
                  <a:solidFill>
                    <a:srgbClr val="000000"/>
                  </a:solidFill>
                  <a:latin typeface="Open Sans Light"/>
                </a:rPr>
                <a:t>Item 4</a:t>
              </a:r>
            </a:p>
            <a:p>
              <a:pPr algn="ctr">
                <a:lnSpc>
                  <a:spcPts val="405"/>
                </a:lnSpc>
              </a:pPr>
              <a:r>
                <a:rPr lang="en-US" sz="289">
                  <a:solidFill>
                    <a:srgbClr val="000000"/>
                  </a:solidFill>
                  <a:latin typeface="Open Sans Light"/>
                </a:rPr>
                <a:t>20%</a:t>
              </a:r>
            </a:p>
          </p:txBody>
        </p:sp>
        <p:sp>
          <p:nvSpPr>
            <p:cNvPr id="12" name="TextBox 12"/>
            <p:cNvSpPr txBox="1"/>
            <p:nvPr/>
          </p:nvSpPr>
          <p:spPr>
            <a:xfrm>
              <a:off x="262871" y="-9525"/>
              <a:ext cx="139724" cy="136616"/>
            </a:xfrm>
            <a:prstGeom prst="rect">
              <a:avLst/>
            </a:prstGeom>
          </p:spPr>
          <p:txBody>
            <a:bodyPr lIns="0" tIns="0" rIns="0" bIns="0" rtlCol="0" anchor="t">
              <a:spAutoFit/>
            </a:bodyPr>
            <a:lstStyle/>
            <a:p>
              <a:pPr algn="ctr">
                <a:lnSpc>
                  <a:spcPts val="405"/>
                </a:lnSpc>
              </a:pPr>
              <a:r>
                <a:rPr lang="en-US" sz="289">
                  <a:solidFill>
                    <a:srgbClr val="000000"/>
                  </a:solidFill>
                  <a:latin typeface="Open Sans Light"/>
                </a:rPr>
                <a:t>Item 5</a:t>
              </a:r>
            </a:p>
            <a:p>
              <a:pPr algn="ctr">
                <a:lnSpc>
                  <a:spcPts val="405"/>
                </a:lnSpc>
              </a:pPr>
              <a:r>
                <a:rPr lang="en-US" sz="289">
                  <a:solidFill>
                    <a:srgbClr val="000000"/>
                  </a:solidFill>
                  <a:latin typeface="Open Sans Light"/>
                </a:rPr>
                <a:t>20%</a:t>
              </a:r>
            </a:p>
          </p:txBody>
        </p:sp>
        <p:grpSp>
          <p:nvGrpSpPr>
            <p:cNvPr id="13" name="Group 13"/>
            <p:cNvGrpSpPr>
              <a:grpSpLocks noChangeAspect="1"/>
            </p:cNvGrpSpPr>
            <p:nvPr/>
          </p:nvGrpSpPr>
          <p:grpSpPr>
            <a:xfrm>
              <a:off x="137426" y="28327"/>
              <a:ext cx="1241283" cy="1241283"/>
              <a:chOff x="0" y="0"/>
              <a:chExt cx="2540000" cy="2540000"/>
            </a:xfrm>
          </p:grpSpPr>
          <p:sp>
            <p:nvSpPr>
              <p:cNvPr id="14" name="Freeform 14"/>
              <p:cNvSpPr/>
              <p:nvPr/>
            </p:nvSpPr>
            <p:spPr>
              <a:xfrm>
                <a:off x="1270000" y="0"/>
                <a:ext cx="1225947" cy="1270000"/>
              </a:xfrm>
              <a:custGeom>
                <a:avLst/>
                <a:gdLst/>
                <a:ahLst/>
                <a:cxnLst/>
                <a:rect l="l" t="t" r="r" b="b"/>
                <a:pathLst>
                  <a:path w="1225947" h="1270000">
                    <a:moveTo>
                      <a:pt x="0" y="0"/>
                    </a:moveTo>
                    <a:cubicBezTo>
                      <a:pt x="573695" y="0"/>
                      <a:pt x="1076156" y="384611"/>
                      <a:pt x="1225947" y="938406"/>
                    </a:cubicBezTo>
                    <a:lnTo>
                      <a:pt x="0" y="1270000"/>
                    </a:lnTo>
                    <a:close/>
                  </a:path>
                </a:pathLst>
              </a:custGeom>
              <a:solidFill>
                <a:srgbClr val="000000"/>
              </a:solidFill>
            </p:spPr>
          </p:sp>
          <p:sp>
            <p:nvSpPr>
              <p:cNvPr id="15" name="Freeform 15"/>
              <p:cNvSpPr/>
              <p:nvPr/>
            </p:nvSpPr>
            <p:spPr>
              <a:xfrm>
                <a:off x="1270000" y="877548"/>
                <a:ext cx="1385123" cy="1455928"/>
              </a:xfrm>
              <a:custGeom>
                <a:avLst/>
                <a:gdLst/>
                <a:ahLst/>
                <a:cxnLst/>
                <a:rect l="l" t="t" r="r" b="b"/>
                <a:pathLst>
                  <a:path w="1385123" h="1455928">
                    <a:moveTo>
                      <a:pt x="1207842" y="0"/>
                    </a:moveTo>
                    <a:cubicBezTo>
                      <a:pt x="1385123" y="545617"/>
                      <a:pt x="1174606" y="1142337"/>
                      <a:pt x="694203" y="1455928"/>
                    </a:cubicBezTo>
                    <a:lnTo>
                      <a:pt x="0" y="392452"/>
                    </a:lnTo>
                    <a:close/>
                  </a:path>
                </a:pathLst>
              </a:custGeom>
              <a:solidFill>
                <a:srgbClr val="262626"/>
              </a:solidFill>
            </p:spPr>
          </p:sp>
          <p:sp>
            <p:nvSpPr>
              <p:cNvPr id="16" name="Freeform 16"/>
              <p:cNvSpPr/>
              <p:nvPr/>
            </p:nvSpPr>
            <p:spPr>
              <a:xfrm>
                <a:off x="473094" y="1270000"/>
                <a:ext cx="1543393" cy="1364661"/>
              </a:xfrm>
              <a:custGeom>
                <a:avLst/>
                <a:gdLst/>
                <a:ahLst/>
                <a:cxnLst/>
                <a:rect l="l" t="t" r="r" b="b"/>
                <a:pathLst>
                  <a:path w="1543393" h="1364661">
                    <a:moveTo>
                      <a:pt x="1543393" y="1027452"/>
                    </a:moveTo>
                    <a:cubicBezTo>
                      <a:pt x="1079264" y="1364661"/>
                      <a:pt x="446696" y="1348844"/>
                      <a:pt x="0" y="988859"/>
                    </a:cubicBezTo>
                    <a:lnTo>
                      <a:pt x="796906" y="0"/>
                    </a:lnTo>
                    <a:close/>
                  </a:path>
                </a:pathLst>
              </a:custGeom>
              <a:solidFill>
                <a:srgbClr val="474747"/>
              </a:solidFill>
            </p:spPr>
          </p:sp>
          <p:sp>
            <p:nvSpPr>
              <p:cNvPr id="17" name="Freeform 17"/>
              <p:cNvSpPr/>
              <p:nvPr/>
            </p:nvSpPr>
            <p:spPr>
              <a:xfrm>
                <a:off x="-121047" y="817672"/>
                <a:ext cx="1391047" cy="1479780"/>
              </a:xfrm>
              <a:custGeom>
                <a:avLst/>
                <a:gdLst/>
                <a:ahLst/>
                <a:cxnLst/>
                <a:rect l="l" t="t" r="r" b="b"/>
                <a:pathLst>
                  <a:path w="1391047" h="1479780">
                    <a:moveTo>
                      <a:pt x="644560" y="1479780"/>
                    </a:moveTo>
                    <a:cubicBezTo>
                      <a:pt x="180430" y="1142570"/>
                      <a:pt x="0" y="536074"/>
                      <a:pt x="204329" y="0"/>
                    </a:cubicBezTo>
                    <a:lnTo>
                      <a:pt x="1391047" y="452328"/>
                    </a:lnTo>
                    <a:close/>
                  </a:path>
                </a:pathLst>
              </a:custGeom>
              <a:solidFill>
                <a:srgbClr val="6B6B6B"/>
              </a:solidFill>
            </p:spPr>
          </p:sp>
          <p:sp>
            <p:nvSpPr>
              <p:cNvPr id="18" name="Freeform 18"/>
              <p:cNvSpPr/>
              <p:nvPr/>
            </p:nvSpPr>
            <p:spPr>
              <a:xfrm>
                <a:off x="62158" y="0"/>
                <a:ext cx="1207842" cy="1270000"/>
              </a:xfrm>
              <a:custGeom>
                <a:avLst/>
                <a:gdLst/>
                <a:ahLst/>
                <a:cxnLst/>
                <a:rect l="l" t="t" r="r" b="b"/>
                <a:pathLst>
                  <a:path w="1207842" h="1270000">
                    <a:moveTo>
                      <a:pt x="0" y="877548"/>
                    </a:moveTo>
                    <a:cubicBezTo>
                      <a:pt x="170006" y="354324"/>
                      <a:pt x="657564" y="55"/>
                      <a:pt x="1207715" y="0"/>
                    </a:cubicBezTo>
                    <a:lnTo>
                      <a:pt x="1207842" y="1270000"/>
                    </a:lnTo>
                    <a:close/>
                  </a:path>
                </a:pathLst>
              </a:custGeom>
              <a:solidFill>
                <a:srgbClr val="919191"/>
              </a:solidFill>
            </p:spPr>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48248" y="390665"/>
            <a:ext cx="13697055" cy="826081"/>
          </a:xfrm>
          <a:prstGeom prst="rect">
            <a:avLst/>
          </a:prstGeom>
        </p:spPr>
        <p:txBody>
          <a:bodyPr lIns="0" tIns="0" rIns="0" bIns="0" rtlCol="0" anchor="t">
            <a:spAutoFit/>
          </a:bodyPr>
          <a:lstStyle/>
          <a:p>
            <a:pPr marL="0" lvl="0" indent="0" algn="ctr">
              <a:lnSpc>
                <a:spcPts val="6719"/>
              </a:lnSpc>
              <a:spcBef>
                <a:spcPct val="0"/>
              </a:spcBef>
            </a:pPr>
            <a:endParaRPr/>
          </a:p>
        </p:txBody>
      </p:sp>
      <p:grpSp>
        <p:nvGrpSpPr>
          <p:cNvPr id="3" name="Group 3"/>
          <p:cNvGrpSpPr/>
          <p:nvPr/>
        </p:nvGrpSpPr>
        <p:grpSpPr>
          <a:xfrm>
            <a:off x="1028700" y="1028700"/>
            <a:ext cx="16230600" cy="1110717"/>
            <a:chOff x="0" y="0"/>
            <a:chExt cx="21640800" cy="1480956"/>
          </a:xfrm>
        </p:grpSpPr>
        <p:grpSp>
          <p:nvGrpSpPr>
            <p:cNvPr id="4" name="Group 4"/>
            <p:cNvGrpSpPr/>
            <p:nvPr/>
          </p:nvGrpSpPr>
          <p:grpSpPr>
            <a:xfrm>
              <a:off x="0" y="0"/>
              <a:ext cx="21640800" cy="1480956"/>
              <a:chOff x="0" y="0"/>
              <a:chExt cx="48291370" cy="3304747"/>
            </a:xfrm>
          </p:grpSpPr>
          <p:sp>
            <p:nvSpPr>
              <p:cNvPr id="5" name="Freeform 5"/>
              <p:cNvSpPr/>
              <p:nvPr/>
            </p:nvSpPr>
            <p:spPr>
              <a:xfrm>
                <a:off x="0" y="0"/>
                <a:ext cx="48291372" cy="3403807"/>
              </a:xfrm>
              <a:custGeom>
                <a:avLst/>
                <a:gdLst/>
                <a:ahLst/>
                <a:cxnLst/>
                <a:rect l="l" t="t" r="r" b="b"/>
                <a:pathLst>
                  <a:path w="48291372" h="3403807">
                    <a:moveTo>
                      <a:pt x="47669072" y="2833577"/>
                    </a:moveTo>
                    <a:cubicBezTo>
                      <a:pt x="47669072" y="2827227"/>
                      <a:pt x="47670340" y="2822147"/>
                      <a:pt x="47670340" y="2814527"/>
                    </a:cubicBezTo>
                    <a:lnTo>
                      <a:pt x="47670340" y="490220"/>
                    </a:lnTo>
                    <a:cubicBezTo>
                      <a:pt x="47670340" y="220980"/>
                      <a:pt x="47460790" y="0"/>
                      <a:pt x="47204250" y="0"/>
                    </a:cubicBezTo>
                    <a:lnTo>
                      <a:pt x="467360" y="0"/>
                    </a:lnTo>
                    <a:cubicBezTo>
                      <a:pt x="210820" y="0"/>
                      <a:pt x="0" y="220980"/>
                      <a:pt x="0" y="490220"/>
                    </a:cubicBezTo>
                    <a:lnTo>
                      <a:pt x="0" y="2814527"/>
                    </a:lnTo>
                    <a:cubicBezTo>
                      <a:pt x="0" y="3083767"/>
                      <a:pt x="209550" y="3304748"/>
                      <a:pt x="466090" y="3304748"/>
                    </a:cubicBezTo>
                    <a:lnTo>
                      <a:pt x="47202979" y="3304748"/>
                    </a:lnTo>
                    <a:cubicBezTo>
                      <a:pt x="47316011" y="3304748"/>
                      <a:pt x="47420150" y="3261567"/>
                      <a:pt x="47500161" y="3191717"/>
                    </a:cubicBezTo>
                    <a:cubicBezTo>
                      <a:pt x="47630972" y="3262837"/>
                      <a:pt x="47943390" y="3403807"/>
                      <a:pt x="48290100" y="3196797"/>
                    </a:cubicBezTo>
                    <a:cubicBezTo>
                      <a:pt x="48291372" y="3196797"/>
                      <a:pt x="47978950" y="3198067"/>
                      <a:pt x="47669072" y="2833577"/>
                    </a:cubicBezTo>
                    <a:lnTo>
                      <a:pt x="47669072" y="2833577"/>
                    </a:lnTo>
                    <a:close/>
                  </a:path>
                </a:pathLst>
              </a:custGeom>
              <a:solidFill>
                <a:srgbClr val="000000"/>
              </a:solidFill>
            </p:spPr>
          </p:sp>
        </p:grpSp>
        <p:sp>
          <p:nvSpPr>
            <p:cNvPr id="6" name="TextBox 6"/>
            <p:cNvSpPr txBox="1"/>
            <p:nvPr/>
          </p:nvSpPr>
          <p:spPr>
            <a:xfrm>
              <a:off x="1857758" y="158007"/>
              <a:ext cx="17925285" cy="1069691"/>
            </a:xfrm>
            <a:prstGeom prst="rect">
              <a:avLst/>
            </a:prstGeom>
          </p:spPr>
          <p:txBody>
            <a:bodyPr lIns="0" tIns="0" rIns="0" bIns="0" rtlCol="0" anchor="t">
              <a:spAutoFit/>
            </a:bodyPr>
            <a:lstStyle/>
            <a:p>
              <a:pPr marL="0" lvl="0" indent="0" algn="ctr">
                <a:lnSpc>
                  <a:spcPts val="6719"/>
                </a:lnSpc>
                <a:spcBef>
                  <a:spcPct val="0"/>
                </a:spcBef>
              </a:pPr>
              <a:r>
                <a:rPr lang="en-US" sz="4800" spc="-48">
                  <a:solidFill>
                    <a:srgbClr val="FFFFFF"/>
                  </a:solidFill>
                  <a:latin typeface="DM Sans Bold"/>
                </a:rPr>
                <a:t>Profitable Companies</a:t>
              </a:r>
            </a:p>
          </p:txBody>
        </p:sp>
      </p:grpSp>
      <p:sp>
        <p:nvSpPr>
          <p:cNvPr id="7" name="TextBox 7"/>
          <p:cNvSpPr txBox="1"/>
          <p:nvPr/>
        </p:nvSpPr>
        <p:spPr>
          <a:xfrm>
            <a:off x="1028700" y="2654291"/>
            <a:ext cx="16230600" cy="6000758"/>
          </a:xfrm>
          <a:prstGeom prst="rect">
            <a:avLst/>
          </a:prstGeom>
        </p:spPr>
        <p:txBody>
          <a:bodyPr lIns="0" tIns="0" rIns="0" bIns="0" rtlCol="0" anchor="t">
            <a:spAutoFit/>
          </a:bodyPr>
          <a:lstStyle/>
          <a:p>
            <a:pPr algn="just">
              <a:lnSpc>
                <a:spcPts val="4759"/>
              </a:lnSpc>
            </a:pPr>
            <a:r>
              <a:rPr lang="en-US" sz="3400">
                <a:solidFill>
                  <a:srgbClr val="000000"/>
                </a:solidFill>
                <a:latin typeface="DM Sans"/>
              </a:rPr>
              <a:t>Dataframe reference: Sales Data</a:t>
            </a:r>
          </a:p>
          <a:p>
            <a:pPr algn="just">
              <a:lnSpc>
                <a:spcPts val="4759"/>
              </a:lnSpc>
            </a:pPr>
            <a:endParaRPr lang="en-US" sz="3400">
              <a:solidFill>
                <a:srgbClr val="000000"/>
              </a:solidFill>
              <a:latin typeface="DM Sans"/>
            </a:endParaRPr>
          </a:p>
          <a:p>
            <a:pPr algn="just">
              <a:lnSpc>
                <a:spcPts val="4759"/>
              </a:lnSpc>
            </a:pPr>
            <a:r>
              <a:rPr lang="en-US" sz="3400">
                <a:solidFill>
                  <a:srgbClr val="000000"/>
                </a:solidFill>
                <a:latin typeface="DM Sans"/>
              </a:rPr>
              <a:t>Analyzed with python and visualized with Bar Graph</a:t>
            </a:r>
          </a:p>
          <a:p>
            <a:pPr algn="just">
              <a:lnSpc>
                <a:spcPts val="4759"/>
              </a:lnSpc>
            </a:pPr>
            <a:endParaRPr lang="en-US" sz="3400">
              <a:solidFill>
                <a:srgbClr val="000000"/>
              </a:solidFill>
              <a:latin typeface="DM Sans"/>
            </a:endParaRPr>
          </a:p>
          <a:p>
            <a:pPr algn="just">
              <a:lnSpc>
                <a:spcPts val="4759"/>
              </a:lnSpc>
            </a:pPr>
            <a:r>
              <a:rPr lang="en-US" sz="3400">
                <a:solidFill>
                  <a:srgbClr val="000000"/>
                </a:solidFill>
                <a:latin typeface="DM Sans"/>
              </a:rPr>
              <a:t>According to the terminologies we understood, the factors that affect the profits are: Revenue, Margin, Frequency of ordering, Number of Units ordered.</a:t>
            </a:r>
          </a:p>
          <a:p>
            <a:pPr algn="just">
              <a:lnSpc>
                <a:spcPts val="4759"/>
              </a:lnSpc>
            </a:pPr>
            <a:endParaRPr lang="en-US" sz="3400">
              <a:solidFill>
                <a:srgbClr val="000000"/>
              </a:solidFill>
              <a:latin typeface="DM Sans"/>
            </a:endParaRPr>
          </a:p>
          <a:p>
            <a:pPr algn="just">
              <a:lnSpc>
                <a:spcPts val="4759"/>
              </a:lnSpc>
            </a:pPr>
            <a:r>
              <a:rPr lang="en-US" sz="3399">
                <a:solidFill>
                  <a:srgbClr val="000000"/>
                </a:solidFill>
                <a:latin typeface="DM Sans"/>
              </a:rPr>
              <a:t>Dropping rest of the columns for individual comparison between companies and the given factors, visualization of top 50 companies.</a:t>
            </a:r>
          </a:p>
          <a:p>
            <a:pPr algn="just">
              <a:lnSpc>
                <a:spcPts val="4689"/>
              </a:lnSpc>
            </a:pPr>
            <a:r>
              <a:rPr lang="en-US" sz="3349">
                <a:solidFill>
                  <a:srgbClr val="000000"/>
                </a:solidFill>
                <a:latin typeface="Open Sans Light"/>
              </a:rPr>
              <a:t> </a:t>
            </a:r>
          </a:p>
        </p:txBody>
      </p:sp>
      <p:grpSp>
        <p:nvGrpSpPr>
          <p:cNvPr id="8" name="Group 8"/>
          <p:cNvGrpSpPr/>
          <p:nvPr/>
        </p:nvGrpSpPr>
        <p:grpSpPr>
          <a:xfrm>
            <a:off x="16145304" y="8175602"/>
            <a:ext cx="1067309" cy="1082698"/>
            <a:chOff x="0" y="0"/>
            <a:chExt cx="1423079" cy="1443597"/>
          </a:xfrm>
        </p:grpSpPr>
        <p:sp>
          <p:nvSpPr>
            <p:cNvPr id="9" name="TextBox 9"/>
            <p:cNvSpPr txBox="1"/>
            <p:nvPr/>
          </p:nvSpPr>
          <p:spPr>
            <a:xfrm>
              <a:off x="99427"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1</a:t>
              </a:r>
            </a:p>
          </p:txBody>
        </p:sp>
        <p:sp>
          <p:nvSpPr>
            <p:cNvPr id="10" name="TextBox 10"/>
            <p:cNvSpPr txBox="1"/>
            <p:nvPr/>
          </p:nvSpPr>
          <p:spPr>
            <a:xfrm>
              <a:off x="370776"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2</a:t>
              </a:r>
            </a:p>
          </p:txBody>
        </p:sp>
        <p:sp>
          <p:nvSpPr>
            <p:cNvPr id="11" name="TextBox 11"/>
            <p:cNvSpPr txBox="1"/>
            <p:nvPr/>
          </p:nvSpPr>
          <p:spPr>
            <a:xfrm>
              <a:off x="642124"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3</a:t>
              </a:r>
            </a:p>
          </p:txBody>
        </p:sp>
        <p:sp>
          <p:nvSpPr>
            <p:cNvPr id="12" name="TextBox 12"/>
            <p:cNvSpPr txBox="1"/>
            <p:nvPr/>
          </p:nvSpPr>
          <p:spPr>
            <a:xfrm>
              <a:off x="913473"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4</a:t>
              </a:r>
            </a:p>
          </p:txBody>
        </p:sp>
        <p:sp>
          <p:nvSpPr>
            <p:cNvPr id="13" name="TextBox 13"/>
            <p:cNvSpPr txBox="1"/>
            <p:nvPr/>
          </p:nvSpPr>
          <p:spPr>
            <a:xfrm>
              <a:off x="1184821"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5</a:t>
              </a:r>
            </a:p>
          </p:txBody>
        </p:sp>
        <p:grpSp>
          <p:nvGrpSpPr>
            <p:cNvPr id="14" name="Group 14"/>
            <p:cNvGrpSpPr>
              <a:grpSpLocks noChangeAspect="1"/>
            </p:cNvGrpSpPr>
            <p:nvPr/>
          </p:nvGrpSpPr>
          <p:grpSpPr>
            <a:xfrm>
              <a:off x="99427" y="31267"/>
              <a:ext cx="1323652" cy="1323652"/>
              <a:chOff x="0" y="0"/>
              <a:chExt cx="10287000" cy="10287000"/>
            </a:xfrm>
          </p:grpSpPr>
          <p:sp>
            <p:nvSpPr>
              <p:cNvPr id="15" name="Freeform 15"/>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6" name="Freeform 16"/>
              <p:cNvSpPr/>
              <p:nvPr/>
            </p:nvSpPr>
            <p:spPr>
              <a:xfrm>
                <a:off x="0" y="20510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7" name="Freeform 17"/>
              <p:cNvSpPr/>
              <p:nvPr/>
            </p:nvSpPr>
            <p:spPr>
              <a:xfrm>
                <a:off x="0" y="41084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8" name="Freeform 18"/>
              <p:cNvSpPr/>
              <p:nvPr/>
            </p:nvSpPr>
            <p:spPr>
              <a:xfrm>
                <a:off x="0" y="61658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9" name="Freeform 19"/>
              <p:cNvSpPr/>
              <p:nvPr/>
            </p:nvSpPr>
            <p:spPr>
              <a:xfrm>
                <a:off x="0" y="82232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0" name="Freeform 20"/>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grpSp>
        <p:sp>
          <p:nvSpPr>
            <p:cNvPr id="21" name="TextBox 21"/>
            <p:cNvSpPr txBox="1"/>
            <p:nvPr/>
          </p:nvSpPr>
          <p:spPr>
            <a:xfrm>
              <a:off x="0" y="-9525"/>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50 </a:t>
              </a:r>
            </a:p>
          </p:txBody>
        </p:sp>
        <p:sp>
          <p:nvSpPr>
            <p:cNvPr id="22" name="TextBox 22"/>
            <p:cNvSpPr txBox="1"/>
            <p:nvPr/>
          </p:nvSpPr>
          <p:spPr>
            <a:xfrm>
              <a:off x="0" y="255205"/>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40 </a:t>
              </a:r>
            </a:p>
          </p:txBody>
        </p:sp>
        <p:sp>
          <p:nvSpPr>
            <p:cNvPr id="23" name="TextBox 23"/>
            <p:cNvSpPr txBox="1"/>
            <p:nvPr/>
          </p:nvSpPr>
          <p:spPr>
            <a:xfrm>
              <a:off x="0" y="51993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30 </a:t>
              </a:r>
            </a:p>
          </p:txBody>
        </p:sp>
        <p:sp>
          <p:nvSpPr>
            <p:cNvPr id="24" name="TextBox 24"/>
            <p:cNvSpPr txBox="1"/>
            <p:nvPr/>
          </p:nvSpPr>
          <p:spPr>
            <a:xfrm>
              <a:off x="0" y="78466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20 </a:t>
              </a:r>
            </a:p>
          </p:txBody>
        </p:sp>
        <p:sp>
          <p:nvSpPr>
            <p:cNvPr id="25" name="TextBox 25"/>
            <p:cNvSpPr txBox="1"/>
            <p:nvPr/>
          </p:nvSpPr>
          <p:spPr>
            <a:xfrm>
              <a:off x="0" y="104939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10 </a:t>
              </a:r>
            </a:p>
          </p:txBody>
        </p:sp>
        <p:sp>
          <p:nvSpPr>
            <p:cNvPr id="26" name="TextBox 26"/>
            <p:cNvSpPr txBox="1"/>
            <p:nvPr/>
          </p:nvSpPr>
          <p:spPr>
            <a:xfrm>
              <a:off x="29840" y="1314127"/>
              <a:ext cx="4344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0 </a:t>
              </a:r>
            </a:p>
          </p:txBody>
        </p:sp>
        <p:grpSp>
          <p:nvGrpSpPr>
            <p:cNvPr id="27" name="Group 27"/>
            <p:cNvGrpSpPr>
              <a:grpSpLocks noChangeAspect="1"/>
            </p:cNvGrpSpPr>
            <p:nvPr/>
          </p:nvGrpSpPr>
          <p:grpSpPr>
            <a:xfrm>
              <a:off x="99427" y="31267"/>
              <a:ext cx="1323652" cy="1323652"/>
              <a:chOff x="0" y="0"/>
              <a:chExt cx="10287000" cy="10287000"/>
            </a:xfrm>
          </p:grpSpPr>
          <p:sp>
            <p:nvSpPr>
              <p:cNvPr id="28" name="Freeform 28"/>
              <p:cNvSpPr/>
              <p:nvPr/>
            </p:nvSpPr>
            <p:spPr>
              <a:xfrm>
                <a:off x="-1732" y="8216863"/>
                <a:ext cx="1855125" cy="2070137"/>
              </a:xfrm>
              <a:custGeom>
                <a:avLst/>
                <a:gdLst/>
                <a:ahLst/>
                <a:cxnLst/>
                <a:rect l="l" t="t" r="r" b="b"/>
                <a:pathLst>
                  <a:path w="1855125" h="2070137">
                    <a:moveTo>
                      <a:pt x="1732" y="2070137"/>
                    </a:moveTo>
                    <a:lnTo>
                      <a:pt x="1732" y="154520"/>
                    </a:lnTo>
                    <a:cubicBezTo>
                      <a:pt x="0" y="114144"/>
                      <a:pt x="14838" y="74814"/>
                      <a:pt x="42809" y="45644"/>
                    </a:cubicBezTo>
                    <a:cubicBezTo>
                      <a:pt x="70779" y="16476"/>
                      <a:pt x="109452" y="0"/>
                      <a:pt x="149865" y="37"/>
                    </a:cubicBezTo>
                    <a:lnTo>
                      <a:pt x="1705259" y="37"/>
                    </a:lnTo>
                    <a:cubicBezTo>
                      <a:pt x="1745672" y="0"/>
                      <a:pt x="1784345" y="16476"/>
                      <a:pt x="1812315" y="45644"/>
                    </a:cubicBezTo>
                    <a:cubicBezTo>
                      <a:pt x="1840286" y="74814"/>
                      <a:pt x="1855124" y="114144"/>
                      <a:pt x="1853392" y="154520"/>
                    </a:cubicBezTo>
                    <a:lnTo>
                      <a:pt x="1853392" y="2070137"/>
                    </a:lnTo>
                    <a:close/>
                  </a:path>
                </a:pathLst>
              </a:custGeom>
              <a:solidFill>
                <a:srgbClr val="EDF0F2"/>
              </a:solidFill>
            </p:spPr>
          </p:sp>
          <p:sp>
            <p:nvSpPr>
              <p:cNvPr id="29" name="Freeform 29"/>
              <p:cNvSpPr/>
              <p:nvPr/>
            </p:nvSpPr>
            <p:spPr>
              <a:xfrm>
                <a:off x="2108835" y="6165850"/>
                <a:ext cx="1851660" cy="4121150"/>
              </a:xfrm>
              <a:custGeom>
                <a:avLst/>
                <a:gdLst/>
                <a:ahLst/>
                <a:cxnLst/>
                <a:rect l="l" t="t" r="r" b="b"/>
                <a:pathLst>
                  <a:path w="1851660" h="4121150">
                    <a:moveTo>
                      <a:pt x="0" y="41211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4121150"/>
                    </a:lnTo>
                    <a:close/>
                  </a:path>
                </a:pathLst>
              </a:custGeom>
              <a:solidFill>
                <a:srgbClr val="EDF0F2"/>
              </a:solidFill>
            </p:spPr>
          </p:sp>
          <p:sp>
            <p:nvSpPr>
              <p:cNvPr id="30" name="Freeform 30"/>
              <p:cNvSpPr/>
              <p:nvPr/>
            </p:nvSpPr>
            <p:spPr>
              <a:xfrm>
                <a:off x="4217670" y="4108450"/>
                <a:ext cx="1851660" cy="6178550"/>
              </a:xfrm>
              <a:custGeom>
                <a:avLst/>
                <a:gdLst/>
                <a:ahLst/>
                <a:cxnLst/>
                <a:rect l="l" t="t" r="r" b="b"/>
                <a:pathLst>
                  <a:path w="1851660" h="6178550">
                    <a:moveTo>
                      <a:pt x="0" y="61785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6178550"/>
                    </a:lnTo>
                    <a:close/>
                  </a:path>
                </a:pathLst>
              </a:custGeom>
              <a:solidFill>
                <a:srgbClr val="EDF0F2"/>
              </a:solidFill>
            </p:spPr>
          </p:sp>
          <p:sp>
            <p:nvSpPr>
              <p:cNvPr id="31" name="Freeform 31"/>
              <p:cNvSpPr/>
              <p:nvPr/>
            </p:nvSpPr>
            <p:spPr>
              <a:xfrm>
                <a:off x="6326505" y="2051050"/>
                <a:ext cx="1851660" cy="8235950"/>
              </a:xfrm>
              <a:custGeom>
                <a:avLst/>
                <a:gdLst/>
                <a:ahLst/>
                <a:cxnLst/>
                <a:rect l="l" t="t" r="r" b="b"/>
                <a:pathLst>
                  <a:path w="1851660" h="8235950">
                    <a:moveTo>
                      <a:pt x="0" y="8235950"/>
                    </a:moveTo>
                    <a:lnTo>
                      <a:pt x="0" y="148133"/>
                    </a:lnTo>
                    <a:cubicBezTo>
                      <a:pt x="0" y="108845"/>
                      <a:pt x="15607" y="71167"/>
                      <a:pt x="43387" y="43387"/>
                    </a:cubicBezTo>
                    <a:cubicBezTo>
                      <a:pt x="71167" y="15607"/>
                      <a:pt x="108846" y="0"/>
                      <a:pt x="148133" y="0"/>
                    </a:cubicBezTo>
                    <a:lnTo>
                      <a:pt x="1703527" y="0"/>
                    </a:lnTo>
                    <a:cubicBezTo>
                      <a:pt x="1742815" y="0"/>
                      <a:pt x="1780492" y="15607"/>
                      <a:pt x="1808273" y="43387"/>
                    </a:cubicBezTo>
                    <a:cubicBezTo>
                      <a:pt x="1836053" y="71167"/>
                      <a:pt x="1851660" y="108845"/>
                      <a:pt x="1851660" y="148133"/>
                    </a:cubicBezTo>
                    <a:lnTo>
                      <a:pt x="1851660" y="8235950"/>
                    </a:lnTo>
                    <a:close/>
                  </a:path>
                </a:pathLst>
              </a:custGeom>
              <a:solidFill>
                <a:srgbClr val="EDF0F2"/>
              </a:solidFill>
            </p:spPr>
          </p:sp>
          <p:sp>
            <p:nvSpPr>
              <p:cNvPr id="32" name="Freeform 32"/>
              <p:cNvSpPr/>
              <p:nvPr/>
            </p:nvSpPr>
            <p:spPr>
              <a:xfrm>
                <a:off x="8435340" y="-6350"/>
                <a:ext cx="1851660" cy="10293350"/>
              </a:xfrm>
              <a:custGeom>
                <a:avLst/>
                <a:gdLst/>
                <a:ahLst/>
                <a:cxnLst/>
                <a:rect l="l" t="t" r="r" b="b"/>
                <a:pathLst>
                  <a:path w="1851660" h="10293350">
                    <a:moveTo>
                      <a:pt x="0" y="10293350"/>
                    </a:moveTo>
                    <a:lnTo>
                      <a:pt x="0" y="148133"/>
                    </a:lnTo>
                    <a:cubicBezTo>
                      <a:pt x="0" y="108846"/>
                      <a:pt x="15607" y="71167"/>
                      <a:pt x="43387" y="43387"/>
                    </a:cubicBezTo>
                    <a:cubicBezTo>
                      <a:pt x="71168" y="15607"/>
                      <a:pt x="108845" y="0"/>
                      <a:pt x="148133" y="0"/>
                    </a:cubicBezTo>
                    <a:lnTo>
                      <a:pt x="1703527" y="0"/>
                    </a:lnTo>
                    <a:cubicBezTo>
                      <a:pt x="1742815" y="0"/>
                      <a:pt x="1780492" y="15607"/>
                      <a:pt x="1808273" y="43387"/>
                    </a:cubicBezTo>
                    <a:cubicBezTo>
                      <a:pt x="1836053" y="71167"/>
                      <a:pt x="1851660" y="108846"/>
                      <a:pt x="1851660" y="148133"/>
                    </a:cubicBezTo>
                    <a:lnTo>
                      <a:pt x="1851660" y="10293350"/>
                    </a:lnTo>
                    <a:close/>
                  </a:path>
                </a:pathLst>
              </a:custGeom>
              <a:solidFill>
                <a:srgbClr val="EDF0F2"/>
              </a:solidFill>
            </p:spPr>
          </p:sp>
          <p:sp>
            <p:nvSpPr>
              <p:cNvPr id="33" name="Freeform 33"/>
              <p:cNvSpPr/>
              <p:nvPr/>
            </p:nvSpPr>
            <p:spPr>
              <a:xfrm>
                <a:off x="0" y="9251950"/>
                <a:ext cx="1851660" cy="1035050"/>
              </a:xfrm>
              <a:custGeom>
                <a:avLst/>
                <a:gdLst/>
                <a:ahLst/>
                <a:cxnLst/>
                <a:rect l="l" t="t" r="r" b="b"/>
                <a:pathLst>
                  <a:path w="1851660" h="1035050">
                    <a:moveTo>
                      <a:pt x="0" y="0"/>
                    </a:moveTo>
                    <a:lnTo>
                      <a:pt x="1851660" y="0"/>
                    </a:lnTo>
                    <a:lnTo>
                      <a:pt x="1851660" y="1035050"/>
                    </a:lnTo>
                    <a:lnTo>
                      <a:pt x="0" y="1035050"/>
                    </a:lnTo>
                    <a:close/>
                  </a:path>
                </a:pathLst>
              </a:custGeom>
              <a:solidFill>
                <a:srgbClr val="71797D"/>
              </a:solidFill>
            </p:spPr>
          </p:sp>
          <p:sp>
            <p:nvSpPr>
              <p:cNvPr id="34" name="Freeform 34"/>
              <p:cNvSpPr/>
              <p:nvPr/>
            </p:nvSpPr>
            <p:spPr>
              <a:xfrm>
                <a:off x="2108835" y="6990080"/>
                <a:ext cx="1851660" cy="3296920"/>
              </a:xfrm>
              <a:custGeom>
                <a:avLst/>
                <a:gdLst/>
                <a:ahLst/>
                <a:cxnLst/>
                <a:rect l="l" t="t" r="r" b="b"/>
                <a:pathLst>
                  <a:path w="1851660" h="3296920">
                    <a:moveTo>
                      <a:pt x="0" y="0"/>
                    </a:moveTo>
                    <a:lnTo>
                      <a:pt x="1851660" y="0"/>
                    </a:lnTo>
                    <a:lnTo>
                      <a:pt x="1851660" y="3296920"/>
                    </a:lnTo>
                    <a:lnTo>
                      <a:pt x="0" y="3296920"/>
                    </a:lnTo>
                    <a:close/>
                  </a:path>
                </a:pathLst>
              </a:custGeom>
              <a:solidFill>
                <a:srgbClr val="71797D"/>
              </a:solidFill>
            </p:spPr>
          </p:sp>
          <p:sp>
            <p:nvSpPr>
              <p:cNvPr id="35" name="Freeform 35"/>
              <p:cNvSpPr/>
              <p:nvPr/>
            </p:nvSpPr>
            <p:spPr>
              <a:xfrm>
                <a:off x="4217670" y="5138208"/>
                <a:ext cx="1851660" cy="5148792"/>
              </a:xfrm>
              <a:custGeom>
                <a:avLst/>
                <a:gdLst/>
                <a:ahLst/>
                <a:cxnLst/>
                <a:rect l="l" t="t" r="r" b="b"/>
                <a:pathLst>
                  <a:path w="1851660" h="5148792">
                    <a:moveTo>
                      <a:pt x="0" y="0"/>
                    </a:moveTo>
                    <a:lnTo>
                      <a:pt x="1851660" y="0"/>
                    </a:lnTo>
                    <a:lnTo>
                      <a:pt x="1851660" y="5148792"/>
                    </a:lnTo>
                    <a:lnTo>
                      <a:pt x="0" y="5148792"/>
                    </a:lnTo>
                    <a:close/>
                  </a:path>
                </a:pathLst>
              </a:custGeom>
              <a:solidFill>
                <a:srgbClr val="71797D"/>
              </a:solidFill>
            </p:spPr>
          </p:sp>
          <p:sp>
            <p:nvSpPr>
              <p:cNvPr id="36" name="Freeform 36"/>
              <p:cNvSpPr/>
              <p:nvPr/>
            </p:nvSpPr>
            <p:spPr>
              <a:xfrm>
                <a:off x="6326505" y="3698240"/>
                <a:ext cx="1851660" cy="6588760"/>
              </a:xfrm>
              <a:custGeom>
                <a:avLst/>
                <a:gdLst/>
                <a:ahLst/>
                <a:cxnLst/>
                <a:rect l="l" t="t" r="r" b="b"/>
                <a:pathLst>
                  <a:path w="1851660" h="6588760">
                    <a:moveTo>
                      <a:pt x="0" y="0"/>
                    </a:moveTo>
                    <a:lnTo>
                      <a:pt x="1851660" y="0"/>
                    </a:lnTo>
                    <a:lnTo>
                      <a:pt x="1851660" y="6588760"/>
                    </a:lnTo>
                    <a:lnTo>
                      <a:pt x="0" y="6588760"/>
                    </a:lnTo>
                    <a:close/>
                  </a:path>
                </a:pathLst>
              </a:custGeom>
              <a:solidFill>
                <a:srgbClr val="71797D"/>
              </a:solidFill>
            </p:spPr>
          </p:sp>
          <p:sp>
            <p:nvSpPr>
              <p:cNvPr id="37" name="Freeform 37"/>
              <p:cNvSpPr/>
              <p:nvPr/>
            </p:nvSpPr>
            <p:spPr>
              <a:xfrm>
                <a:off x="8435340" y="1640586"/>
                <a:ext cx="1851660" cy="8646414"/>
              </a:xfrm>
              <a:custGeom>
                <a:avLst/>
                <a:gdLst/>
                <a:ahLst/>
                <a:cxnLst/>
                <a:rect l="l" t="t" r="r" b="b"/>
                <a:pathLst>
                  <a:path w="1851660" h="8646414">
                    <a:moveTo>
                      <a:pt x="0" y="0"/>
                    </a:moveTo>
                    <a:lnTo>
                      <a:pt x="1851660" y="0"/>
                    </a:lnTo>
                    <a:lnTo>
                      <a:pt x="1851660" y="8646414"/>
                    </a:lnTo>
                    <a:lnTo>
                      <a:pt x="0" y="8646414"/>
                    </a:lnTo>
                    <a:close/>
                  </a:path>
                </a:pathLst>
              </a:custGeom>
              <a:solidFill>
                <a:srgbClr val="71797D"/>
              </a:solidFill>
            </p:spPr>
          </p:sp>
          <p:sp>
            <p:nvSpPr>
              <p:cNvPr id="38" name="Freeform 38"/>
              <p:cNvSpPr/>
              <p:nvPr/>
            </p:nvSpPr>
            <p:spPr>
              <a:xfrm>
                <a:off x="0" y="10287000"/>
                <a:ext cx="1851660" cy="0"/>
              </a:xfrm>
              <a:custGeom>
                <a:avLst/>
                <a:gdLst/>
                <a:ahLst/>
                <a:cxnLst/>
                <a:rect l="l" t="t" r="r" b="b"/>
                <a:pathLst>
                  <a:path w="1851660">
                    <a:moveTo>
                      <a:pt x="0" y="0"/>
                    </a:moveTo>
                    <a:lnTo>
                      <a:pt x="1851660" y="0"/>
                    </a:lnTo>
                    <a:lnTo>
                      <a:pt x="1851660" y="0"/>
                    </a:lnTo>
                    <a:lnTo>
                      <a:pt x="0" y="0"/>
                    </a:lnTo>
                    <a:close/>
                  </a:path>
                </a:pathLst>
              </a:custGeom>
              <a:solidFill>
                <a:srgbClr val="000000"/>
              </a:solidFill>
            </p:spPr>
          </p:sp>
          <p:sp>
            <p:nvSpPr>
              <p:cNvPr id="39" name="Freeform 39"/>
              <p:cNvSpPr/>
              <p:nvPr/>
            </p:nvSpPr>
            <p:spPr>
              <a:xfrm>
                <a:off x="2108835" y="8638540"/>
                <a:ext cx="1851660" cy="1648460"/>
              </a:xfrm>
              <a:custGeom>
                <a:avLst/>
                <a:gdLst/>
                <a:ahLst/>
                <a:cxnLst/>
                <a:rect l="l" t="t" r="r" b="b"/>
                <a:pathLst>
                  <a:path w="1851660" h="1648460">
                    <a:moveTo>
                      <a:pt x="0" y="0"/>
                    </a:moveTo>
                    <a:lnTo>
                      <a:pt x="1851660" y="0"/>
                    </a:lnTo>
                    <a:lnTo>
                      <a:pt x="1851660" y="1648460"/>
                    </a:lnTo>
                    <a:lnTo>
                      <a:pt x="0" y="1648460"/>
                    </a:lnTo>
                    <a:close/>
                  </a:path>
                </a:pathLst>
              </a:custGeom>
              <a:solidFill>
                <a:srgbClr val="000000"/>
              </a:solidFill>
            </p:spPr>
          </p:sp>
          <p:sp>
            <p:nvSpPr>
              <p:cNvPr id="40" name="Freeform 40"/>
              <p:cNvSpPr/>
              <p:nvPr/>
            </p:nvSpPr>
            <p:spPr>
              <a:xfrm>
                <a:off x="4217670" y="7197725"/>
                <a:ext cx="1851660" cy="3089275"/>
              </a:xfrm>
              <a:custGeom>
                <a:avLst/>
                <a:gdLst/>
                <a:ahLst/>
                <a:cxnLst/>
                <a:rect l="l" t="t" r="r" b="b"/>
                <a:pathLst>
                  <a:path w="1851660" h="3089275">
                    <a:moveTo>
                      <a:pt x="0" y="0"/>
                    </a:moveTo>
                    <a:lnTo>
                      <a:pt x="1851660" y="0"/>
                    </a:lnTo>
                    <a:lnTo>
                      <a:pt x="1851660" y="3089275"/>
                    </a:lnTo>
                    <a:lnTo>
                      <a:pt x="0" y="3089275"/>
                    </a:lnTo>
                    <a:close/>
                  </a:path>
                </a:pathLst>
              </a:custGeom>
              <a:solidFill>
                <a:srgbClr val="000000"/>
              </a:solidFill>
            </p:spPr>
          </p:sp>
          <p:sp>
            <p:nvSpPr>
              <p:cNvPr id="41" name="Freeform 41"/>
              <p:cNvSpPr/>
              <p:nvPr/>
            </p:nvSpPr>
            <p:spPr>
              <a:xfrm>
                <a:off x="6326505" y="6580822"/>
                <a:ext cx="1851660" cy="3706178"/>
              </a:xfrm>
              <a:custGeom>
                <a:avLst/>
                <a:gdLst/>
                <a:ahLst/>
                <a:cxnLst/>
                <a:rect l="l" t="t" r="r" b="b"/>
                <a:pathLst>
                  <a:path w="1851660" h="3706178">
                    <a:moveTo>
                      <a:pt x="0" y="0"/>
                    </a:moveTo>
                    <a:lnTo>
                      <a:pt x="1851660" y="0"/>
                    </a:lnTo>
                    <a:lnTo>
                      <a:pt x="1851660" y="3706178"/>
                    </a:lnTo>
                    <a:lnTo>
                      <a:pt x="0" y="3706178"/>
                    </a:lnTo>
                    <a:close/>
                  </a:path>
                </a:pathLst>
              </a:custGeom>
              <a:solidFill>
                <a:srgbClr val="000000"/>
              </a:solidFill>
            </p:spPr>
          </p:sp>
          <p:sp>
            <p:nvSpPr>
              <p:cNvPr id="42" name="Freeform 42"/>
              <p:cNvSpPr/>
              <p:nvPr/>
            </p:nvSpPr>
            <p:spPr>
              <a:xfrm>
                <a:off x="8435340" y="5757926"/>
                <a:ext cx="1851660" cy="4529074"/>
              </a:xfrm>
              <a:custGeom>
                <a:avLst/>
                <a:gdLst/>
                <a:ahLst/>
                <a:cxnLst/>
                <a:rect l="l" t="t" r="r" b="b"/>
                <a:pathLst>
                  <a:path w="1851660" h="4529074">
                    <a:moveTo>
                      <a:pt x="0" y="0"/>
                    </a:moveTo>
                    <a:lnTo>
                      <a:pt x="1851660" y="0"/>
                    </a:lnTo>
                    <a:lnTo>
                      <a:pt x="1851660" y="4529074"/>
                    </a:lnTo>
                    <a:lnTo>
                      <a:pt x="0" y="4529074"/>
                    </a:lnTo>
                    <a:close/>
                  </a:path>
                </a:pathLst>
              </a:custGeom>
              <a:solidFill>
                <a:srgbClr val="000000"/>
              </a:solidFill>
            </p:spPr>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1030" y="3268447"/>
            <a:ext cx="14905940" cy="3750106"/>
            <a:chOff x="0" y="0"/>
            <a:chExt cx="19874587" cy="5000141"/>
          </a:xfrm>
        </p:grpSpPr>
        <p:sp>
          <p:nvSpPr>
            <p:cNvPr id="3" name="TextBox 3"/>
            <p:cNvSpPr txBox="1"/>
            <p:nvPr/>
          </p:nvSpPr>
          <p:spPr>
            <a:xfrm>
              <a:off x="0" y="114300"/>
              <a:ext cx="19874587" cy="2379204"/>
            </a:xfrm>
            <a:prstGeom prst="rect">
              <a:avLst/>
            </a:prstGeom>
          </p:spPr>
          <p:txBody>
            <a:bodyPr lIns="0" tIns="0" rIns="0" bIns="0" rtlCol="0" anchor="t">
              <a:spAutoFit/>
            </a:bodyPr>
            <a:lstStyle/>
            <a:p>
              <a:pPr marL="0" lvl="0" indent="0" algn="ctr">
                <a:lnSpc>
                  <a:spcPts val="13505"/>
                </a:lnSpc>
              </a:pPr>
              <a:r>
                <a:rPr lang="en-US" sz="12278" spc="-122">
                  <a:solidFill>
                    <a:srgbClr val="100F0D"/>
                  </a:solidFill>
                  <a:latin typeface="DM Sans Bold"/>
                </a:rPr>
                <a:t>GitHub Page</a:t>
              </a:r>
            </a:p>
          </p:txBody>
        </p:sp>
        <p:sp>
          <p:nvSpPr>
            <p:cNvPr id="4" name="TextBox 4"/>
            <p:cNvSpPr txBox="1"/>
            <p:nvPr/>
          </p:nvSpPr>
          <p:spPr>
            <a:xfrm>
              <a:off x="5335608" y="3485409"/>
              <a:ext cx="9203371" cy="1514732"/>
            </a:xfrm>
            <a:prstGeom prst="rect">
              <a:avLst/>
            </a:prstGeom>
          </p:spPr>
          <p:txBody>
            <a:bodyPr lIns="0" tIns="0" rIns="0" bIns="0" rtlCol="0" anchor="t">
              <a:spAutoFit/>
            </a:bodyPr>
            <a:lstStyle/>
            <a:p>
              <a:pPr marL="0" lvl="0" indent="0" algn="ctr">
                <a:lnSpc>
                  <a:spcPts val="4627"/>
                </a:lnSpc>
                <a:spcBef>
                  <a:spcPct val="0"/>
                </a:spcBef>
              </a:pPr>
              <a:r>
                <a:rPr lang="en-US" sz="3305" spc="-33">
                  <a:solidFill>
                    <a:srgbClr val="FFFFFF"/>
                  </a:solidFill>
                  <a:latin typeface="DM Sans Bold Italics"/>
                </a:rPr>
                <a:t>https://aaditeedp.github.io/Dashboard/</a:t>
              </a:r>
            </a:p>
          </p:txBody>
        </p:sp>
      </p:grpSp>
      <p:pic>
        <p:nvPicPr>
          <p:cNvPr id="5" name="Picture 5"/>
          <p:cNvPicPr>
            <a:picLocks noChangeAspect="1"/>
          </p:cNvPicPr>
          <p:nvPr/>
        </p:nvPicPr>
        <p:blipFill>
          <a:blip r:embed="rId2"/>
          <a:srcRect/>
          <a:stretch>
            <a:fillRect/>
          </a:stretch>
        </p:blipFill>
        <p:spPr>
          <a:xfrm>
            <a:off x="2748832" y="3469694"/>
            <a:ext cx="1089859" cy="1089859"/>
          </a:xfrm>
          <a:prstGeom prst="rect">
            <a:avLst/>
          </a:prstGeom>
        </p:spPr>
      </p:pic>
      <p:grpSp>
        <p:nvGrpSpPr>
          <p:cNvPr id="6" name="Group 6"/>
          <p:cNvGrpSpPr/>
          <p:nvPr/>
        </p:nvGrpSpPr>
        <p:grpSpPr>
          <a:xfrm>
            <a:off x="14347346" y="3277895"/>
            <a:ext cx="1301528" cy="1473455"/>
            <a:chOff x="0" y="0"/>
            <a:chExt cx="1735371" cy="1964607"/>
          </a:xfrm>
        </p:grpSpPr>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0" y="589904"/>
              <a:ext cx="1735371" cy="1374703"/>
            </a:xfrm>
            <a:prstGeom prst="rect">
              <a:avLst/>
            </a:prstGeom>
          </p:spPr>
        </p:pic>
        <p:pic>
          <p:nvPicPr>
            <p:cNvPr id="8" name="Picture 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591790" y="0"/>
              <a:ext cx="713963" cy="776047"/>
            </a:xfrm>
            <a:prstGeom prst="rect">
              <a:avLst/>
            </a:prstGeom>
          </p:spPr>
        </p:pic>
      </p:grpSp>
      <p:sp>
        <p:nvSpPr>
          <p:cNvPr id="9" name="TextBox 9"/>
          <p:cNvSpPr txBox="1"/>
          <p:nvPr/>
        </p:nvSpPr>
        <p:spPr>
          <a:xfrm>
            <a:off x="2049807" y="5938515"/>
            <a:ext cx="14905940" cy="583565"/>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DM Sans"/>
              </a:rPr>
              <a:t>https://aaditeedp.github.io/Dashboard/</a:t>
            </a:r>
          </a:p>
        </p:txBody>
      </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486400" y="7457018"/>
            <a:ext cx="7315200" cy="957626"/>
          </a:xfrm>
          <a:prstGeom prst="rect">
            <a:avLst/>
          </a:prstGeom>
        </p:spPr>
      </p:pic>
      <p:pic>
        <p:nvPicPr>
          <p:cNvPr id="11" name="Picture 11"/>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486400" y="1771171"/>
            <a:ext cx="7315200" cy="9576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9836" y="3910610"/>
            <a:ext cx="15899464" cy="1988014"/>
          </a:xfrm>
          <a:prstGeom prst="rect">
            <a:avLst/>
          </a:prstGeom>
        </p:spPr>
        <p:txBody>
          <a:bodyPr lIns="0" tIns="0" rIns="0" bIns="0" rtlCol="0" anchor="t">
            <a:spAutoFit/>
          </a:bodyPr>
          <a:lstStyle/>
          <a:p>
            <a:pPr marL="0" lvl="0" indent="0" algn="just">
              <a:lnSpc>
                <a:spcPts val="7740"/>
              </a:lnSpc>
            </a:pPr>
            <a:r>
              <a:rPr lang="en-US" sz="7036" spc="-70">
                <a:solidFill>
                  <a:srgbClr val="100F0D"/>
                </a:solidFill>
                <a:latin typeface="DM Sans Bold"/>
              </a:rPr>
              <a:t>We would like to thank Parigyan GIM, judges and D2C for this opportunity </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651968" y="6472002"/>
            <a:ext cx="7315200" cy="95762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486400" y="2379035"/>
            <a:ext cx="7315200" cy="9576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1042718"/>
            <a:chOff x="0" y="0"/>
            <a:chExt cx="21640800" cy="1390291"/>
          </a:xfrm>
        </p:grpSpPr>
        <p:grpSp>
          <p:nvGrpSpPr>
            <p:cNvPr id="3" name="Group 3"/>
            <p:cNvGrpSpPr/>
            <p:nvPr/>
          </p:nvGrpSpPr>
          <p:grpSpPr>
            <a:xfrm>
              <a:off x="0" y="0"/>
              <a:ext cx="21640800" cy="1390291"/>
              <a:chOff x="0" y="0"/>
              <a:chExt cx="51440577" cy="3304747"/>
            </a:xfrm>
          </p:grpSpPr>
          <p:sp>
            <p:nvSpPr>
              <p:cNvPr id="4" name="Freeform 4"/>
              <p:cNvSpPr/>
              <p:nvPr/>
            </p:nvSpPr>
            <p:spPr>
              <a:xfrm>
                <a:off x="0" y="0"/>
                <a:ext cx="51440578" cy="3403807"/>
              </a:xfrm>
              <a:custGeom>
                <a:avLst/>
                <a:gdLst/>
                <a:ahLst/>
                <a:cxnLst/>
                <a:rect l="l" t="t" r="r" b="b"/>
                <a:pathLst>
                  <a:path w="51440578" h="3403807">
                    <a:moveTo>
                      <a:pt x="50818278" y="2833577"/>
                    </a:moveTo>
                    <a:cubicBezTo>
                      <a:pt x="50818278" y="2827227"/>
                      <a:pt x="50819546" y="2822147"/>
                      <a:pt x="50819546" y="2814527"/>
                    </a:cubicBezTo>
                    <a:lnTo>
                      <a:pt x="50819546" y="490220"/>
                    </a:lnTo>
                    <a:cubicBezTo>
                      <a:pt x="50819546" y="220980"/>
                      <a:pt x="50609996" y="0"/>
                      <a:pt x="50353457" y="0"/>
                    </a:cubicBezTo>
                    <a:lnTo>
                      <a:pt x="467360" y="0"/>
                    </a:lnTo>
                    <a:cubicBezTo>
                      <a:pt x="210820" y="0"/>
                      <a:pt x="0" y="220980"/>
                      <a:pt x="0" y="490220"/>
                    </a:cubicBezTo>
                    <a:lnTo>
                      <a:pt x="0" y="2814527"/>
                    </a:lnTo>
                    <a:cubicBezTo>
                      <a:pt x="0" y="3083767"/>
                      <a:pt x="209550" y="3304748"/>
                      <a:pt x="466090" y="3304748"/>
                    </a:cubicBezTo>
                    <a:lnTo>
                      <a:pt x="50352185" y="3304748"/>
                    </a:lnTo>
                    <a:cubicBezTo>
                      <a:pt x="50465217" y="3304748"/>
                      <a:pt x="50569357" y="3261567"/>
                      <a:pt x="50649367" y="3191717"/>
                    </a:cubicBezTo>
                    <a:cubicBezTo>
                      <a:pt x="50780178" y="3262837"/>
                      <a:pt x="51092596" y="3403807"/>
                      <a:pt x="51439307" y="3196797"/>
                    </a:cubicBezTo>
                    <a:cubicBezTo>
                      <a:pt x="51440578" y="3196797"/>
                      <a:pt x="51128157" y="3198067"/>
                      <a:pt x="50818278" y="2833577"/>
                    </a:cubicBezTo>
                    <a:lnTo>
                      <a:pt x="50818278" y="2833577"/>
                    </a:lnTo>
                    <a:close/>
                  </a:path>
                </a:pathLst>
              </a:custGeom>
              <a:solidFill>
                <a:srgbClr val="000000"/>
              </a:solidFill>
            </p:spPr>
          </p:sp>
        </p:grpSp>
        <p:sp>
          <p:nvSpPr>
            <p:cNvPr id="5" name="TextBox 5"/>
            <p:cNvSpPr txBox="1"/>
            <p:nvPr/>
          </p:nvSpPr>
          <p:spPr>
            <a:xfrm>
              <a:off x="1857758" y="142503"/>
              <a:ext cx="17925285" cy="1010036"/>
            </a:xfrm>
            <a:prstGeom prst="rect">
              <a:avLst/>
            </a:prstGeom>
          </p:spPr>
          <p:txBody>
            <a:bodyPr lIns="0" tIns="0" rIns="0" bIns="0" rtlCol="0" anchor="t">
              <a:spAutoFit/>
            </a:bodyPr>
            <a:lstStyle/>
            <a:p>
              <a:pPr marL="0" lvl="0" indent="0" algn="ctr">
                <a:lnSpc>
                  <a:spcPts val="6308"/>
                </a:lnSpc>
                <a:spcBef>
                  <a:spcPct val="0"/>
                </a:spcBef>
              </a:pPr>
              <a:r>
                <a:rPr lang="en-US" sz="4506" spc="-45">
                  <a:solidFill>
                    <a:srgbClr val="FFFFFF"/>
                  </a:solidFill>
                  <a:latin typeface="DM Sans Bold"/>
                </a:rPr>
                <a:t>The Team</a:t>
              </a:r>
            </a:p>
          </p:txBody>
        </p:sp>
      </p:grpSp>
      <p:sp>
        <p:nvSpPr>
          <p:cNvPr id="6" name="TextBox 6"/>
          <p:cNvSpPr txBox="1"/>
          <p:nvPr/>
        </p:nvSpPr>
        <p:spPr>
          <a:xfrm>
            <a:off x="1984316" y="4153535"/>
            <a:ext cx="5788088" cy="2051844"/>
          </a:xfrm>
          <a:prstGeom prst="rect">
            <a:avLst/>
          </a:prstGeom>
        </p:spPr>
        <p:txBody>
          <a:bodyPr lIns="0" tIns="0" rIns="0" bIns="0" rtlCol="0" anchor="t">
            <a:spAutoFit/>
          </a:bodyPr>
          <a:lstStyle/>
          <a:p>
            <a:pPr>
              <a:lnSpc>
                <a:spcPts val="5567"/>
              </a:lnSpc>
            </a:pPr>
            <a:r>
              <a:rPr lang="en-US" sz="4800" spc="-48" dirty="0">
                <a:solidFill>
                  <a:srgbClr val="100F0D"/>
                </a:solidFill>
                <a:latin typeface="DM Sans Bold"/>
              </a:rPr>
              <a:t>Anushka </a:t>
            </a:r>
            <a:r>
              <a:rPr lang="en-US" sz="4800" spc="-48" dirty="0" err="1">
                <a:solidFill>
                  <a:srgbClr val="100F0D"/>
                </a:solidFill>
                <a:latin typeface="DM Sans Bold"/>
              </a:rPr>
              <a:t>Amte</a:t>
            </a:r>
            <a:endParaRPr lang="en-US" sz="4800" spc="-48" dirty="0">
              <a:solidFill>
                <a:srgbClr val="100F0D"/>
              </a:solidFill>
              <a:latin typeface="DM Sans Bold"/>
            </a:endParaRPr>
          </a:p>
          <a:p>
            <a:pPr>
              <a:lnSpc>
                <a:spcPts val="2551"/>
              </a:lnSpc>
            </a:pPr>
            <a:r>
              <a:rPr lang="en-US" sz="2400" spc="-47" dirty="0">
                <a:solidFill>
                  <a:srgbClr val="100F0D"/>
                </a:solidFill>
                <a:latin typeface="DM Sans Bold"/>
              </a:rPr>
              <a:t>Second Year Computer Engineering Student</a:t>
            </a:r>
          </a:p>
          <a:p>
            <a:pPr marL="0" lvl="0" indent="0" algn="l">
              <a:lnSpc>
                <a:spcPts val="2551"/>
              </a:lnSpc>
            </a:pPr>
            <a:r>
              <a:rPr lang="en-US" sz="2199" spc="-21" dirty="0">
                <a:solidFill>
                  <a:srgbClr val="100F0D"/>
                </a:solidFill>
                <a:latin typeface="DM Sans Bold"/>
              </a:rPr>
              <a:t>Fr. Conceicao Rodrigues Institute of Technology, Navi Mumbai</a:t>
            </a:r>
          </a:p>
        </p:txBody>
      </p:sp>
      <p:grpSp>
        <p:nvGrpSpPr>
          <p:cNvPr id="7" name="Group 7"/>
          <p:cNvGrpSpPr/>
          <p:nvPr/>
        </p:nvGrpSpPr>
        <p:grpSpPr>
          <a:xfrm>
            <a:off x="10711743" y="4148773"/>
            <a:ext cx="5754360" cy="2936620"/>
            <a:chOff x="0" y="19051"/>
            <a:chExt cx="7672479" cy="3915493"/>
          </a:xfrm>
        </p:grpSpPr>
        <p:sp>
          <p:nvSpPr>
            <p:cNvPr id="8" name="TextBox 8"/>
            <p:cNvSpPr txBox="1"/>
            <p:nvPr/>
          </p:nvSpPr>
          <p:spPr>
            <a:xfrm>
              <a:off x="0" y="19051"/>
              <a:ext cx="7672479" cy="2735792"/>
            </a:xfrm>
            <a:prstGeom prst="rect">
              <a:avLst/>
            </a:prstGeom>
          </p:spPr>
          <p:txBody>
            <a:bodyPr lIns="0" tIns="0" rIns="0" bIns="0" rtlCol="0" anchor="t">
              <a:spAutoFit/>
            </a:bodyPr>
            <a:lstStyle/>
            <a:p>
              <a:pPr>
                <a:lnSpc>
                  <a:spcPts val="5567"/>
                </a:lnSpc>
              </a:pPr>
              <a:r>
                <a:rPr lang="en-US" sz="4800" spc="-48" dirty="0">
                  <a:solidFill>
                    <a:srgbClr val="100F0D"/>
                  </a:solidFill>
                  <a:latin typeface="DM Sans Bold"/>
                </a:rPr>
                <a:t>Aaditee D. Pate</a:t>
              </a:r>
            </a:p>
            <a:p>
              <a:pPr>
                <a:lnSpc>
                  <a:spcPts val="2551"/>
                </a:lnSpc>
              </a:pPr>
              <a:r>
                <a:rPr lang="en-US" sz="2400" spc="-47" dirty="0">
                  <a:solidFill>
                    <a:srgbClr val="100F0D"/>
                  </a:solidFill>
                  <a:latin typeface="DM Sans Bold"/>
                </a:rPr>
                <a:t>Second Year Computer Engineering Student</a:t>
              </a:r>
            </a:p>
            <a:p>
              <a:pPr marL="0" lvl="0" indent="0" algn="l">
                <a:lnSpc>
                  <a:spcPts val="2551"/>
                </a:lnSpc>
              </a:pPr>
              <a:r>
                <a:rPr lang="en-US" sz="2199" spc="-21" dirty="0">
                  <a:solidFill>
                    <a:srgbClr val="100F0D"/>
                  </a:solidFill>
                  <a:latin typeface="DM Sans Bold"/>
                </a:rPr>
                <a:t>Fr. Conceicao Rodrigues Institute of Technology, Navi Mumbai</a:t>
              </a:r>
            </a:p>
          </p:txBody>
        </p:sp>
        <p:sp>
          <p:nvSpPr>
            <p:cNvPr id="9" name="TextBox 9"/>
            <p:cNvSpPr txBox="1"/>
            <p:nvPr/>
          </p:nvSpPr>
          <p:spPr>
            <a:xfrm>
              <a:off x="0" y="3400932"/>
              <a:ext cx="7672479" cy="533612"/>
            </a:xfrm>
            <a:prstGeom prst="rect">
              <a:avLst/>
            </a:prstGeom>
          </p:spPr>
          <p:txBody>
            <a:bodyPr lIns="0" tIns="0" rIns="0" bIns="0" rtlCol="0" anchor="t">
              <a:spAutoFit/>
            </a:bodyPr>
            <a:lstStyle/>
            <a:p>
              <a:pPr marL="0" lvl="0" indent="0">
                <a:lnSpc>
                  <a:spcPts val="33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1042718"/>
            <a:chOff x="0" y="0"/>
            <a:chExt cx="21640800" cy="1390291"/>
          </a:xfrm>
        </p:grpSpPr>
        <p:grpSp>
          <p:nvGrpSpPr>
            <p:cNvPr id="3" name="Group 3"/>
            <p:cNvGrpSpPr/>
            <p:nvPr/>
          </p:nvGrpSpPr>
          <p:grpSpPr>
            <a:xfrm>
              <a:off x="0" y="0"/>
              <a:ext cx="21640800" cy="1390291"/>
              <a:chOff x="0" y="0"/>
              <a:chExt cx="51440577" cy="3304747"/>
            </a:xfrm>
          </p:grpSpPr>
          <p:sp>
            <p:nvSpPr>
              <p:cNvPr id="4" name="Freeform 4"/>
              <p:cNvSpPr/>
              <p:nvPr/>
            </p:nvSpPr>
            <p:spPr>
              <a:xfrm>
                <a:off x="0" y="0"/>
                <a:ext cx="51440578" cy="3403807"/>
              </a:xfrm>
              <a:custGeom>
                <a:avLst/>
                <a:gdLst/>
                <a:ahLst/>
                <a:cxnLst/>
                <a:rect l="l" t="t" r="r" b="b"/>
                <a:pathLst>
                  <a:path w="51440578" h="3403807">
                    <a:moveTo>
                      <a:pt x="50818278" y="2833577"/>
                    </a:moveTo>
                    <a:cubicBezTo>
                      <a:pt x="50818278" y="2827227"/>
                      <a:pt x="50819546" y="2822147"/>
                      <a:pt x="50819546" y="2814527"/>
                    </a:cubicBezTo>
                    <a:lnTo>
                      <a:pt x="50819546" y="490220"/>
                    </a:lnTo>
                    <a:cubicBezTo>
                      <a:pt x="50819546" y="220980"/>
                      <a:pt x="50609996" y="0"/>
                      <a:pt x="50353457" y="0"/>
                    </a:cubicBezTo>
                    <a:lnTo>
                      <a:pt x="467360" y="0"/>
                    </a:lnTo>
                    <a:cubicBezTo>
                      <a:pt x="210820" y="0"/>
                      <a:pt x="0" y="220980"/>
                      <a:pt x="0" y="490220"/>
                    </a:cubicBezTo>
                    <a:lnTo>
                      <a:pt x="0" y="2814527"/>
                    </a:lnTo>
                    <a:cubicBezTo>
                      <a:pt x="0" y="3083767"/>
                      <a:pt x="209550" y="3304748"/>
                      <a:pt x="466090" y="3304748"/>
                    </a:cubicBezTo>
                    <a:lnTo>
                      <a:pt x="50352185" y="3304748"/>
                    </a:lnTo>
                    <a:cubicBezTo>
                      <a:pt x="50465217" y="3304748"/>
                      <a:pt x="50569357" y="3261567"/>
                      <a:pt x="50649367" y="3191717"/>
                    </a:cubicBezTo>
                    <a:cubicBezTo>
                      <a:pt x="50780178" y="3262837"/>
                      <a:pt x="51092596" y="3403807"/>
                      <a:pt x="51439307" y="3196797"/>
                    </a:cubicBezTo>
                    <a:cubicBezTo>
                      <a:pt x="51440578" y="3196797"/>
                      <a:pt x="51128157" y="3198067"/>
                      <a:pt x="50818278" y="2833577"/>
                    </a:cubicBezTo>
                    <a:lnTo>
                      <a:pt x="50818278" y="2833577"/>
                    </a:lnTo>
                    <a:close/>
                  </a:path>
                </a:pathLst>
              </a:custGeom>
              <a:solidFill>
                <a:srgbClr val="000000"/>
              </a:solidFill>
            </p:spPr>
          </p:sp>
        </p:grpSp>
        <p:sp>
          <p:nvSpPr>
            <p:cNvPr id="5" name="TextBox 5"/>
            <p:cNvSpPr txBox="1"/>
            <p:nvPr/>
          </p:nvSpPr>
          <p:spPr>
            <a:xfrm>
              <a:off x="1857758" y="142503"/>
              <a:ext cx="17925285" cy="1010036"/>
            </a:xfrm>
            <a:prstGeom prst="rect">
              <a:avLst/>
            </a:prstGeom>
          </p:spPr>
          <p:txBody>
            <a:bodyPr lIns="0" tIns="0" rIns="0" bIns="0" rtlCol="0" anchor="t">
              <a:spAutoFit/>
            </a:bodyPr>
            <a:lstStyle/>
            <a:p>
              <a:pPr marL="0" lvl="0" indent="0" algn="ctr">
                <a:lnSpc>
                  <a:spcPts val="6308"/>
                </a:lnSpc>
                <a:spcBef>
                  <a:spcPct val="0"/>
                </a:spcBef>
              </a:pPr>
              <a:r>
                <a:rPr lang="en-US" sz="4506" spc="-45">
                  <a:solidFill>
                    <a:srgbClr val="FFFFFF"/>
                  </a:solidFill>
                  <a:latin typeface="DM Sans Bold"/>
                </a:rPr>
                <a:t>Pratyaksh - Data Visualization Competition</a:t>
              </a:r>
            </a:p>
          </p:txBody>
        </p:sp>
      </p:grpSp>
      <p:sp>
        <p:nvSpPr>
          <p:cNvPr id="6" name="TextBox 6"/>
          <p:cNvSpPr txBox="1"/>
          <p:nvPr/>
        </p:nvSpPr>
        <p:spPr>
          <a:xfrm>
            <a:off x="1028700" y="3733165"/>
            <a:ext cx="10099347" cy="2725420"/>
          </a:xfrm>
          <a:prstGeom prst="rect">
            <a:avLst/>
          </a:prstGeom>
        </p:spPr>
        <p:txBody>
          <a:bodyPr lIns="0" tIns="0" rIns="0" bIns="0" rtlCol="0" anchor="t">
            <a:spAutoFit/>
          </a:bodyPr>
          <a:lstStyle/>
          <a:p>
            <a:pPr>
              <a:lnSpc>
                <a:spcPts val="7279"/>
              </a:lnSpc>
            </a:pPr>
            <a:r>
              <a:rPr lang="en-US" sz="5200">
                <a:solidFill>
                  <a:srgbClr val="000000"/>
                </a:solidFill>
                <a:latin typeface="DM Sans"/>
              </a:rPr>
              <a:t>Aim to participate: </a:t>
            </a:r>
          </a:p>
          <a:p>
            <a:pPr>
              <a:lnSpc>
                <a:spcPts val="7280"/>
              </a:lnSpc>
            </a:pPr>
            <a:r>
              <a:rPr lang="en-US" sz="5199">
                <a:solidFill>
                  <a:srgbClr val="000000"/>
                </a:solidFill>
                <a:latin typeface="DM Sans"/>
              </a:rPr>
              <a:t>To apply the self learnt concepts of data science</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535740" y="7426087"/>
            <a:ext cx="2723560" cy="18322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552178" cy="1110717"/>
            <a:chOff x="0" y="0"/>
            <a:chExt cx="22069571" cy="1480956"/>
          </a:xfrm>
        </p:grpSpPr>
        <p:grpSp>
          <p:nvGrpSpPr>
            <p:cNvPr id="3" name="Group 3"/>
            <p:cNvGrpSpPr/>
            <p:nvPr/>
          </p:nvGrpSpPr>
          <p:grpSpPr>
            <a:xfrm>
              <a:off x="0" y="0"/>
              <a:ext cx="22069571" cy="1480956"/>
              <a:chOff x="0" y="0"/>
              <a:chExt cx="49248171" cy="3304747"/>
            </a:xfrm>
          </p:grpSpPr>
          <p:sp>
            <p:nvSpPr>
              <p:cNvPr id="4" name="Freeform 4"/>
              <p:cNvSpPr/>
              <p:nvPr/>
            </p:nvSpPr>
            <p:spPr>
              <a:xfrm>
                <a:off x="0" y="0"/>
                <a:ext cx="49248172" cy="3403807"/>
              </a:xfrm>
              <a:custGeom>
                <a:avLst/>
                <a:gdLst/>
                <a:ahLst/>
                <a:cxnLst/>
                <a:rect l="l" t="t" r="r" b="b"/>
                <a:pathLst>
                  <a:path w="49248172" h="3403807">
                    <a:moveTo>
                      <a:pt x="48625872" y="2833577"/>
                    </a:moveTo>
                    <a:cubicBezTo>
                      <a:pt x="48625872" y="2827227"/>
                      <a:pt x="48627140" y="2822147"/>
                      <a:pt x="48627140" y="2814527"/>
                    </a:cubicBezTo>
                    <a:lnTo>
                      <a:pt x="48627140" y="490220"/>
                    </a:lnTo>
                    <a:cubicBezTo>
                      <a:pt x="48627140" y="220980"/>
                      <a:pt x="48417590" y="0"/>
                      <a:pt x="48161051" y="0"/>
                    </a:cubicBezTo>
                    <a:lnTo>
                      <a:pt x="467360" y="0"/>
                    </a:lnTo>
                    <a:cubicBezTo>
                      <a:pt x="210820" y="0"/>
                      <a:pt x="0" y="220980"/>
                      <a:pt x="0" y="490220"/>
                    </a:cubicBezTo>
                    <a:lnTo>
                      <a:pt x="0" y="2814527"/>
                    </a:lnTo>
                    <a:cubicBezTo>
                      <a:pt x="0" y="3083767"/>
                      <a:pt x="209550" y="3304748"/>
                      <a:pt x="466090" y="3304748"/>
                    </a:cubicBezTo>
                    <a:lnTo>
                      <a:pt x="48159780" y="3304748"/>
                    </a:lnTo>
                    <a:cubicBezTo>
                      <a:pt x="48272812" y="3304748"/>
                      <a:pt x="48376951" y="3261567"/>
                      <a:pt x="48456962" y="3191717"/>
                    </a:cubicBezTo>
                    <a:cubicBezTo>
                      <a:pt x="48587769" y="3262837"/>
                      <a:pt x="48900190" y="3403807"/>
                      <a:pt x="49246901" y="3196797"/>
                    </a:cubicBezTo>
                    <a:cubicBezTo>
                      <a:pt x="49248172" y="3196797"/>
                      <a:pt x="48935751" y="3198067"/>
                      <a:pt x="48625872" y="2833577"/>
                    </a:cubicBezTo>
                    <a:lnTo>
                      <a:pt x="48625872" y="2833577"/>
                    </a:lnTo>
                    <a:close/>
                  </a:path>
                </a:pathLst>
              </a:custGeom>
              <a:solidFill>
                <a:srgbClr val="000000"/>
              </a:solidFill>
            </p:spPr>
          </p:sp>
        </p:grpSp>
        <p:sp>
          <p:nvSpPr>
            <p:cNvPr id="5" name="TextBox 5"/>
            <p:cNvSpPr txBox="1"/>
            <p:nvPr/>
          </p:nvSpPr>
          <p:spPr>
            <a:xfrm>
              <a:off x="2694916" y="158007"/>
              <a:ext cx="16679740" cy="1069691"/>
            </a:xfrm>
            <a:prstGeom prst="rect">
              <a:avLst/>
            </a:prstGeom>
          </p:spPr>
          <p:txBody>
            <a:bodyPr lIns="0" tIns="0" rIns="0" bIns="0" rtlCol="0" anchor="t">
              <a:spAutoFit/>
            </a:bodyPr>
            <a:lstStyle/>
            <a:p>
              <a:pPr marL="0" lvl="0" indent="0" algn="ctr">
                <a:lnSpc>
                  <a:spcPts val="6720"/>
                </a:lnSpc>
                <a:spcBef>
                  <a:spcPct val="0"/>
                </a:spcBef>
              </a:pPr>
              <a:r>
                <a:rPr lang="en-US" sz="4800" spc="-48">
                  <a:solidFill>
                    <a:srgbClr val="FFFFFF"/>
                  </a:solidFill>
                  <a:latin typeface="DM Sans Bold"/>
                </a:rPr>
                <a:t>Our Approach</a:t>
              </a:r>
            </a:p>
          </p:txBody>
        </p:sp>
      </p:grpSp>
      <p:pic>
        <p:nvPicPr>
          <p:cNvPr id="6" name="Picture 6"/>
          <p:cNvPicPr>
            <a:picLocks noChangeAspect="1"/>
          </p:cNvPicPr>
          <p:nvPr/>
        </p:nvPicPr>
        <p:blipFill>
          <a:blip r:embed="rId2"/>
          <a:srcRect t="6380" b="6380"/>
          <a:stretch>
            <a:fillRect/>
          </a:stretch>
        </p:blipFill>
        <p:spPr>
          <a:xfrm>
            <a:off x="8194930" y="2382073"/>
            <a:ext cx="6427855" cy="7904927"/>
          </a:xfrm>
          <a:prstGeom prst="rect">
            <a:avLst/>
          </a:prstGeom>
        </p:spPr>
      </p:pic>
      <p:pic>
        <p:nvPicPr>
          <p:cNvPr id="7" name="Picture 7"/>
          <p:cNvPicPr>
            <a:picLocks noChangeAspect="1"/>
          </p:cNvPicPr>
          <p:nvPr/>
        </p:nvPicPr>
        <p:blipFill>
          <a:blip r:embed="rId3"/>
          <a:srcRect/>
          <a:stretch>
            <a:fillRect/>
          </a:stretch>
        </p:blipFill>
        <p:spPr>
          <a:xfrm>
            <a:off x="2310367" y="2382073"/>
            <a:ext cx="4327066" cy="60998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1028700"/>
            <a:ext cx="2600898" cy="3666464"/>
          </a:xfrm>
          <a:prstGeom prst="rect">
            <a:avLst/>
          </a:prstGeom>
        </p:spPr>
      </p:pic>
      <p:pic>
        <p:nvPicPr>
          <p:cNvPr id="3" name="Picture 3"/>
          <p:cNvPicPr>
            <a:picLocks noChangeAspect="1"/>
          </p:cNvPicPr>
          <p:nvPr/>
        </p:nvPicPr>
        <p:blipFill>
          <a:blip r:embed="rId3"/>
          <a:srcRect t="15346" b="15346"/>
          <a:stretch>
            <a:fillRect/>
          </a:stretch>
        </p:blipFill>
        <p:spPr>
          <a:xfrm>
            <a:off x="7009718" y="1028700"/>
            <a:ext cx="5680802" cy="3666464"/>
          </a:xfrm>
          <a:prstGeom prst="rect">
            <a:avLst/>
          </a:prstGeom>
        </p:spPr>
      </p:pic>
      <p:pic>
        <p:nvPicPr>
          <p:cNvPr id="4" name="Picture 4"/>
          <p:cNvPicPr>
            <a:picLocks noChangeAspect="1"/>
          </p:cNvPicPr>
          <p:nvPr/>
        </p:nvPicPr>
        <p:blipFill>
          <a:blip r:embed="rId4"/>
          <a:srcRect t="9731" b="9731"/>
          <a:stretch>
            <a:fillRect/>
          </a:stretch>
        </p:blipFill>
        <p:spPr>
          <a:xfrm>
            <a:off x="2169649" y="5225950"/>
            <a:ext cx="15423304" cy="4849593"/>
          </a:xfrm>
          <a:prstGeom prst="rect">
            <a:avLst/>
          </a:prstGeom>
        </p:spPr>
      </p:pic>
      <p:grpSp>
        <p:nvGrpSpPr>
          <p:cNvPr id="5" name="Group 5"/>
          <p:cNvGrpSpPr/>
          <p:nvPr/>
        </p:nvGrpSpPr>
        <p:grpSpPr>
          <a:xfrm>
            <a:off x="3851283" y="2682873"/>
            <a:ext cx="3158435" cy="358118"/>
            <a:chOff x="0" y="0"/>
            <a:chExt cx="3785870" cy="429260"/>
          </a:xfrm>
        </p:grpSpPr>
        <p:sp>
          <p:nvSpPr>
            <p:cNvPr id="6" name="Freeform 6"/>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100F0D"/>
            </a:solidFill>
          </p:spPr>
        </p:sp>
      </p:grpSp>
      <p:grpSp>
        <p:nvGrpSpPr>
          <p:cNvPr id="7" name="Group 7"/>
          <p:cNvGrpSpPr/>
          <p:nvPr/>
        </p:nvGrpSpPr>
        <p:grpSpPr>
          <a:xfrm rot="5400000">
            <a:off x="14964727" y="4095935"/>
            <a:ext cx="2379711" cy="269823"/>
            <a:chOff x="0" y="0"/>
            <a:chExt cx="3785870" cy="429260"/>
          </a:xfrm>
        </p:grpSpPr>
        <p:sp>
          <p:nvSpPr>
            <p:cNvPr id="8" name="Freeform 8"/>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100F0D"/>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81986" y="1351711"/>
            <a:ext cx="13124028" cy="7174213"/>
          </a:xfrm>
          <a:prstGeom prst="rect">
            <a:avLst/>
          </a:prstGeom>
        </p:spPr>
      </p:pic>
      <p:sp>
        <p:nvSpPr>
          <p:cNvPr id="3" name="TextBox 3"/>
          <p:cNvSpPr txBox="1"/>
          <p:nvPr/>
        </p:nvSpPr>
        <p:spPr>
          <a:xfrm>
            <a:off x="1869469" y="3071109"/>
            <a:ext cx="13672132" cy="3143250"/>
          </a:xfrm>
          <a:prstGeom prst="rect">
            <a:avLst/>
          </a:prstGeom>
        </p:spPr>
        <p:txBody>
          <a:bodyPr lIns="0" tIns="0" rIns="0" bIns="0" rtlCol="0" anchor="t">
            <a:spAutoFit/>
          </a:bodyPr>
          <a:lstStyle/>
          <a:p>
            <a:pPr algn="ctr">
              <a:lnSpc>
                <a:spcPts val="12599"/>
              </a:lnSpc>
            </a:pPr>
            <a:r>
              <a:rPr lang="en-US" sz="9000">
                <a:solidFill>
                  <a:srgbClr val="FFFFFF"/>
                </a:solidFill>
                <a:latin typeface="DM Sans"/>
              </a:rPr>
              <a:t>   </a:t>
            </a:r>
            <a:r>
              <a:rPr lang="en-US" sz="9000">
                <a:solidFill>
                  <a:srgbClr val="FFFFFF"/>
                </a:solidFill>
                <a:latin typeface="DM Sans Bold"/>
              </a:rPr>
              <a:t>Our Analysis of the Questions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1042718"/>
            <a:chOff x="0" y="0"/>
            <a:chExt cx="21640800" cy="1390291"/>
          </a:xfrm>
        </p:grpSpPr>
        <p:grpSp>
          <p:nvGrpSpPr>
            <p:cNvPr id="3" name="Group 3"/>
            <p:cNvGrpSpPr/>
            <p:nvPr/>
          </p:nvGrpSpPr>
          <p:grpSpPr>
            <a:xfrm>
              <a:off x="0" y="0"/>
              <a:ext cx="21640800" cy="1390291"/>
              <a:chOff x="0" y="0"/>
              <a:chExt cx="51440577" cy="3304747"/>
            </a:xfrm>
          </p:grpSpPr>
          <p:sp>
            <p:nvSpPr>
              <p:cNvPr id="4" name="Freeform 4"/>
              <p:cNvSpPr/>
              <p:nvPr/>
            </p:nvSpPr>
            <p:spPr>
              <a:xfrm>
                <a:off x="0" y="0"/>
                <a:ext cx="51440578" cy="3403807"/>
              </a:xfrm>
              <a:custGeom>
                <a:avLst/>
                <a:gdLst/>
                <a:ahLst/>
                <a:cxnLst/>
                <a:rect l="l" t="t" r="r" b="b"/>
                <a:pathLst>
                  <a:path w="51440578" h="3403807">
                    <a:moveTo>
                      <a:pt x="50818278" y="2833577"/>
                    </a:moveTo>
                    <a:cubicBezTo>
                      <a:pt x="50818278" y="2827227"/>
                      <a:pt x="50819546" y="2822147"/>
                      <a:pt x="50819546" y="2814527"/>
                    </a:cubicBezTo>
                    <a:lnTo>
                      <a:pt x="50819546" y="490220"/>
                    </a:lnTo>
                    <a:cubicBezTo>
                      <a:pt x="50819546" y="220980"/>
                      <a:pt x="50609996" y="0"/>
                      <a:pt x="50353457" y="0"/>
                    </a:cubicBezTo>
                    <a:lnTo>
                      <a:pt x="467360" y="0"/>
                    </a:lnTo>
                    <a:cubicBezTo>
                      <a:pt x="210820" y="0"/>
                      <a:pt x="0" y="220980"/>
                      <a:pt x="0" y="490220"/>
                    </a:cubicBezTo>
                    <a:lnTo>
                      <a:pt x="0" y="2814527"/>
                    </a:lnTo>
                    <a:cubicBezTo>
                      <a:pt x="0" y="3083767"/>
                      <a:pt x="209550" y="3304748"/>
                      <a:pt x="466090" y="3304748"/>
                    </a:cubicBezTo>
                    <a:lnTo>
                      <a:pt x="50352185" y="3304748"/>
                    </a:lnTo>
                    <a:cubicBezTo>
                      <a:pt x="50465217" y="3304748"/>
                      <a:pt x="50569357" y="3261567"/>
                      <a:pt x="50649367" y="3191717"/>
                    </a:cubicBezTo>
                    <a:cubicBezTo>
                      <a:pt x="50780178" y="3262837"/>
                      <a:pt x="51092596" y="3403807"/>
                      <a:pt x="51439307" y="3196797"/>
                    </a:cubicBezTo>
                    <a:cubicBezTo>
                      <a:pt x="51440578" y="3196797"/>
                      <a:pt x="51128157" y="3198067"/>
                      <a:pt x="50818278" y="2833577"/>
                    </a:cubicBezTo>
                    <a:lnTo>
                      <a:pt x="50818278" y="2833577"/>
                    </a:lnTo>
                    <a:close/>
                  </a:path>
                </a:pathLst>
              </a:custGeom>
              <a:solidFill>
                <a:srgbClr val="000000"/>
              </a:solidFill>
            </p:spPr>
          </p:sp>
        </p:grpSp>
        <p:sp>
          <p:nvSpPr>
            <p:cNvPr id="5" name="TextBox 5"/>
            <p:cNvSpPr txBox="1"/>
            <p:nvPr/>
          </p:nvSpPr>
          <p:spPr>
            <a:xfrm>
              <a:off x="1857758" y="142503"/>
              <a:ext cx="17925285" cy="1010036"/>
            </a:xfrm>
            <a:prstGeom prst="rect">
              <a:avLst/>
            </a:prstGeom>
          </p:spPr>
          <p:txBody>
            <a:bodyPr lIns="0" tIns="0" rIns="0" bIns="0" rtlCol="0" anchor="t">
              <a:spAutoFit/>
            </a:bodyPr>
            <a:lstStyle/>
            <a:p>
              <a:pPr marL="0" lvl="0" indent="0" algn="ctr">
                <a:lnSpc>
                  <a:spcPts val="6308"/>
                </a:lnSpc>
                <a:spcBef>
                  <a:spcPct val="0"/>
                </a:spcBef>
              </a:pPr>
              <a:r>
                <a:rPr lang="en-US" sz="4506" spc="-45">
                  <a:solidFill>
                    <a:srgbClr val="FFFFFF"/>
                  </a:solidFill>
                  <a:latin typeface="DM Sans Bold"/>
                </a:rPr>
                <a:t>Site Traffic Analysis</a:t>
              </a:r>
            </a:p>
          </p:txBody>
        </p:sp>
      </p:grpSp>
      <p:sp>
        <p:nvSpPr>
          <p:cNvPr id="6" name="TextBox 6"/>
          <p:cNvSpPr txBox="1"/>
          <p:nvPr/>
        </p:nvSpPr>
        <p:spPr>
          <a:xfrm>
            <a:off x="1028700" y="5076825"/>
            <a:ext cx="16735121" cy="1790065"/>
          </a:xfrm>
          <a:prstGeom prst="rect">
            <a:avLst/>
          </a:prstGeom>
        </p:spPr>
        <p:txBody>
          <a:bodyPr lIns="0" tIns="0" rIns="0" bIns="0" rtlCol="0" anchor="t">
            <a:spAutoFit/>
          </a:bodyPr>
          <a:lstStyle/>
          <a:p>
            <a:pPr algn="just">
              <a:lnSpc>
                <a:spcPts val="4760"/>
              </a:lnSpc>
            </a:pPr>
            <a:r>
              <a:rPr lang="en-US" sz="3400">
                <a:solidFill>
                  <a:srgbClr val="000000"/>
                </a:solidFill>
                <a:latin typeface="DM Sans"/>
              </a:rPr>
              <a:t>The site traffic analysis made for the three countries tells us about the number of visitors visiting with respect to different channels, the channels with low visitors are the areas that the company needs to focus on.</a:t>
            </a:r>
          </a:p>
        </p:txBody>
      </p:sp>
      <p:sp>
        <p:nvSpPr>
          <p:cNvPr id="7" name="TextBox 7"/>
          <p:cNvSpPr txBox="1"/>
          <p:nvPr/>
        </p:nvSpPr>
        <p:spPr>
          <a:xfrm>
            <a:off x="1028700" y="2663842"/>
            <a:ext cx="7905452" cy="583565"/>
          </a:xfrm>
          <a:prstGeom prst="rect">
            <a:avLst/>
          </a:prstGeom>
        </p:spPr>
        <p:txBody>
          <a:bodyPr lIns="0" tIns="0" rIns="0" bIns="0" rtlCol="0" anchor="t">
            <a:spAutoFit/>
          </a:bodyPr>
          <a:lstStyle/>
          <a:p>
            <a:pPr algn="just">
              <a:lnSpc>
                <a:spcPts val="4760"/>
              </a:lnSpc>
            </a:pPr>
            <a:r>
              <a:rPr lang="en-US" sz="3400">
                <a:solidFill>
                  <a:srgbClr val="000000"/>
                </a:solidFill>
                <a:latin typeface="DM Sans"/>
              </a:rPr>
              <a:t>DataFrame referenced: Site Traffic Data</a:t>
            </a:r>
          </a:p>
        </p:txBody>
      </p:sp>
      <p:sp>
        <p:nvSpPr>
          <p:cNvPr id="8" name="TextBox 8"/>
          <p:cNvSpPr txBox="1"/>
          <p:nvPr/>
        </p:nvSpPr>
        <p:spPr>
          <a:xfrm>
            <a:off x="1028700" y="3922810"/>
            <a:ext cx="13870491" cy="583565"/>
          </a:xfrm>
          <a:prstGeom prst="rect">
            <a:avLst/>
          </a:prstGeom>
        </p:spPr>
        <p:txBody>
          <a:bodyPr lIns="0" tIns="0" rIns="0" bIns="0" rtlCol="0" anchor="t">
            <a:spAutoFit/>
          </a:bodyPr>
          <a:lstStyle/>
          <a:p>
            <a:pPr algn="just">
              <a:lnSpc>
                <a:spcPts val="4760"/>
              </a:lnSpc>
            </a:pPr>
            <a:r>
              <a:rPr lang="en-US" sz="3400">
                <a:solidFill>
                  <a:srgbClr val="000000"/>
                </a:solidFill>
                <a:latin typeface="DM Sans"/>
              </a:rPr>
              <a:t>Analyzed with Python and Visualized using Bar Graphs</a:t>
            </a:r>
          </a:p>
        </p:txBody>
      </p:sp>
      <p:grpSp>
        <p:nvGrpSpPr>
          <p:cNvPr id="9" name="Group 9"/>
          <p:cNvGrpSpPr/>
          <p:nvPr/>
        </p:nvGrpSpPr>
        <p:grpSpPr>
          <a:xfrm>
            <a:off x="16191991" y="8175602"/>
            <a:ext cx="1067309" cy="1082698"/>
            <a:chOff x="0" y="0"/>
            <a:chExt cx="1423079" cy="1443597"/>
          </a:xfrm>
        </p:grpSpPr>
        <p:sp>
          <p:nvSpPr>
            <p:cNvPr id="10" name="TextBox 10"/>
            <p:cNvSpPr txBox="1"/>
            <p:nvPr/>
          </p:nvSpPr>
          <p:spPr>
            <a:xfrm>
              <a:off x="99427"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1</a:t>
              </a:r>
            </a:p>
          </p:txBody>
        </p:sp>
        <p:sp>
          <p:nvSpPr>
            <p:cNvPr id="11" name="TextBox 11"/>
            <p:cNvSpPr txBox="1"/>
            <p:nvPr/>
          </p:nvSpPr>
          <p:spPr>
            <a:xfrm>
              <a:off x="370776"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2</a:t>
              </a:r>
            </a:p>
          </p:txBody>
        </p:sp>
        <p:sp>
          <p:nvSpPr>
            <p:cNvPr id="12" name="TextBox 12"/>
            <p:cNvSpPr txBox="1"/>
            <p:nvPr/>
          </p:nvSpPr>
          <p:spPr>
            <a:xfrm>
              <a:off x="642124"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3</a:t>
              </a:r>
            </a:p>
          </p:txBody>
        </p:sp>
        <p:sp>
          <p:nvSpPr>
            <p:cNvPr id="13" name="TextBox 13"/>
            <p:cNvSpPr txBox="1"/>
            <p:nvPr/>
          </p:nvSpPr>
          <p:spPr>
            <a:xfrm>
              <a:off x="913473"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4</a:t>
              </a:r>
            </a:p>
          </p:txBody>
        </p:sp>
        <p:sp>
          <p:nvSpPr>
            <p:cNvPr id="14" name="TextBox 14"/>
            <p:cNvSpPr txBox="1"/>
            <p:nvPr/>
          </p:nvSpPr>
          <p:spPr>
            <a:xfrm>
              <a:off x="1184821"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5</a:t>
              </a:r>
            </a:p>
          </p:txBody>
        </p:sp>
        <p:grpSp>
          <p:nvGrpSpPr>
            <p:cNvPr id="15" name="Group 15"/>
            <p:cNvGrpSpPr>
              <a:grpSpLocks noChangeAspect="1"/>
            </p:cNvGrpSpPr>
            <p:nvPr/>
          </p:nvGrpSpPr>
          <p:grpSpPr>
            <a:xfrm>
              <a:off x="99427" y="31267"/>
              <a:ext cx="1323652" cy="1323652"/>
              <a:chOff x="0" y="0"/>
              <a:chExt cx="10287000" cy="10287000"/>
            </a:xfrm>
          </p:grpSpPr>
          <p:sp>
            <p:nvSpPr>
              <p:cNvPr id="16" name="Freeform 16"/>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7" name="Freeform 17"/>
              <p:cNvSpPr/>
              <p:nvPr/>
            </p:nvSpPr>
            <p:spPr>
              <a:xfrm>
                <a:off x="0" y="20510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8" name="Freeform 18"/>
              <p:cNvSpPr/>
              <p:nvPr/>
            </p:nvSpPr>
            <p:spPr>
              <a:xfrm>
                <a:off x="0" y="41084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9" name="Freeform 19"/>
              <p:cNvSpPr/>
              <p:nvPr/>
            </p:nvSpPr>
            <p:spPr>
              <a:xfrm>
                <a:off x="0" y="61658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0" name="Freeform 20"/>
              <p:cNvSpPr/>
              <p:nvPr/>
            </p:nvSpPr>
            <p:spPr>
              <a:xfrm>
                <a:off x="0" y="82232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1" name="Freeform 21"/>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grpSp>
        <p:sp>
          <p:nvSpPr>
            <p:cNvPr id="22" name="TextBox 22"/>
            <p:cNvSpPr txBox="1"/>
            <p:nvPr/>
          </p:nvSpPr>
          <p:spPr>
            <a:xfrm>
              <a:off x="0" y="-9525"/>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50 </a:t>
              </a:r>
            </a:p>
          </p:txBody>
        </p:sp>
        <p:sp>
          <p:nvSpPr>
            <p:cNvPr id="23" name="TextBox 23"/>
            <p:cNvSpPr txBox="1"/>
            <p:nvPr/>
          </p:nvSpPr>
          <p:spPr>
            <a:xfrm>
              <a:off x="0" y="255205"/>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40 </a:t>
              </a:r>
            </a:p>
          </p:txBody>
        </p:sp>
        <p:sp>
          <p:nvSpPr>
            <p:cNvPr id="24" name="TextBox 24"/>
            <p:cNvSpPr txBox="1"/>
            <p:nvPr/>
          </p:nvSpPr>
          <p:spPr>
            <a:xfrm>
              <a:off x="0" y="51993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30 </a:t>
              </a:r>
            </a:p>
          </p:txBody>
        </p:sp>
        <p:sp>
          <p:nvSpPr>
            <p:cNvPr id="25" name="TextBox 25"/>
            <p:cNvSpPr txBox="1"/>
            <p:nvPr/>
          </p:nvSpPr>
          <p:spPr>
            <a:xfrm>
              <a:off x="0" y="78466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20 </a:t>
              </a:r>
            </a:p>
          </p:txBody>
        </p:sp>
        <p:sp>
          <p:nvSpPr>
            <p:cNvPr id="26" name="TextBox 26"/>
            <p:cNvSpPr txBox="1"/>
            <p:nvPr/>
          </p:nvSpPr>
          <p:spPr>
            <a:xfrm>
              <a:off x="0" y="104939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10 </a:t>
              </a:r>
            </a:p>
          </p:txBody>
        </p:sp>
        <p:sp>
          <p:nvSpPr>
            <p:cNvPr id="27" name="TextBox 27"/>
            <p:cNvSpPr txBox="1"/>
            <p:nvPr/>
          </p:nvSpPr>
          <p:spPr>
            <a:xfrm>
              <a:off x="29840" y="1314127"/>
              <a:ext cx="4344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0 </a:t>
              </a:r>
            </a:p>
          </p:txBody>
        </p:sp>
        <p:grpSp>
          <p:nvGrpSpPr>
            <p:cNvPr id="28" name="Group 28"/>
            <p:cNvGrpSpPr>
              <a:grpSpLocks noChangeAspect="1"/>
            </p:cNvGrpSpPr>
            <p:nvPr/>
          </p:nvGrpSpPr>
          <p:grpSpPr>
            <a:xfrm>
              <a:off x="99427" y="31267"/>
              <a:ext cx="1323652" cy="1323652"/>
              <a:chOff x="0" y="0"/>
              <a:chExt cx="10287000" cy="10287000"/>
            </a:xfrm>
          </p:grpSpPr>
          <p:sp>
            <p:nvSpPr>
              <p:cNvPr id="29" name="Freeform 29"/>
              <p:cNvSpPr/>
              <p:nvPr/>
            </p:nvSpPr>
            <p:spPr>
              <a:xfrm>
                <a:off x="-1732" y="8216863"/>
                <a:ext cx="1855125" cy="2070137"/>
              </a:xfrm>
              <a:custGeom>
                <a:avLst/>
                <a:gdLst/>
                <a:ahLst/>
                <a:cxnLst/>
                <a:rect l="l" t="t" r="r" b="b"/>
                <a:pathLst>
                  <a:path w="1855125" h="2070137">
                    <a:moveTo>
                      <a:pt x="1732" y="2070137"/>
                    </a:moveTo>
                    <a:lnTo>
                      <a:pt x="1732" y="154520"/>
                    </a:lnTo>
                    <a:cubicBezTo>
                      <a:pt x="0" y="114144"/>
                      <a:pt x="14838" y="74814"/>
                      <a:pt x="42809" y="45644"/>
                    </a:cubicBezTo>
                    <a:cubicBezTo>
                      <a:pt x="70779" y="16476"/>
                      <a:pt x="109452" y="0"/>
                      <a:pt x="149865" y="37"/>
                    </a:cubicBezTo>
                    <a:lnTo>
                      <a:pt x="1705259" y="37"/>
                    </a:lnTo>
                    <a:cubicBezTo>
                      <a:pt x="1745672" y="0"/>
                      <a:pt x="1784345" y="16476"/>
                      <a:pt x="1812315" y="45644"/>
                    </a:cubicBezTo>
                    <a:cubicBezTo>
                      <a:pt x="1840286" y="74814"/>
                      <a:pt x="1855124" y="114144"/>
                      <a:pt x="1853392" y="154520"/>
                    </a:cubicBezTo>
                    <a:lnTo>
                      <a:pt x="1853392" y="2070137"/>
                    </a:lnTo>
                    <a:close/>
                  </a:path>
                </a:pathLst>
              </a:custGeom>
              <a:solidFill>
                <a:srgbClr val="EDF0F2"/>
              </a:solidFill>
            </p:spPr>
          </p:sp>
          <p:sp>
            <p:nvSpPr>
              <p:cNvPr id="30" name="Freeform 30"/>
              <p:cNvSpPr/>
              <p:nvPr/>
            </p:nvSpPr>
            <p:spPr>
              <a:xfrm>
                <a:off x="2108835" y="6165850"/>
                <a:ext cx="1851660" cy="4121150"/>
              </a:xfrm>
              <a:custGeom>
                <a:avLst/>
                <a:gdLst/>
                <a:ahLst/>
                <a:cxnLst/>
                <a:rect l="l" t="t" r="r" b="b"/>
                <a:pathLst>
                  <a:path w="1851660" h="4121150">
                    <a:moveTo>
                      <a:pt x="0" y="41211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4121150"/>
                    </a:lnTo>
                    <a:close/>
                  </a:path>
                </a:pathLst>
              </a:custGeom>
              <a:solidFill>
                <a:srgbClr val="EDF0F2"/>
              </a:solidFill>
            </p:spPr>
          </p:sp>
          <p:sp>
            <p:nvSpPr>
              <p:cNvPr id="31" name="Freeform 31"/>
              <p:cNvSpPr/>
              <p:nvPr/>
            </p:nvSpPr>
            <p:spPr>
              <a:xfrm>
                <a:off x="4217670" y="4108450"/>
                <a:ext cx="1851660" cy="6178550"/>
              </a:xfrm>
              <a:custGeom>
                <a:avLst/>
                <a:gdLst/>
                <a:ahLst/>
                <a:cxnLst/>
                <a:rect l="l" t="t" r="r" b="b"/>
                <a:pathLst>
                  <a:path w="1851660" h="6178550">
                    <a:moveTo>
                      <a:pt x="0" y="61785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6178550"/>
                    </a:lnTo>
                    <a:close/>
                  </a:path>
                </a:pathLst>
              </a:custGeom>
              <a:solidFill>
                <a:srgbClr val="EDF0F2"/>
              </a:solidFill>
            </p:spPr>
          </p:sp>
          <p:sp>
            <p:nvSpPr>
              <p:cNvPr id="32" name="Freeform 32"/>
              <p:cNvSpPr/>
              <p:nvPr/>
            </p:nvSpPr>
            <p:spPr>
              <a:xfrm>
                <a:off x="6326505" y="2051050"/>
                <a:ext cx="1851660" cy="8235950"/>
              </a:xfrm>
              <a:custGeom>
                <a:avLst/>
                <a:gdLst/>
                <a:ahLst/>
                <a:cxnLst/>
                <a:rect l="l" t="t" r="r" b="b"/>
                <a:pathLst>
                  <a:path w="1851660" h="8235950">
                    <a:moveTo>
                      <a:pt x="0" y="8235950"/>
                    </a:moveTo>
                    <a:lnTo>
                      <a:pt x="0" y="148133"/>
                    </a:lnTo>
                    <a:cubicBezTo>
                      <a:pt x="0" y="108845"/>
                      <a:pt x="15607" y="71167"/>
                      <a:pt x="43387" y="43387"/>
                    </a:cubicBezTo>
                    <a:cubicBezTo>
                      <a:pt x="71167" y="15607"/>
                      <a:pt x="108846" y="0"/>
                      <a:pt x="148133" y="0"/>
                    </a:cubicBezTo>
                    <a:lnTo>
                      <a:pt x="1703527" y="0"/>
                    </a:lnTo>
                    <a:cubicBezTo>
                      <a:pt x="1742815" y="0"/>
                      <a:pt x="1780492" y="15607"/>
                      <a:pt x="1808273" y="43387"/>
                    </a:cubicBezTo>
                    <a:cubicBezTo>
                      <a:pt x="1836053" y="71167"/>
                      <a:pt x="1851660" y="108845"/>
                      <a:pt x="1851660" y="148133"/>
                    </a:cubicBezTo>
                    <a:lnTo>
                      <a:pt x="1851660" y="8235950"/>
                    </a:lnTo>
                    <a:close/>
                  </a:path>
                </a:pathLst>
              </a:custGeom>
              <a:solidFill>
                <a:srgbClr val="EDF0F2"/>
              </a:solidFill>
            </p:spPr>
          </p:sp>
          <p:sp>
            <p:nvSpPr>
              <p:cNvPr id="33" name="Freeform 33"/>
              <p:cNvSpPr/>
              <p:nvPr/>
            </p:nvSpPr>
            <p:spPr>
              <a:xfrm>
                <a:off x="8435340" y="-6350"/>
                <a:ext cx="1851660" cy="10293350"/>
              </a:xfrm>
              <a:custGeom>
                <a:avLst/>
                <a:gdLst/>
                <a:ahLst/>
                <a:cxnLst/>
                <a:rect l="l" t="t" r="r" b="b"/>
                <a:pathLst>
                  <a:path w="1851660" h="10293350">
                    <a:moveTo>
                      <a:pt x="0" y="10293350"/>
                    </a:moveTo>
                    <a:lnTo>
                      <a:pt x="0" y="148133"/>
                    </a:lnTo>
                    <a:cubicBezTo>
                      <a:pt x="0" y="108846"/>
                      <a:pt x="15607" y="71167"/>
                      <a:pt x="43387" y="43387"/>
                    </a:cubicBezTo>
                    <a:cubicBezTo>
                      <a:pt x="71168" y="15607"/>
                      <a:pt x="108845" y="0"/>
                      <a:pt x="148133" y="0"/>
                    </a:cubicBezTo>
                    <a:lnTo>
                      <a:pt x="1703527" y="0"/>
                    </a:lnTo>
                    <a:cubicBezTo>
                      <a:pt x="1742815" y="0"/>
                      <a:pt x="1780492" y="15607"/>
                      <a:pt x="1808273" y="43387"/>
                    </a:cubicBezTo>
                    <a:cubicBezTo>
                      <a:pt x="1836053" y="71167"/>
                      <a:pt x="1851660" y="108846"/>
                      <a:pt x="1851660" y="148133"/>
                    </a:cubicBezTo>
                    <a:lnTo>
                      <a:pt x="1851660" y="10293350"/>
                    </a:lnTo>
                    <a:close/>
                  </a:path>
                </a:pathLst>
              </a:custGeom>
              <a:solidFill>
                <a:srgbClr val="EDF0F2"/>
              </a:solidFill>
            </p:spPr>
          </p:sp>
          <p:sp>
            <p:nvSpPr>
              <p:cNvPr id="34" name="Freeform 34"/>
              <p:cNvSpPr/>
              <p:nvPr/>
            </p:nvSpPr>
            <p:spPr>
              <a:xfrm>
                <a:off x="0" y="9251950"/>
                <a:ext cx="1851660" cy="1035050"/>
              </a:xfrm>
              <a:custGeom>
                <a:avLst/>
                <a:gdLst/>
                <a:ahLst/>
                <a:cxnLst/>
                <a:rect l="l" t="t" r="r" b="b"/>
                <a:pathLst>
                  <a:path w="1851660" h="1035050">
                    <a:moveTo>
                      <a:pt x="0" y="0"/>
                    </a:moveTo>
                    <a:lnTo>
                      <a:pt x="1851660" y="0"/>
                    </a:lnTo>
                    <a:lnTo>
                      <a:pt x="1851660" y="1035050"/>
                    </a:lnTo>
                    <a:lnTo>
                      <a:pt x="0" y="1035050"/>
                    </a:lnTo>
                    <a:close/>
                  </a:path>
                </a:pathLst>
              </a:custGeom>
              <a:solidFill>
                <a:srgbClr val="71797D"/>
              </a:solidFill>
            </p:spPr>
          </p:sp>
          <p:sp>
            <p:nvSpPr>
              <p:cNvPr id="35" name="Freeform 35"/>
              <p:cNvSpPr/>
              <p:nvPr/>
            </p:nvSpPr>
            <p:spPr>
              <a:xfrm>
                <a:off x="2108835" y="6990080"/>
                <a:ext cx="1851660" cy="3296920"/>
              </a:xfrm>
              <a:custGeom>
                <a:avLst/>
                <a:gdLst/>
                <a:ahLst/>
                <a:cxnLst/>
                <a:rect l="l" t="t" r="r" b="b"/>
                <a:pathLst>
                  <a:path w="1851660" h="3296920">
                    <a:moveTo>
                      <a:pt x="0" y="0"/>
                    </a:moveTo>
                    <a:lnTo>
                      <a:pt x="1851660" y="0"/>
                    </a:lnTo>
                    <a:lnTo>
                      <a:pt x="1851660" y="3296920"/>
                    </a:lnTo>
                    <a:lnTo>
                      <a:pt x="0" y="3296920"/>
                    </a:lnTo>
                    <a:close/>
                  </a:path>
                </a:pathLst>
              </a:custGeom>
              <a:solidFill>
                <a:srgbClr val="71797D"/>
              </a:solidFill>
            </p:spPr>
          </p:sp>
          <p:sp>
            <p:nvSpPr>
              <p:cNvPr id="36" name="Freeform 36"/>
              <p:cNvSpPr/>
              <p:nvPr/>
            </p:nvSpPr>
            <p:spPr>
              <a:xfrm>
                <a:off x="4217670" y="5138208"/>
                <a:ext cx="1851660" cy="5148792"/>
              </a:xfrm>
              <a:custGeom>
                <a:avLst/>
                <a:gdLst/>
                <a:ahLst/>
                <a:cxnLst/>
                <a:rect l="l" t="t" r="r" b="b"/>
                <a:pathLst>
                  <a:path w="1851660" h="5148792">
                    <a:moveTo>
                      <a:pt x="0" y="0"/>
                    </a:moveTo>
                    <a:lnTo>
                      <a:pt x="1851660" y="0"/>
                    </a:lnTo>
                    <a:lnTo>
                      <a:pt x="1851660" y="5148792"/>
                    </a:lnTo>
                    <a:lnTo>
                      <a:pt x="0" y="5148792"/>
                    </a:lnTo>
                    <a:close/>
                  </a:path>
                </a:pathLst>
              </a:custGeom>
              <a:solidFill>
                <a:srgbClr val="71797D"/>
              </a:solidFill>
            </p:spPr>
          </p:sp>
          <p:sp>
            <p:nvSpPr>
              <p:cNvPr id="37" name="Freeform 37"/>
              <p:cNvSpPr/>
              <p:nvPr/>
            </p:nvSpPr>
            <p:spPr>
              <a:xfrm>
                <a:off x="6326505" y="3698240"/>
                <a:ext cx="1851660" cy="6588760"/>
              </a:xfrm>
              <a:custGeom>
                <a:avLst/>
                <a:gdLst/>
                <a:ahLst/>
                <a:cxnLst/>
                <a:rect l="l" t="t" r="r" b="b"/>
                <a:pathLst>
                  <a:path w="1851660" h="6588760">
                    <a:moveTo>
                      <a:pt x="0" y="0"/>
                    </a:moveTo>
                    <a:lnTo>
                      <a:pt x="1851660" y="0"/>
                    </a:lnTo>
                    <a:lnTo>
                      <a:pt x="1851660" y="6588760"/>
                    </a:lnTo>
                    <a:lnTo>
                      <a:pt x="0" y="6588760"/>
                    </a:lnTo>
                    <a:close/>
                  </a:path>
                </a:pathLst>
              </a:custGeom>
              <a:solidFill>
                <a:srgbClr val="71797D"/>
              </a:solidFill>
            </p:spPr>
          </p:sp>
          <p:sp>
            <p:nvSpPr>
              <p:cNvPr id="38" name="Freeform 38"/>
              <p:cNvSpPr/>
              <p:nvPr/>
            </p:nvSpPr>
            <p:spPr>
              <a:xfrm>
                <a:off x="8435340" y="1640586"/>
                <a:ext cx="1851660" cy="8646414"/>
              </a:xfrm>
              <a:custGeom>
                <a:avLst/>
                <a:gdLst/>
                <a:ahLst/>
                <a:cxnLst/>
                <a:rect l="l" t="t" r="r" b="b"/>
                <a:pathLst>
                  <a:path w="1851660" h="8646414">
                    <a:moveTo>
                      <a:pt x="0" y="0"/>
                    </a:moveTo>
                    <a:lnTo>
                      <a:pt x="1851660" y="0"/>
                    </a:lnTo>
                    <a:lnTo>
                      <a:pt x="1851660" y="8646414"/>
                    </a:lnTo>
                    <a:lnTo>
                      <a:pt x="0" y="8646414"/>
                    </a:lnTo>
                    <a:close/>
                  </a:path>
                </a:pathLst>
              </a:custGeom>
              <a:solidFill>
                <a:srgbClr val="71797D"/>
              </a:solidFill>
            </p:spPr>
          </p:sp>
          <p:sp>
            <p:nvSpPr>
              <p:cNvPr id="39" name="Freeform 39"/>
              <p:cNvSpPr/>
              <p:nvPr/>
            </p:nvSpPr>
            <p:spPr>
              <a:xfrm>
                <a:off x="0" y="10287000"/>
                <a:ext cx="1851660" cy="0"/>
              </a:xfrm>
              <a:custGeom>
                <a:avLst/>
                <a:gdLst/>
                <a:ahLst/>
                <a:cxnLst/>
                <a:rect l="l" t="t" r="r" b="b"/>
                <a:pathLst>
                  <a:path w="1851660">
                    <a:moveTo>
                      <a:pt x="0" y="0"/>
                    </a:moveTo>
                    <a:lnTo>
                      <a:pt x="1851660" y="0"/>
                    </a:lnTo>
                    <a:lnTo>
                      <a:pt x="1851660" y="0"/>
                    </a:lnTo>
                    <a:lnTo>
                      <a:pt x="0" y="0"/>
                    </a:lnTo>
                    <a:close/>
                  </a:path>
                </a:pathLst>
              </a:custGeom>
              <a:solidFill>
                <a:srgbClr val="000000"/>
              </a:solidFill>
            </p:spPr>
          </p:sp>
          <p:sp>
            <p:nvSpPr>
              <p:cNvPr id="40" name="Freeform 40"/>
              <p:cNvSpPr/>
              <p:nvPr/>
            </p:nvSpPr>
            <p:spPr>
              <a:xfrm>
                <a:off x="2108835" y="8638540"/>
                <a:ext cx="1851660" cy="1648460"/>
              </a:xfrm>
              <a:custGeom>
                <a:avLst/>
                <a:gdLst/>
                <a:ahLst/>
                <a:cxnLst/>
                <a:rect l="l" t="t" r="r" b="b"/>
                <a:pathLst>
                  <a:path w="1851660" h="1648460">
                    <a:moveTo>
                      <a:pt x="0" y="0"/>
                    </a:moveTo>
                    <a:lnTo>
                      <a:pt x="1851660" y="0"/>
                    </a:lnTo>
                    <a:lnTo>
                      <a:pt x="1851660" y="1648460"/>
                    </a:lnTo>
                    <a:lnTo>
                      <a:pt x="0" y="1648460"/>
                    </a:lnTo>
                    <a:close/>
                  </a:path>
                </a:pathLst>
              </a:custGeom>
              <a:solidFill>
                <a:srgbClr val="000000"/>
              </a:solidFill>
            </p:spPr>
          </p:sp>
          <p:sp>
            <p:nvSpPr>
              <p:cNvPr id="41" name="Freeform 41"/>
              <p:cNvSpPr/>
              <p:nvPr/>
            </p:nvSpPr>
            <p:spPr>
              <a:xfrm>
                <a:off x="4217670" y="7197725"/>
                <a:ext cx="1851660" cy="3089275"/>
              </a:xfrm>
              <a:custGeom>
                <a:avLst/>
                <a:gdLst/>
                <a:ahLst/>
                <a:cxnLst/>
                <a:rect l="l" t="t" r="r" b="b"/>
                <a:pathLst>
                  <a:path w="1851660" h="3089275">
                    <a:moveTo>
                      <a:pt x="0" y="0"/>
                    </a:moveTo>
                    <a:lnTo>
                      <a:pt x="1851660" y="0"/>
                    </a:lnTo>
                    <a:lnTo>
                      <a:pt x="1851660" y="3089275"/>
                    </a:lnTo>
                    <a:lnTo>
                      <a:pt x="0" y="3089275"/>
                    </a:lnTo>
                    <a:close/>
                  </a:path>
                </a:pathLst>
              </a:custGeom>
              <a:solidFill>
                <a:srgbClr val="000000"/>
              </a:solidFill>
            </p:spPr>
          </p:sp>
          <p:sp>
            <p:nvSpPr>
              <p:cNvPr id="42" name="Freeform 42"/>
              <p:cNvSpPr/>
              <p:nvPr/>
            </p:nvSpPr>
            <p:spPr>
              <a:xfrm>
                <a:off x="6326505" y="6580822"/>
                <a:ext cx="1851660" cy="3706178"/>
              </a:xfrm>
              <a:custGeom>
                <a:avLst/>
                <a:gdLst/>
                <a:ahLst/>
                <a:cxnLst/>
                <a:rect l="l" t="t" r="r" b="b"/>
                <a:pathLst>
                  <a:path w="1851660" h="3706178">
                    <a:moveTo>
                      <a:pt x="0" y="0"/>
                    </a:moveTo>
                    <a:lnTo>
                      <a:pt x="1851660" y="0"/>
                    </a:lnTo>
                    <a:lnTo>
                      <a:pt x="1851660" y="3706178"/>
                    </a:lnTo>
                    <a:lnTo>
                      <a:pt x="0" y="3706178"/>
                    </a:lnTo>
                    <a:close/>
                  </a:path>
                </a:pathLst>
              </a:custGeom>
              <a:solidFill>
                <a:srgbClr val="000000"/>
              </a:solidFill>
            </p:spPr>
          </p:sp>
          <p:sp>
            <p:nvSpPr>
              <p:cNvPr id="43" name="Freeform 43"/>
              <p:cNvSpPr/>
              <p:nvPr/>
            </p:nvSpPr>
            <p:spPr>
              <a:xfrm>
                <a:off x="8435340" y="5757926"/>
                <a:ext cx="1851660" cy="4529074"/>
              </a:xfrm>
              <a:custGeom>
                <a:avLst/>
                <a:gdLst/>
                <a:ahLst/>
                <a:cxnLst/>
                <a:rect l="l" t="t" r="r" b="b"/>
                <a:pathLst>
                  <a:path w="1851660" h="4529074">
                    <a:moveTo>
                      <a:pt x="0" y="0"/>
                    </a:moveTo>
                    <a:lnTo>
                      <a:pt x="1851660" y="0"/>
                    </a:lnTo>
                    <a:lnTo>
                      <a:pt x="1851660" y="4529074"/>
                    </a:lnTo>
                    <a:lnTo>
                      <a:pt x="0" y="4529074"/>
                    </a:lnTo>
                    <a:close/>
                  </a:path>
                </a:pathLst>
              </a:custGeom>
              <a:solidFill>
                <a:srgbClr val="000000"/>
              </a:solidFill>
            </p:spPr>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34601" y="1028700"/>
            <a:ext cx="16376960" cy="1042718"/>
            <a:chOff x="0" y="0"/>
            <a:chExt cx="21835946" cy="1390291"/>
          </a:xfrm>
        </p:grpSpPr>
        <p:grpSp>
          <p:nvGrpSpPr>
            <p:cNvPr id="3" name="Group 3"/>
            <p:cNvGrpSpPr/>
            <p:nvPr/>
          </p:nvGrpSpPr>
          <p:grpSpPr>
            <a:xfrm>
              <a:off x="0" y="0"/>
              <a:ext cx="21835946" cy="1390291"/>
              <a:chOff x="0" y="0"/>
              <a:chExt cx="51904443" cy="3304747"/>
            </a:xfrm>
          </p:grpSpPr>
          <p:sp>
            <p:nvSpPr>
              <p:cNvPr id="4" name="Freeform 4"/>
              <p:cNvSpPr/>
              <p:nvPr/>
            </p:nvSpPr>
            <p:spPr>
              <a:xfrm>
                <a:off x="0" y="0"/>
                <a:ext cx="51904444" cy="3403807"/>
              </a:xfrm>
              <a:custGeom>
                <a:avLst/>
                <a:gdLst/>
                <a:ahLst/>
                <a:cxnLst/>
                <a:rect l="l" t="t" r="r" b="b"/>
                <a:pathLst>
                  <a:path w="51904444" h="3403807">
                    <a:moveTo>
                      <a:pt x="51282144" y="2833577"/>
                    </a:moveTo>
                    <a:cubicBezTo>
                      <a:pt x="51282144" y="2827227"/>
                      <a:pt x="51283412" y="2822147"/>
                      <a:pt x="51283412" y="2814527"/>
                    </a:cubicBezTo>
                    <a:lnTo>
                      <a:pt x="51283412" y="490220"/>
                    </a:lnTo>
                    <a:cubicBezTo>
                      <a:pt x="51283412" y="220980"/>
                      <a:pt x="51073862" y="0"/>
                      <a:pt x="50817323" y="0"/>
                    </a:cubicBezTo>
                    <a:lnTo>
                      <a:pt x="467360" y="0"/>
                    </a:lnTo>
                    <a:cubicBezTo>
                      <a:pt x="210820" y="0"/>
                      <a:pt x="0" y="220980"/>
                      <a:pt x="0" y="490220"/>
                    </a:cubicBezTo>
                    <a:lnTo>
                      <a:pt x="0" y="2814527"/>
                    </a:lnTo>
                    <a:cubicBezTo>
                      <a:pt x="0" y="3083767"/>
                      <a:pt x="209550" y="3304748"/>
                      <a:pt x="466090" y="3304748"/>
                    </a:cubicBezTo>
                    <a:lnTo>
                      <a:pt x="50816052" y="3304748"/>
                    </a:lnTo>
                    <a:cubicBezTo>
                      <a:pt x="50929084" y="3304748"/>
                      <a:pt x="51033223" y="3261567"/>
                      <a:pt x="51113234" y="3191717"/>
                    </a:cubicBezTo>
                    <a:cubicBezTo>
                      <a:pt x="51244041" y="3262837"/>
                      <a:pt x="51556462" y="3403807"/>
                      <a:pt x="51903173" y="3196797"/>
                    </a:cubicBezTo>
                    <a:cubicBezTo>
                      <a:pt x="51904444" y="3196797"/>
                      <a:pt x="51592023" y="3198067"/>
                      <a:pt x="51282144" y="2833577"/>
                    </a:cubicBezTo>
                    <a:lnTo>
                      <a:pt x="51282144" y="2833577"/>
                    </a:lnTo>
                    <a:close/>
                  </a:path>
                </a:pathLst>
              </a:custGeom>
              <a:solidFill>
                <a:srgbClr val="000000"/>
              </a:solidFill>
            </p:spPr>
          </p:sp>
        </p:grpSp>
        <p:sp>
          <p:nvSpPr>
            <p:cNvPr id="5" name="TextBox 5"/>
            <p:cNvSpPr txBox="1"/>
            <p:nvPr/>
          </p:nvSpPr>
          <p:spPr>
            <a:xfrm>
              <a:off x="1874510" y="142503"/>
              <a:ext cx="18086926" cy="1010036"/>
            </a:xfrm>
            <a:prstGeom prst="rect">
              <a:avLst/>
            </a:prstGeom>
          </p:spPr>
          <p:txBody>
            <a:bodyPr lIns="0" tIns="0" rIns="0" bIns="0" rtlCol="0" anchor="t">
              <a:spAutoFit/>
            </a:bodyPr>
            <a:lstStyle/>
            <a:p>
              <a:pPr marL="0" lvl="0" indent="0" algn="ctr">
                <a:lnSpc>
                  <a:spcPts val="6308"/>
                </a:lnSpc>
                <a:spcBef>
                  <a:spcPct val="0"/>
                </a:spcBef>
              </a:pPr>
              <a:r>
                <a:rPr lang="en-US" sz="4506" spc="-45">
                  <a:solidFill>
                    <a:srgbClr val="FFFFFF"/>
                  </a:solidFill>
                  <a:latin typeface="DM Sans Bold"/>
                </a:rPr>
                <a:t>Parote Chart</a:t>
              </a:r>
            </a:p>
          </p:txBody>
        </p:sp>
      </p:grpSp>
      <p:sp>
        <p:nvSpPr>
          <p:cNvPr id="6" name="TextBox 6"/>
          <p:cNvSpPr txBox="1"/>
          <p:nvPr/>
        </p:nvSpPr>
        <p:spPr>
          <a:xfrm>
            <a:off x="955520" y="5055235"/>
            <a:ext cx="16735121" cy="4203065"/>
          </a:xfrm>
          <a:prstGeom prst="rect">
            <a:avLst/>
          </a:prstGeom>
        </p:spPr>
        <p:txBody>
          <a:bodyPr lIns="0" tIns="0" rIns="0" bIns="0" rtlCol="0" anchor="t">
            <a:spAutoFit/>
          </a:bodyPr>
          <a:lstStyle/>
          <a:p>
            <a:pPr marL="734059" lvl="1" indent="-367030">
              <a:lnSpc>
                <a:spcPts val="4759"/>
              </a:lnSpc>
              <a:buFont typeface="Arial"/>
              <a:buChar char="•"/>
            </a:pPr>
            <a:r>
              <a:rPr lang="en-US" sz="3400">
                <a:solidFill>
                  <a:srgbClr val="000000"/>
                </a:solidFill>
                <a:latin typeface="DM Sans"/>
              </a:rPr>
              <a:t>According to the Pareto principle, almost 80% of the total margin comes from 20% of the high value customers.</a:t>
            </a:r>
          </a:p>
          <a:p>
            <a:pPr marL="734059" lvl="1" indent="-367030">
              <a:lnSpc>
                <a:spcPts val="4759"/>
              </a:lnSpc>
              <a:buFont typeface="Arial"/>
              <a:buChar char="•"/>
            </a:pPr>
            <a:r>
              <a:rPr lang="en-US" sz="3399">
                <a:solidFill>
                  <a:srgbClr val="000000"/>
                </a:solidFill>
                <a:latin typeface="DM Sans"/>
              </a:rPr>
              <a:t>By using the co-relation between the Revenue earned and Margin provided a list of high value customers is found from each industry.</a:t>
            </a:r>
          </a:p>
          <a:p>
            <a:pPr marL="734059" lvl="1" indent="-367030">
              <a:lnSpc>
                <a:spcPts val="4759"/>
              </a:lnSpc>
              <a:buFont typeface="Arial"/>
              <a:buChar char="•"/>
            </a:pPr>
            <a:r>
              <a:rPr lang="en-US" sz="3399">
                <a:solidFill>
                  <a:srgbClr val="000000"/>
                </a:solidFill>
                <a:latin typeface="DM Sans"/>
              </a:rPr>
              <a:t>Assumed threshold values: </a:t>
            </a:r>
          </a:p>
          <a:p>
            <a:pPr marL="5872476" lvl="8" indent="-652497">
              <a:lnSpc>
                <a:spcPts val="4759"/>
              </a:lnSpc>
              <a:buFont typeface="Arial"/>
              <a:buChar char="⚬"/>
            </a:pPr>
            <a:r>
              <a:rPr lang="en-US" sz="3399">
                <a:solidFill>
                  <a:srgbClr val="000000"/>
                </a:solidFill>
                <a:latin typeface="DM Sans"/>
              </a:rPr>
              <a:t>Margin: $1000(&gt;= are High value)</a:t>
            </a:r>
          </a:p>
          <a:p>
            <a:pPr marL="5872480" lvl="8" indent="-652498">
              <a:lnSpc>
                <a:spcPts val="4759"/>
              </a:lnSpc>
              <a:buFont typeface="Arial"/>
              <a:buChar char="⚬"/>
            </a:pPr>
            <a:r>
              <a:rPr lang="en-US" sz="3399">
                <a:solidFill>
                  <a:srgbClr val="000000"/>
                </a:solidFill>
                <a:latin typeface="DM Sans"/>
              </a:rPr>
              <a:t>Revenue:$4000(&gt;= are High value)</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331176" y="8100350"/>
            <a:ext cx="1180385" cy="1311538"/>
          </a:xfrm>
          <a:prstGeom prst="rect">
            <a:avLst/>
          </a:prstGeom>
        </p:spPr>
      </p:pic>
      <p:sp>
        <p:nvSpPr>
          <p:cNvPr id="8" name="TextBox 8"/>
          <p:cNvSpPr txBox="1"/>
          <p:nvPr/>
        </p:nvSpPr>
        <p:spPr>
          <a:xfrm>
            <a:off x="1134601" y="2950785"/>
            <a:ext cx="6796980" cy="583565"/>
          </a:xfrm>
          <a:prstGeom prst="rect">
            <a:avLst/>
          </a:prstGeom>
        </p:spPr>
        <p:txBody>
          <a:bodyPr lIns="0" tIns="0" rIns="0" bIns="0" rtlCol="0" anchor="t">
            <a:spAutoFit/>
          </a:bodyPr>
          <a:lstStyle/>
          <a:p>
            <a:pPr algn="ctr">
              <a:lnSpc>
                <a:spcPts val="4759"/>
              </a:lnSpc>
            </a:pPr>
            <a:r>
              <a:rPr lang="en-US" sz="3400">
                <a:solidFill>
                  <a:srgbClr val="000000"/>
                </a:solidFill>
                <a:latin typeface="DM Sans"/>
              </a:rPr>
              <a:t>DataFrame referenced: Sales Data</a:t>
            </a:r>
          </a:p>
        </p:txBody>
      </p:sp>
      <p:sp>
        <p:nvSpPr>
          <p:cNvPr id="9" name="TextBox 9"/>
          <p:cNvSpPr txBox="1"/>
          <p:nvPr/>
        </p:nvSpPr>
        <p:spPr>
          <a:xfrm>
            <a:off x="-320423" y="3990266"/>
            <a:ext cx="14829892" cy="583565"/>
          </a:xfrm>
          <a:prstGeom prst="rect">
            <a:avLst/>
          </a:prstGeom>
        </p:spPr>
        <p:txBody>
          <a:bodyPr lIns="0" tIns="0" rIns="0" bIns="0" rtlCol="0" anchor="t">
            <a:spAutoFit/>
          </a:bodyPr>
          <a:lstStyle/>
          <a:p>
            <a:pPr algn="ctr">
              <a:lnSpc>
                <a:spcPts val="4759"/>
              </a:lnSpc>
            </a:pPr>
            <a:r>
              <a:rPr lang="en-US" sz="3400">
                <a:solidFill>
                  <a:srgbClr val="000000"/>
                </a:solidFill>
                <a:latin typeface="DM Sans"/>
              </a:rPr>
              <a:t>Analyzed with Pivot Table and Visualized using Parote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1042718"/>
            <a:chOff x="0" y="0"/>
            <a:chExt cx="21640800" cy="1390291"/>
          </a:xfrm>
        </p:grpSpPr>
        <p:grpSp>
          <p:nvGrpSpPr>
            <p:cNvPr id="3" name="Group 3"/>
            <p:cNvGrpSpPr/>
            <p:nvPr/>
          </p:nvGrpSpPr>
          <p:grpSpPr>
            <a:xfrm>
              <a:off x="0" y="0"/>
              <a:ext cx="21640800" cy="1390291"/>
              <a:chOff x="0" y="0"/>
              <a:chExt cx="51440577" cy="3304747"/>
            </a:xfrm>
          </p:grpSpPr>
          <p:sp>
            <p:nvSpPr>
              <p:cNvPr id="4" name="Freeform 4"/>
              <p:cNvSpPr/>
              <p:nvPr/>
            </p:nvSpPr>
            <p:spPr>
              <a:xfrm>
                <a:off x="0" y="0"/>
                <a:ext cx="51440578" cy="3403807"/>
              </a:xfrm>
              <a:custGeom>
                <a:avLst/>
                <a:gdLst/>
                <a:ahLst/>
                <a:cxnLst/>
                <a:rect l="l" t="t" r="r" b="b"/>
                <a:pathLst>
                  <a:path w="51440578" h="3403807">
                    <a:moveTo>
                      <a:pt x="50818278" y="2833577"/>
                    </a:moveTo>
                    <a:cubicBezTo>
                      <a:pt x="50818278" y="2827227"/>
                      <a:pt x="50819546" y="2822147"/>
                      <a:pt x="50819546" y="2814527"/>
                    </a:cubicBezTo>
                    <a:lnTo>
                      <a:pt x="50819546" y="490220"/>
                    </a:lnTo>
                    <a:cubicBezTo>
                      <a:pt x="50819546" y="220980"/>
                      <a:pt x="50609996" y="0"/>
                      <a:pt x="50353457" y="0"/>
                    </a:cubicBezTo>
                    <a:lnTo>
                      <a:pt x="467360" y="0"/>
                    </a:lnTo>
                    <a:cubicBezTo>
                      <a:pt x="210820" y="0"/>
                      <a:pt x="0" y="220980"/>
                      <a:pt x="0" y="490220"/>
                    </a:cubicBezTo>
                    <a:lnTo>
                      <a:pt x="0" y="2814527"/>
                    </a:lnTo>
                    <a:cubicBezTo>
                      <a:pt x="0" y="3083767"/>
                      <a:pt x="209550" y="3304748"/>
                      <a:pt x="466090" y="3304748"/>
                    </a:cubicBezTo>
                    <a:lnTo>
                      <a:pt x="50352185" y="3304748"/>
                    </a:lnTo>
                    <a:cubicBezTo>
                      <a:pt x="50465217" y="3304748"/>
                      <a:pt x="50569357" y="3261567"/>
                      <a:pt x="50649367" y="3191717"/>
                    </a:cubicBezTo>
                    <a:cubicBezTo>
                      <a:pt x="50780178" y="3262837"/>
                      <a:pt x="51092596" y="3403807"/>
                      <a:pt x="51439307" y="3196797"/>
                    </a:cubicBezTo>
                    <a:cubicBezTo>
                      <a:pt x="51440578" y="3196797"/>
                      <a:pt x="51128157" y="3198067"/>
                      <a:pt x="50818278" y="2833577"/>
                    </a:cubicBezTo>
                    <a:lnTo>
                      <a:pt x="50818278" y="2833577"/>
                    </a:lnTo>
                    <a:close/>
                  </a:path>
                </a:pathLst>
              </a:custGeom>
              <a:solidFill>
                <a:srgbClr val="000000"/>
              </a:solidFill>
            </p:spPr>
          </p:sp>
        </p:grpSp>
        <p:sp>
          <p:nvSpPr>
            <p:cNvPr id="5" name="TextBox 5"/>
            <p:cNvSpPr txBox="1"/>
            <p:nvPr/>
          </p:nvSpPr>
          <p:spPr>
            <a:xfrm>
              <a:off x="1857758" y="142503"/>
              <a:ext cx="17925285" cy="1010036"/>
            </a:xfrm>
            <a:prstGeom prst="rect">
              <a:avLst/>
            </a:prstGeom>
          </p:spPr>
          <p:txBody>
            <a:bodyPr lIns="0" tIns="0" rIns="0" bIns="0" rtlCol="0" anchor="t">
              <a:spAutoFit/>
            </a:bodyPr>
            <a:lstStyle/>
            <a:p>
              <a:pPr marL="0" lvl="0" indent="0" algn="ctr">
                <a:lnSpc>
                  <a:spcPts val="6308"/>
                </a:lnSpc>
                <a:spcBef>
                  <a:spcPct val="0"/>
                </a:spcBef>
              </a:pPr>
              <a:r>
                <a:rPr lang="en-US" sz="4506" spc="-45">
                  <a:solidFill>
                    <a:srgbClr val="FFFFFF"/>
                  </a:solidFill>
                  <a:latin typeface="DM Sans Bold"/>
                </a:rPr>
                <a:t>Dropped Industries</a:t>
              </a:r>
            </a:p>
          </p:txBody>
        </p:sp>
      </p:grpSp>
      <p:sp>
        <p:nvSpPr>
          <p:cNvPr id="6" name="TextBox 6"/>
          <p:cNvSpPr txBox="1"/>
          <p:nvPr/>
        </p:nvSpPr>
        <p:spPr>
          <a:xfrm>
            <a:off x="1028700" y="2613504"/>
            <a:ext cx="6796980" cy="583565"/>
          </a:xfrm>
          <a:prstGeom prst="rect">
            <a:avLst/>
          </a:prstGeom>
        </p:spPr>
        <p:txBody>
          <a:bodyPr lIns="0" tIns="0" rIns="0" bIns="0" rtlCol="0" anchor="t">
            <a:spAutoFit/>
          </a:bodyPr>
          <a:lstStyle/>
          <a:p>
            <a:pPr algn="just">
              <a:lnSpc>
                <a:spcPts val="4759"/>
              </a:lnSpc>
            </a:pPr>
            <a:r>
              <a:rPr lang="en-US" sz="3400">
                <a:solidFill>
                  <a:srgbClr val="000000"/>
                </a:solidFill>
                <a:latin typeface="DM Sans"/>
              </a:rPr>
              <a:t>DataFrame referenced: Sales Data</a:t>
            </a:r>
          </a:p>
        </p:txBody>
      </p:sp>
      <p:sp>
        <p:nvSpPr>
          <p:cNvPr id="7" name="TextBox 7"/>
          <p:cNvSpPr txBox="1"/>
          <p:nvPr/>
        </p:nvSpPr>
        <p:spPr>
          <a:xfrm>
            <a:off x="1028700" y="3821626"/>
            <a:ext cx="14829892" cy="583565"/>
          </a:xfrm>
          <a:prstGeom prst="rect">
            <a:avLst/>
          </a:prstGeom>
        </p:spPr>
        <p:txBody>
          <a:bodyPr lIns="0" tIns="0" rIns="0" bIns="0" rtlCol="0" anchor="t">
            <a:spAutoFit/>
          </a:bodyPr>
          <a:lstStyle/>
          <a:p>
            <a:pPr algn="just">
              <a:lnSpc>
                <a:spcPts val="4759"/>
              </a:lnSpc>
            </a:pPr>
            <a:r>
              <a:rPr lang="en-US" sz="3400">
                <a:solidFill>
                  <a:srgbClr val="000000"/>
                </a:solidFill>
                <a:latin typeface="DM Sans"/>
              </a:rPr>
              <a:t>Analyzed with Pivot Table and Visualized using Bar Graphs</a:t>
            </a:r>
          </a:p>
        </p:txBody>
      </p:sp>
      <p:sp>
        <p:nvSpPr>
          <p:cNvPr id="8" name="TextBox 8"/>
          <p:cNvSpPr txBox="1"/>
          <p:nvPr/>
        </p:nvSpPr>
        <p:spPr>
          <a:xfrm>
            <a:off x="776440" y="5076825"/>
            <a:ext cx="16482860" cy="2996565"/>
          </a:xfrm>
          <a:prstGeom prst="rect">
            <a:avLst/>
          </a:prstGeom>
        </p:spPr>
        <p:txBody>
          <a:bodyPr lIns="0" tIns="0" rIns="0" bIns="0" rtlCol="0" anchor="t">
            <a:spAutoFit/>
          </a:bodyPr>
          <a:lstStyle/>
          <a:p>
            <a:pPr marL="734060" lvl="1" indent="-367030" algn="just">
              <a:lnSpc>
                <a:spcPts val="4759"/>
              </a:lnSpc>
              <a:buFont typeface="Arial"/>
              <a:buChar char="•"/>
            </a:pPr>
            <a:r>
              <a:rPr lang="en-US" sz="3400">
                <a:solidFill>
                  <a:srgbClr val="000000"/>
                </a:solidFill>
                <a:latin typeface="DM Sans"/>
              </a:rPr>
              <a:t>Industries dropped in the second quarter of 2020 as compared to its first quarter differentiated by their tiers is visualized. </a:t>
            </a:r>
          </a:p>
          <a:p>
            <a:pPr marL="734060" lvl="1" indent="-367030" algn="just">
              <a:lnSpc>
                <a:spcPts val="4759"/>
              </a:lnSpc>
              <a:buFont typeface="Arial"/>
              <a:buChar char="•"/>
            </a:pPr>
            <a:r>
              <a:rPr lang="en-US" sz="3400">
                <a:solidFill>
                  <a:srgbClr val="000000"/>
                </a:solidFill>
                <a:latin typeface="DM Sans"/>
              </a:rPr>
              <a:t>By filtering the data by quarters and comparing the number of orders a list of companies dropped in the last quarter can be segregated by their industry as well as tiers.</a:t>
            </a:r>
          </a:p>
        </p:txBody>
      </p:sp>
      <p:grpSp>
        <p:nvGrpSpPr>
          <p:cNvPr id="9" name="Group 9"/>
          <p:cNvGrpSpPr/>
          <p:nvPr/>
        </p:nvGrpSpPr>
        <p:grpSpPr>
          <a:xfrm>
            <a:off x="16191991" y="8175602"/>
            <a:ext cx="1067309" cy="1082698"/>
            <a:chOff x="0" y="0"/>
            <a:chExt cx="1423079" cy="1443597"/>
          </a:xfrm>
        </p:grpSpPr>
        <p:sp>
          <p:nvSpPr>
            <p:cNvPr id="10" name="TextBox 10"/>
            <p:cNvSpPr txBox="1"/>
            <p:nvPr/>
          </p:nvSpPr>
          <p:spPr>
            <a:xfrm>
              <a:off x="99427"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1</a:t>
              </a:r>
            </a:p>
          </p:txBody>
        </p:sp>
        <p:sp>
          <p:nvSpPr>
            <p:cNvPr id="11" name="TextBox 11"/>
            <p:cNvSpPr txBox="1"/>
            <p:nvPr/>
          </p:nvSpPr>
          <p:spPr>
            <a:xfrm>
              <a:off x="370776"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2</a:t>
              </a:r>
            </a:p>
          </p:txBody>
        </p:sp>
        <p:sp>
          <p:nvSpPr>
            <p:cNvPr id="12" name="TextBox 12"/>
            <p:cNvSpPr txBox="1"/>
            <p:nvPr/>
          </p:nvSpPr>
          <p:spPr>
            <a:xfrm>
              <a:off x="642124"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3</a:t>
              </a:r>
            </a:p>
          </p:txBody>
        </p:sp>
        <p:sp>
          <p:nvSpPr>
            <p:cNvPr id="13" name="TextBox 13"/>
            <p:cNvSpPr txBox="1"/>
            <p:nvPr/>
          </p:nvSpPr>
          <p:spPr>
            <a:xfrm>
              <a:off x="913473"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4</a:t>
              </a:r>
            </a:p>
          </p:txBody>
        </p:sp>
        <p:sp>
          <p:nvSpPr>
            <p:cNvPr id="14" name="TextBox 14"/>
            <p:cNvSpPr txBox="1"/>
            <p:nvPr/>
          </p:nvSpPr>
          <p:spPr>
            <a:xfrm>
              <a:off x="1184821" y="1371539"/>
              <a:ext cx="238257" cy="72058"/>
            </a:xfrm>
            <a:prstGeom prst="rect">
              <a:avLst/>
            </a:prstGeom>
          </p:spPr>
          <p:txBody>
            <a:bodyPr lIns="0" tIns="0" rIns="0" bIns="0" rtlCol="0" anchor="t">
              <a:spAutoFit/>
            </a:bodyPr>
            <a:lstStyle/>
            <a:p>
              <a:pPr algn="ctr">
                <a:lnSpc>
                  <a:spcPts val="432"/>
                </a:lnSpc>
              </a:pPr>
              <a:r>
                <a:rPr lang="en-US" sz="308">
                  <a:solidFill>
                    <a:srgbClr val="000000"/>
                  </a:solidFill>
                  <a:latin typeface="Open Sans Light"/>
                </a:rPr>
                <a:t>Item 5</a:t>
              </a:r>
            </a:p>
          </p:txBody>
        </p:sp>
        <p:grpSp>
          <p:nvGrpSpPr>
            <p:cNvPr id="15" name="Group 15"/>
            <p:cNvGrpSpPr>
              <a:grpSpLocks noChangeAspect="1"/>
            </p:cNvGrpSpPr>
            <p:nvPr/>
          </p:nvGrpSpPr>
          <p:grpSpPr>
            <a:xfrm>
              <a:off x="99427" y="31267"/>
              <a:ext cx="1323652" cy="1323652"/>
              <a:chOff x="0" y="0"/>
              <a:chExt cx="10287000" cy="10287000"/>
            </a:xfrm>
          </p:grpSpPr>
          <p:sp>
            <p:nvSpPr>
              <p:cNvPr id="16" name="Freeform 16"/>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7" name="Freeform 17"/>
              <p:cNvSpPr/>
              <p:nvPr/>
            </p:nvSpPr>
            <p:spPr>
              <a:xfrm>
                <a:off x="0" y="20510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8" name="Freeform 18"/>
              <p:cNvSpPr/>
              <p:nvPr/>
            </p:nvSpPr>
            <p:spPr>
              <a:xfrm>
                <a:off x="0" y="41084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19" name="Freeform 19"/>
              <p:cNvSpPr/>
              <p:nvPr/>
            </p:nvSpPr>
            <p:spPr>
              <a:xfrm>
                <a:off x="0" y="61658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0" name="Freeform 20"/>
              <p:cNvSpPr/>
              <p:nvPr/>
            </p:nvSpPr>
            <p:spPr>
              <a:xfrm>
                <a:off x="0" y="82232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1" name="Freeform 21"/>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grpSp>
        <p:sp>
          <p:nvSpPr>
            <p:cNvPr id="22" name="TextBox 22"/>
            <p:cNvSpPr txBox="1"/>
            <p:nvPr/>
          </p:nvSpPr>
          <p:spPr>
            <a:xfrm>
              <a:off x="0" y="-9525"/>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50 </a:t>
              </a:r>
            </a:p>
          </p:txBody>
        </p:sp>
        <p:sp>
          <p:nvSpPr>
            <p:cNvPr id="23" name="TextBox 23"/>
            <p:cNvSpPr txBox="1"/>
            <p:nvPr/>
          </p:nvSpPr>
          <p:spPr>
            <a:xfrm>
              <a:off x="0" y="255205"/>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40 </a:t>
              </a:r>
            </a:p>
          </p:txBody>
        </p:sp>
        <p:sp>
          <p:nvSpPr>
            <p:cNvPr id="24" name="TextBox 24"/>
            <p:cNvSpPr txBox="1"/>
            <p:nvPr/>
          </p:nvSpPr>
          <p:spPr>
            <a:xfrm>
              <a:off x="0" y="51993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30 </a:t>
              </a:r>
            </a:p>
          </p:txBody>
        </p:sp>
        <p:sp>
          <p:nvSpPr>
            <p:cNvPr id="25" name="TextBox 25"/>
            <p:cNvSpPr txBox="1"/>
            <p:nvPr/>
          </p:nvSpPr>
          <p:spPr>
            <a:xfrm>
              <a:off x="0" y="78466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20 </a:t>
              </a:r>
            </a:p>
          </p:txBody>
        </p:sp>
        <p:sp>
          <p:nvSpPr>
            <p:cNvPr id="26" name="TextBox 26"/>
            <p:cNvSpPr txBox="1"/>
            <p:nvPr/>
          </p:nvSpPr>
          <p:spPr>
            <a:xfrm>
              <a:off x="0" y="1049396"/>
              <a:ext cx="7328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10 </a:t>
              </a:r>
            </a:p>
          </p:txBody>
        </p:sp>
        <p:sp>
          <p:nvSpPr>
            <p:cNvPr id="27" name="TextBox 27"/>
            <p:cNvSpPr txBox="1"/>
            <p:nvPr/>
          </p:nvSpPr>
          <p:spPr>
            <a:xfrm>
              <a:off x="29840" y="1314127"/>
              <a:ext cx="43441" cy="72058"/>
            </a:xfrm>
            <a:prstGeom prst="rect">
              <a:avLst/>
            </a:prstGeom>
          </p:spPr>
          <p:txBody>
            <a:bodyPr lIns="0" tIns="0" rIns="0" bIns="0" rtlCol="0" anchor="t">
              <a:spAutoFit/>
            </a:bodyPr>
            <a:lstStyle/>
            <a:p>
              <a:pPr algn="r">
                <a:lnSpc>
                  <a:spcPts val="432"/>
                </a:lnSpc>
              </a:pPr>
              <a:r>
                <a:rPr lang="en-US" sz="308">
                  <a:solidFill>
                    <a:srgbClr val="000000"/>
                  </a:solidFill>
                  <a:latin typeface="Open Sans Light"/>
                </a:rPr>
                <a:t>0 </a:t>
              </a:r>
            </a:p>
          </p:txBody>
        </p:sp>
        <p:grpSp>
          <p:nvGrpSpPr>
            <p:cNvPr id="28" name="Group 28"/>
            <p:cNvGrpSpPr>
              <a:grpSpLocks noChangeAspect="1"/>
            </p:cNvGrpSpPr>
            <p:nvPr/>
          </p:nvGrpSpPr>
          <p:grpSpPr>
            <a:xfrm>
              <a:off x="99427" y="31267"/>
              <a:ext cx="1323652" cy="1323652"/>
              <a:chOff x="0" y="0"/>
              <a:chExt cx="10287000" cy="10287000"/>
            </a:xfrm>
          </p:grpSpPr>
          <p:sp>
            <p:nvSpPr>
              <p:cNvPr id="29" name="Freeform 29"/>
              <p:cNvSpPr/>
              <p:nvPr/>
            </p:nvSpPr>
            <p:spPr>
              <a:xfrm>
                <a:off x="-1732" y="8216863"/>
                <a:ext cx="1855125" cy="2070137"/>
              </a:xfrm>
              <a:custGeom>
                <a:avLst/>
                <a:gdLst/>
                <a:ahLst/>
                <a:cxnLst/>
                <a:rect l="l" t="t" r="r" b="b"/>
                <a:pathLst>
                  <a:path w="1855125" h="2070137">
                    <a:moveTo>
                      <a:pt x="1732" y="2070137"/>
                    </a:moveTo>
                    <a:lnTo>
                      <a:pt x="1732" y="154520"/>
                    </a:lnTo>
                    <a:cubicBezTo>
                      <a:pt x="0" y="114144"/>
                      <a:pt x="14838" y="74814"/>
                      <a:pt x="42809" y="45644"/>
                    </a:cubicBezTo>
                    <a:cubicBezTo>
                      <a:pt x="70779" y="16476"/>
                      <a:pt x="109452" y="0"/>
                      <a:pt x="149865" y="37"/>
                    </a:cubicBezTo>
                    <a:lnTo>
                      <a:pt x="1705259" y="37"/>
                    </a:lnTo>
                    <a:cubicBezTo>
                      <a:pt x="1745672" y="0"/>
                      <a:pt x="1784345" y="16476"/>
                      <a:pt x="1812315" y="45644"/>
                    </a:cubicBezTo>
                    <a:cubicBezTo>
                      <a:pt x="1840286" y="74814"/>
                      <a:pt x="1855124" y="114144"/>
                      <a:pt x="1853392" y="154520"/>
                    </a:cubicBezTo>
                    <a:lnTo>
                      <a:pt x="1853392" y="2070137"/>
                    </a:lnTo>
                    <a:close/>
                  </a:path>
                </a:pathLst>
              </a:custGeom>
              <a:solidFill>
                <a:srgbClr val="EDF0F2"/>
              </a:solidFill>
            </p:spPr>
          </p:sp>
          <p:sp>
            <p:nvSpPr>
              <p:cNvPr id="30" name="Freeform 30"/>
              <p:cNvSpPr/>
              <p:nvPr/>
            </p:nvSpPr>
            <p:spPr>
              <a:xfrm>
                <a:off x="2108835" y="6165850"/>
                <a:ext cx="1851660" cy="4121150"/>
              </a:xfrm>
              <a:custGeom>
                <a:avLst/>
                <a:gdLst/>
                <a:ahLst/>
                <a:cxnLst/>
                <a:rect l="l" t="t" r="r" b="b"/>
                <a:pathLst>
                  <a:path w="1851660" h="4121150">
                    <a:moveTo>
                      <a:pt x="0" y="41211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4121150"/>
                    </a:lnTo>
                    <a:close/>
                  </a:path>
                </a:pathLst>
              </a:custGeom>
              <a:solidFill>
                <a:srgbClr val="EDF0F2"/>
              </a:solidFill>
            </p:spPr>
          </p:sp>
          <p:sp>
            <p:nvSpPr>
              <p:cNvPr id="31" name="Freeform 31"/>
              <p:cNvSpPr/>
              <p:nvPr/>
            </p:nvSpPr>
            <p:spPr>
              <a:xfrm>
                <a:off x="4217670" y="4108450"/>
                <a:ext cx="1851660" cy="6178550"/>
              </a:xfrm>
              <a:custGeom>
                <a:avLst/>
                <a:gdLst/>
                <a:ahLst/>
                <a:cxnLst/>
                <a:rect l="l" t="t" r="r" b="b"/>
                <a:pathLst>
                  <a:path w="1851660" h="6178550">
                    <a:moveTo>
                      <a:pt x="0" y="61785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6178550"/>
                    </a:lnTo>
                    <a:close/>
                  </a:path>
                </a:pathLst>
              </a:custGeom>
              <a:solidFill>
                <a:srgbClr val="EDF0F2"/>
              </a:solidFill>
            </p:spPr>
          </p:sp>
          <p:sp>
            <p:nvSpPr>
              <p:cNvPr id="32" name="Freeform 32"/>
              <p:cNvSpPr/>
              <p:nvPr/>
            </p:nvSpPr>
            <p:spPr>
              <a:xfrm>
                <a:off x="6326505" y="2051050"/>
                <a:ext cx="1851660" cy="8235950"/>
              </a:xfrm>
              <a:custGeom>
                <a:avLst/>
                <a:gdLst/>
                <a:ahLst/>
                <a:cxnLst/>
                <a:rect l="l" t="t" r="r" b="b"/>
                <a:pathLst>
                  <a:path w="1851660" h="8235950">
                    <a:moveTo>
                      <a:pt x="0" y="8235950"/>
                    </a:moveTo>
                    <a:lnTo>
                      <a:pt x="0" y="148133"/>
                    </a:lnTo>
                    <a:cubicBezTo>
                      <a:pt x="0" y="108845"/>
                      <a:pt x="15607" y="71167"/>
                      <a:pt x="43387" y="43387"/>
                    </a:cubicBezTo>
                    <a:cubicBezTo>
                      <a:pt x="71167" y="15607"/>
                      <a:pt x="108846" y="0"/>
                      <a:pt x="148133" y="0"/>
                    </a:cubicBezTo>
                    <a:lnTo>
                      <a:pt x="1703527" y="0"/>
                    </a:lnTo>
                    <a:cubicBezTo>
                      <a:pt x="1742815" y="0"/>
                      <a:pt x="1780492" y="15607"/>
                      <a:pt x="1808273" y="43387"/>
                    </a:cubicBezTo>
                    <a:cubicBezTo>
                      <a:pt x="1836053" y="71167"/>
                      <a:pt x="1851660" y="108845"/>
                      <a:pt x="1851660" y="148133"/>
                    </a:cubicBezTo>
                    <a:lnTo>
                      <a:pt x="1851660" y="8235950"/>
                    </a:lnTo>
                    <a:close/>
                  </a:path>
                </a:pathLst>
              </a:custGeom>
              <a:solidFill>
                <a:srgbClr val="EDF0F2"/>
              </a:solidFill>
            </p:spPr>
          </p:sp>
          <p:sp>
            <p:nvSpPr>
              <p:cNvPr id="33" name="Freeform 33"/>
              <p:cNvSpPr/>
              <p:nvPr/>
            </p:nvSpPr>
            <p:spPr>
              <a:xfrm>
                <a:off x="8435340" y="-6350"/>
                <a:ext cx="1851660" cy="10293350"/>
              </a:xfrm>
              <a:custGeom>
                <a:avLst/>
                <a:gdLst/>
                <a:ahLst/>
                <a:cxnLst/>
                <a:rect l="l" t="t" r="r" b="b"/>
                <a:pathLst>
                  <a:path w="1851660" h="10293350">
                    <a:moveTo>
                      <a:pt x="0" y="10293350"/>
                    </a:moveTo>
                    <a:lnTo>
                      <a:pt x="0" y="148133"/>
                    </a:lnTo>
                    <a:cubicBezTo>
                      <a:pt x="0" y="108846"/>
                      <a:pt x="15607" y="71167"/>
                      <a:pt x="43387" y="43387"/>
                    </a:cubicBezTo>
                    <a:cubicBezTo>
                      <a:pt x="71168" y="15607"/>
                      <a:pt x="108845" y="0"/>
                      <a:pt x="148133" y="0"/>
                    </a:cubicBezTo>
                    <a:lnTo>
                      <a:pt x="1703527" y="0"/>
                    </a:lnTo>
                    <a:cubicBezTo>
                      <a:pt x="1742815" y="0"/>
                      <a:pt x="1780492" y="15607"/>
                      <a:pt x="1808273" y="43387"/>
                    </a:cubicBezTo>
                    <a:cubicBezTo>
                      <a:pt x="1836053" y="71167"/>
                      <a:pt x="1851660" y="108846"/>
                      <a:pt x="1851660" y="148133"/>
                    </a:cubicBezTo>
                    <a:lnTo>
                      <a:pt x="1851660" y="10293350"/>
                    </a:lnTo>
                    <a:close/>
                  </a:path>
                </a:pathLst>
              </a:custGeom>
              <a:solidFill>
                <a:srgbClr val="EDF0F2"/>
              </a:solidFill>
            </p:spPr>
          </p:sp>
          <p:sp>
            <p:nvSpPr>
              <p:cNvPr id="34" name="Freeform 34"/>
              <p:cNvSpPr/>
              <p:nvPr/>
            </p:nvSpPr>
            <p:spPr>
              <a:xfrm>
                <a:off x="0" y="9251950"/>
                <a:ext cx="1851660" cy="1035050"/>
              </a:xfrm>
              <a:custGeom>
                <a:avLst/>
                <a:gdLst/>
                <a:ahLst/>
                <a:cxnLst/>
                <a:rect l="l" t="t" r="r" b="b"/>
                <a:pathLst>
                  <a:path w="1851660" h="1035050">
                    <a:moveTo>
                      <a:pt x="0" y="0"/>
                    </a:moveTo>
                    <a:lnTo>
                      <a:pt x="1851660" y="0"/>
                    </a:lnTo>
                    <a:lnTo>
                      <a:pt x="1851660" y="1035050"/>
                    </a:lnTo>
                    <a:lnTo>
                      <a:pt x="0" y="1035050"/>
                    </a:lnTo>
                    <a:close/>
                  </a:path>
                </a:pathLst>
              </a:custGeom>
              <a:solidFill>
                <a:srgbClr val="71797D"/>
              </a:solidFill>
            </p:spPr>
          </p:sp>
          <p:sp>
            <p:nvSpPr>
              <p:cNvPr id="35" name="Freeform 35"/>
              <p:cNvSpPr/>
              <p:nvPr/>
            </p:nvSpPr>
            <p:spPr>
              <a:xfrm>
                <a:off x="2108835" y="6990080"/>
                <a:ext cx="1851660" cy="3296920"/>
              </a:xfrm>
              <a:custGeom>
                <a:avLst/>
                <a:gdLst/>
                <a:ahLst/>
                <a:cxnLst/>
                <a:rect l="l" t="t" r="r" b="b"/>
                <a:pathLst>
                  <a:path w="1851660" h="3296920">
                    <a:moveTo>
                      <a:pt x="0" y="0"/>
                    </a:moveTo>
                    <a:lnTo>
                      <a:pt x="1851660" y="0"/>
                    </a:lnTo>
                    <a:lnTo>
                      <a:pt x="1851660" y="3296920"/>
                    </a:lnTo>
                    <a:lnTo>
                      <a:pt x="0" y="3296920"/>
                    </a:lnTo>
                    <a:close/>
                  </a:path>
                </a:pathLst>
              </a:custGeom>
              <a:solidFill>
                <a:srgbClr val="71797D"/>
              </a:solidFill>
            </p:spPr>
          </p:sp>
          <p:sp>
            <p:nvSpPr>
              <p:cNvPr id="36" name="Freeform 36"/>
              <p:cNvSpPr/>
              <p:nvPr/>
            </p:nvSpPr>
            <p:spPr>
              <a:xfrm>
                <a:off x="4217670" y="5138208"/>
                <a:ext cx="1851660" cy="5148792"/>
              </a:xfrm>
              <a:custGeom>
                <a:avLst/>
                <a:gdLst/>
                <a:ahLst/>
                <a:cxnLst/>
                <a:rect l="l" t="t" r="r" b="b"/>
                <a:pathLst>
                  <a:path w="1851660" h="5148792">
                    <a:moveTo>
                      <a:pt x="0" y="0"/>
                    </a:moveTo>
                    <a:lnTo>
                      <a:pt x="1851660" y="0"/>
                    </a:lnTo>
                    <a:lnTo>
                      <a:pt x="1851660" y="5148792"/>
                    </a:lnTo>
                    <a:lnTo>
                      <a:pt x="0" y="5148792"/>
                    </a:lnTo>
                    <a:close/>
                  </a:path>
                </a:pathLst>
              </a:custGeom>
              <a:solidFill>
                <a:srgbClr val="71797D"/>
              </a:solidFill>
            </p:spPr>
          </p:sp>
          <p:sp>
            <p:nvSpPr>
              <p:cNvPr id="37" name="Freeform 37"/>
              <p:cNvSpPr/>
              <p:nvPr/>
            </p:nvSpPr>
            <p:spPr>
              <a:xfrm>
                <a:off x="6326505" y="3698240"/>
                <a:ext cx="1851660" cy="6588760"/>
              </a:xfrm>
              <a:custGeom>
                <a:avLst/>
                <a:gdLst/>
                <a:ahLst/>
                <a:cxnLst/>
                <a:rect l="l" t="t" r="r" b="b"/>
                <a:pathLst>
                  <a:path w="1851660" h="6588760">
                    <a:moveTo>
                      <a:pt x="0" y="0"/>
                    </a:moveTo>
                    <a:lnTo>
                      <a:pt x="1851660" y="0"/>
                    </a:lnTo>
                    <a:lnTo>
                      <a:pt x="1851660" y="6588760"/>
                    </a:lnTo>
                    <a:lnTo>
                      <a:pt x="0" y="6588760"/>
                    </a:lnTo>
                    <a:close/>
                  </a:path>
                </a:pathLst>
              </a:custGeom>
              <a:solidFill>
                <a:srgbClr val="71797D"/>
              </a:solidFill>
            </p:spPr>
          </p:sp>
          <p:sp>
            <p:nvSpPr>
              <p:cNvPr id="38" name="Freeform 38"/>
              <p:cNvSpPr/>
              <p:nvPr/>
            </p:nvSpPr>
            <p:spPr>
              <a:xfrm>
                <a:off x="8435340" y="1640586"/>
                <a:ext cx="1851660" cy="8646414"/>
              </a:xfrm>
              <a:custGeom>
                <a:avLst/>
                <a:gdLst/>
                <a:ahLst/>
                <a:cxnLst/>
                <a:rect l="l" t="t" r="r" b="b"/>
                <a:pathLst>
                  <a:path w="1851660" h="8646414">
                    <a:moveTo>
                      <a:pt x="0" y="0"/>
                    </a:moveTo>
                    <a:lnTo>
                      <a:pt x="1851660" y="0"/>
                    </a:lnTo>
                    <a:lnTo>
                      <a:pt x="1851660" y="8646414"/>
                    </a:lnTo>
                    <a:lnTo>
                      <a:pt x="0" y="8646414"/>
                    </a:lnTo>
                    <a:close/>
                  </a:path>
                </a:pathLst>
              </a:custGeom>
              <a:solidFill>
                <a:srgbClr val="71797D"/>
              </a:solidFill>
            </p:spPr>
          </p:sp>
          <p:sp>
            <p:nvSpPr>
              <p:cNvPr id="39" name="Freeform 39"/>
              <p:cNvSpPr/>
              <p:nvPr/>
            </p:nvSpPr>
            <p:spPr>
              <a:xfrm>
                <a:off x="0" y="10287000"/>
                <a:ext cx="1851660" cy="0"/>
              </a:xfrm>
              <a:custGeom>
                <a:avLst/>
                <a:gdLst/>
                <a:ahLst/>
                <a:cxnLst/>
                <a:rect l="l" t="t" r="r" b="b"/>
                <a:pathLst>
                  <a:path w="1851660">
                    <a:moveTo>
                      <a:pt x="0" y="0"/>
                    </a:moveTo>
                    <a:lnTo>
                      <a:pt x="1851660" y="0"/>
                    </a:lnTo>
                    <a:lnTo>
                      <a:pt x="1851660" y="0"/>
                    </a:lnTo>
                    <a:lnTo>
                      <a:pt x="0" y="0"/>
                    </a:lnTo>
                    <a:close/>
                  </a:path>
                </a:pathLst>
              </a:custGeom>
              <a:solidFill>
                <a:srgbClr val="000000"/>
              </a:solidFill>
            </p:spPr>
          </p:sp>
          <p:sp>
            <p:nvSpPr>
              <p:cNvPr id="40" name="Freeform 40"/>
              <p:cNvSpPr/>
              <p:nvPr/>
            </p:nvSpPr>
            <p:spPr>
              <a:xfrm>
                <a:off x="2108835" y="8638540"/>
                <a:ext cx="1851660" cy="1648460"/>
              </a:xfrm>
              <a:custGeom>
                <a:avLst/>
                <a:gdLst/>
                <a:ahLst/>
                <a:cxnLst/>
                <a:rect l="l" t="t" r="r" b="b"/>
                <a:pathLst>
                  <a:path w="1851660" h="1648460">
                    <a:moveTo>
                      <a:pt x="0" y="0"/>
                    </a:moveTo>
                    <a:lnTo>
                      <a:pt x="1851660" y="0"/>
                    </a:lnTo>
                    <a:lnTo>
                      <a:pt x="1851660" y="1648460"/>
                    </a:lnTo>
                    <a:lnTo>
                      <a:pt x="0" y="1648460"/>
                    </a:lnTo>
                    <a:close/>
                  </a:path>
                </a:pathLst>
              </a:custGeom>
              <a:solidFill>
                <a:srgbClr val="000000"/>
              </a:solidFill>
            </p:spPr>
          </p:sp>
          <p:sp>
            <p:nvSpPr>
              <p:cNvPr id="41" name="Freeform 41"/>
              <p:cNvSpPr/>
              <p:nvPr/>
            </p:nvSpPr>
            <p:spPr>
              <a:xfrm>
                <a:off x="4217670" y="7197725"/>
                <a:ext cx="1851660" cy="3089275"/>
              </a:xfrm>
              <a:custGeom>
                <a:avLst/>
                <a:gdLst/>
                <a:ahLst/>
                <a:cxnLst/>
                <a:rect l="l" t="t" r="r" b="b"/>
                <a:pathLst>
                  <a:path w="1851660" h="3089275">
                    <a:moveTo>
                      <a:pt x="0" y="0"/>
                    </a:moveTo>
                    <a:lnTo>
                      <a:pt x="1851660" y="0"/>
                    </a:lnTo>
                    <a:lnTo>
                      <a:pt x="1851660" y="3089275"/>
                    </a:lnTo>
                    <a:lnTo>
                      <a:pt x="0" y="3089275"/>
                    </a:lnTo>
                    <a:close/>
                  </a:path>
                </a:pathLst>
              </a:custGeom>
              <a:solidFill>
                <a:srgbClr val="000000"/>
              </a:solidFill>
            </p:spPr>
          </p:sp>
          <p:sp>
            <p:nvSpPr>
              <p:cNvPr id="42" name="Freeform 42"/>
              <p:cNvSpPr/>
              <p:nvPr/>
            </p:nvSpPr>
            <p:spPr>
              <a:xfrm>
                <a:off x="6326505" y="6580822"/>
                <a:ext cx="1851660" cy="3706178"/>
              </a:xfrm>
              <a:custGeom>
                <a:avLst/>
                <a:gdLst/>
                <a:ahLst/>
                <a:cxnLst/>
                <a:rect l="l" t="t" r="r" b="b"/>
                <a:pathLst>
                  <a:path w="1851660" h="3706178">
                    <a:moveTo>
                      <a:pt x="0" y="0"/>
                    </a:moveTo>
                    <a:lnTo>
                      <a:pt x="1851660" y="0"/>
                    </a:lnTo>
                    <a:lnTo>
                      <a:pt x="1851660" y="3706178"/>
                    </a:lnTo>
                    <a:lnTo>
                      <a:pt x="0" y="3706178"/>
                    </a:lnTo>
                    <a:close/>
                  </a:path>
                </a:pathLst>
              </a:custGeom>
              <a:solidFill>
                <a:srgbClr val="000000"/>
              </a:solidFill>
            </p:spPr>
          </p:sp>
          <p:sp>
            <p:nvSpPr>
              <p:cNvPr id="43" name="Freeform 43"/>
              <p:cNvSpPr/>
              <p:nvPr/>
            </p:nvSpPr>
            <p:spPr>
              <a:xfrm>
                <a:off x="8435340" y="5757926"/>
                <a:ext cx="1851660" cy="4529074"/>
              </a:xfrm>
              <a:custGeom>
                <a:avLst/>
                <a:gdLst/>
                <a:ahLst/>
                <a:cxnLst/>
                <a:rect l="l" t="t" r="r" b="b"/>
                <a:pathLst>
                  <a:path w="1851660" h="4529074">
                    <a:moveTo>
                      <a:pt x="0" y="0"/>
                    </a:moveTo>
                    <a:lnTo>
                      <a:pt x="1851660" y="0"/>
                    </a:lnTo>
                    <a:lnTo>
                      <a:pt x="1851660" y="4529074"/>
                    </a:lnTo>
                    <a:lnTo>
                      <a:pt x="0" y="4529074"/>
                    </a:lnTo>
                    <a:close/>
                  </a:path>
                </a:pathLst>
              </a:custGeom>
              <a:solidFill>
                <a:srgbClr val="000000"/>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514</Words>
  <Application>Microsoft Office PowerPoint</Application>
  <PresentationFormat>Custom</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Open Sans Light</vt:lpstr>
      <vt:lpstr>Arial</vt:lpstr>
      <vt:lpstr>DM Sans Bold Italics</vt:lpstr>
      <vt:lpstr>DM Sans Bold</vt:lpstr>
      <vt:lpstr>DM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The Vagabonds</dc:title>
  <cp:lastModifiedBy>Aaditee Pate</cp:lastModifiedBy>
  <cp:revision>2</cp:revision>
  <dcterms:created xsi:type="dcterms:W3CDTF">2006-08-16T00:00:00Z</dcterms:created>
  <dcterms:modified xsi:type="dcterms:W3CDTF">2021-03-08T10:54:32Z</dcterms:modified>
  <dc:identifier>DAEYJ8lx3TM</dc:identifier>
</cp:coreProperties>
</file>