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ED4930-6086-4887-A6B3-083BF54E1D5E}">
  <a:tblStyle styleId="{EDED4930-6086-4887-A6B3-083BF54E1D5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b7a85f48a_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0b7a85f48a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b7a85f48a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0b7a85f48a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b7a85f48a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0b7a85f48a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b7a85f48a_4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0b7a85f48a_4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b7a85f48a_5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0b7a85f48a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b7a85f48a_5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0b7a85f48a_5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aa69652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aa69652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faa69652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7" name="Shape 87"/>
        <p:cNvGrpSpPr/>
        <p:nvPr/>
      </p:nvGrpSpPr>
      <p:grpSpPr>
        <a:xfrm>
          <a:off x="0" y="0"/>
          <a:ext cx="0" cy="0"/>
          <a:chOff x="0" y="0"/>
          <a:chExt cx="0" cy="0"/>
        </a:xfrm>
      </p:grpSpPr>
      <p:sp>
        <p:nvSpPr>
          <p:cNvPr id="88" name="Google Shape;88;p13"/>
          <p:cNvSpPr txBox="1"/>
          <p:nvPr>
            <p:ph type="title"/>
          </p:nvPr>
        </p:nvSpPr>
        <p:spPr>
          <a:xfrm>
            <a:off x="838091" y="365084"/>
            <a:ext cx="10515819" cy="83192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599"/>
              <a:buFont typeface="Poppins"/>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9" name="Shape 8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venir"/>
                <a:ea typeface="Avenir"/>
                <a:cs typeface="Avenir"/>
                <a:sym typeface="Avenir"/>
              </a:defRPr>
            </a:lvl1pPr>
            <a:lvl2pPr indent="-381000" lvl="1" marL="914400" algn="l">
              <a:lnSpc>
                <a:spcPct val="90000"/>
              </a:lnSpc>
              <a:spcBef>
                <a:spcPts val="500"/>
              </a:spcBef>
              <a:spcAft>
                <a:spcPts val="0"/>
              </a:spcAft>
              <a:buClr>
                <a:schemeClr val="dk1"/>
              </a:buClr>
              <a:buSzPts val="2400"/>
              <a:buChar char="•"/>
              <a:defRPr>
                <a:latin typeface="Avenir"/>
                <a:ea typeface="Avenir"/>
                <a:cs typeface="Avenir"/>
                <a:sym typeface="Avenir"/>
              </a:defRPr>
            </a:lvl2pPr>
            <a:lvl3pPr indent="-355600" lvl="2" marL="1371600" algn="l">
              <a:lnSpc>
                <a:spcPct val="90000"/>
              </a:lnSpc>
              <a:spcBef>
                <a:spcPts val="500"/>
              </a:spcBef>
              <a:spcAft>
                <a:spcPts val="0"/>
              </a:spcAft>
              <a:buClr>
                <a:schemeClr val="dk1"/>
              </a:buClr>
              <a:buSzPts val="2000"/>
              <a:buChar char="•"/>
              <a:defRPr>
                <a:latin typeface="Avenir"/>
                <a:ea typeface="Avenir"/>
                <a:cs typeface="Avenir"/>
                <a:sym typeface="Avenir"/>
              </a:defRPr>
            </a:lvl3pPr>
            <a:lvl4pPr indent="-342900" lvl="3" marL="1828800" algn="l">
              <a:lnSpc>
                <a:spcPct val="90000"/>
              </a:lnSpc>
              <a:spcBef>
                <a:spcPts val="500"/>
              </a:spcBef>
              <a:spcAft>
                <a:spcPts val="0"/>
              </a:spcAft>
              <a:buClr>
                <a:schemeClr val="dk1"/>
              </a:buClr>
              <a:buSzPts val="1800"/>
              <a:buChar char="•"/>
              <a:defRPr>
                <a:latin typeface="Avenir"/>
                <a:ea typeface="Avenir"/>
                <a:cs typeface="Avenir"/>
                <a:sym typeface="Avenir"/>
              </a:defRPr>
            </a:lvl4pPr>
            <a:lvl5pPr indent="-342900" lvl="4" marL="2286000" algn="l">
              <a:lnSpc>
                <a:spcPct val="90000"/>
              </a:lnSpc>
              <a:spcBef>
                <a:spcPts val="500"/>
              </a:spcBef>
              <a:spcAft>
                <a:spcPts val="0"/>
              </a:spcAft>
              <a:buClr>
                <a:schemeClr val="dk1"/>
              </a:buClr>
              <a:buSzPts val="1800"/>
              <a:buChar char="•"/>
              <a:defRPr>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8" name="Google Shape;108;p1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18"/>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8"/>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4" name="Google Shape;114;p1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1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0"/>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0"/>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20"/>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0"/>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20"/>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venir"/>
                <a:ea typeface="Avenir"/>
                <a:cs typeface="Avenir"/>
                <a:sym typeface="Avenir"/>
              </a:defRPr>
            </a:lvl1pPr>
            <a:lvl2pPr indent="-381000" lvl="1" marL="914400" algn="l">
              <a:lnSpc>
                <a:spcPct val="90000"/>
              </a:lnSpc>
              <a:spcBef>
                <a:spcPts val="500"/>
              </a:spcBef>
              <a:spcAft>
                <a:spcPts val="0"/>
              </a:spcAft>
              <a:buClr>
                <a:schemeClr val="dk1"/>
              </a:buClr>
              <a:buSzPts val="2400"/>
              <a:buChar char="•"/>
              <a:defRPr>
                <a:latin typeface="Avenir"/>
                <a:ea typeface="Avenir"/>
                <a:cs typeface="Avenir"/>
                <a:sym typeface="Avenir"/>
              </a:defRPr>
            </a:lvl2pPr>
            <a:lvl3pPr indent="-355600" lvl="2" marL="1371600" algn="l">
              <a:lnSpc>
                <a:spcPct val="90000"/>
              </a:lnSpc>
              <a:spcBef>
                <a:spcPts val="500"/>
              </a:spcBef>
              <a:spcAft>
                <a:spcPts val="0"/>
              </a:spcAft>
              <a:buClr>
                <a:schemeClr val="dk1"/>
              </a:buClr>
              <a:buSzPts val="2000"/>
              <a:buChar char="•"/>
              <a:defRPr>
                <a:latin typeface="Avenir"/>
                <a:ea typeface="Avenir"/>
                <a:cs typeface="Avenir"/>
                <a:sym typeface="Avenir"/>
              </a:defRPr>
            </a:lvl3pPr>
            <a:lvl4pPr indent="-342900" lvl="3" marL="1828800" algn="l">
              <a:lnSpc>
                <a:spcPct val="90000"/>
              </a:lnSpc>
              <a:spcBef>
                <a:spcPts val="500"/>
              </a:spcBef>
              <a:spcAft>
                <a:spcPts val="0"/>
              </a:spcAft>
              <a:buClr>
                <a:schemeClr val="dk1"/>
              </a:buClr>
              <a:buSzPts val="1800"/>
              <a:buChar char="•"/>
              <a:defRPr>
                <a:latin typeface="Avenir"/>
                <a:ea typeface="Avenir"/>
                <a:cs typeface="Avenir"/>
                <a:sym typeface="Avenir"/>
              </a:defRPr>
            </a:lvl4pPr>
            <a:lvl5pPr indent="-342900" lvl="4" marL="2286000" algn="l">
              <a:lnSpc>
                <a:spcPct val="90000"/>
              </a:lnSpc>
              <a:spcBef>
                <a:spcPts val="500"/>
              </a:spcBef>
              <a:spcAft>
                <a:spcPts val="0"/>
              </a:spcAft>
              <a:buClr>
                <a:schemeClr val="dk1"/>
              </a:buClr>
              <a:buSzPts val="1800"/>
              <a:buChar char="•"/>
              <a:defRPr>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2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3"/>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5" name="Google Shape;145;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6" name="Google Shape;146;p2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4"/>
          <p:cNvSpPr/>
          <p:nvPr>
            <p:ph idx="2" type="pic"/>
          </p:nvPr>
        </p:nvSpPr>
        <p:spPr>
          <a:xfrm>
            <a:off x="5183188" y="987427"/>
            <a:ext cx="6172200" cy="4873625"/>
          </a:xfrm>
          <a:prstGeom prst="rect">
            <a:avLst/>
          </a:prstGeom>
          <a:noFill/>
          <a:ln>
            <a:noFill/>
          </a:ln>
        </p:spPr>
      </p:sp>
      <p:sp>
        <p:nvSpPr>
          <p:cNvPr id="152" name="Google Shape;15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3" name="Google Shape;153;p2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2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6"/>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6"/>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183188" y="987427"/>
            <a:ext cx="6172200" cy="4873625"/>
          </a:xfrm>
          <a:prstGeom prst="rect">
            <a:avLst/>
          </a:prstGeom>
          <a:noFill/>
          <a:ln>
            <a:noFill/>
          </a:ln>
        </p:spPr>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096000"/>
            <a:ext cx="12192000" cy="7718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oppins"/>
              <a:buNone/>
              <a:defRPr b="0" i="0" sz="44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
          <p:cNvSpPr/>
          <p:nvPr/>
        </p:nvSpPr>
        <p:spPr>
          <a:xfrm>
            <a:off x="0" y="6140361"/>
            <a:ext cx="12192000" cy="705028"/>
          </a:xfrm>
          <a:prstGeom prst="rect">
            <a:avLst/>
          </a:prstGeom>
          <a:solidFill>
            <a:srgbClr val="B611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 name="Google Shape;17;p1"/>
          <p:cNvPicPr preferRelativeResize="0"/>
          <p:nvPr/>
        </p:nvPicPr>
        <p:blipFill rotWithShape="1">
          <a:blip r:embed="rId1">
            <a:alphaModFix/>
          </a:blip>
          <a:srcRect b="0" l="0" r="0" t="0"/>
          <a:stretch/>
        </p:blipFill>
        <p:spPr>
          <a:xfrm>
            <a:off x="9890762" y="6165912"/>
            <a:ext cx="1935479" cy="61806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5"/>
          <p:cNvSpPr/>
          <p:nvPr/>
        </p:nvSpPr>
        <p:spPr>
          <a:xfrm>
            <a:off x="0" y="6096000"/>
            <a:ext cx="12192000" cy="7718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5"/>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oppins"/>
              <a:buNone/>
              <a:defRPr b="0" i="0" sz="4400" u="none" cap="none" strike="noStrik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4" name="Google Shape;94;p1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5"/>
          <p:cNvSpPr/>
          <p:nvPr/>
        </p:nvSpPr>
        <p:spPr>
          <a:xfrm>
            <a:off x="0" y="6140361"/>
            <a:ext cx="12192000" cy="705028"/>
          </a:xfrm>
          <a:prstGeom prst="rect">
            <a:avLst/>
          </a:prstGeom>
          <a:solidFill>
            <a:srgbClr val="B611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8" name="Google Shape;98;p15"/>
          <p:cNvPicPr preferRelativeResize="0"/>
          <p:nvPr/>
        </p:nvPicPr>
        <p:blipFill rotWithShape="1">
          <a:blip r:embed="rId1">
            <a:alphaModFix/>
          </a:blip>
          <a:srcRect b="0" l="0" r="0" t="0"/>
          <a:stretch/>
        </p:blipFill>
        <p:spPr>
          <a:xfrm>
            <a:off x="9890762" y="6165912"/>
            <a:ext cx="1935479" cy="61806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github.com/CHARANMANJUNATH/Oral-Cancer-Detection-Using-Deep-Learn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38646" y="113415"/>
            <a:ext cx="11973900" cy="860100"/>
          </a:xfrm>
          <a:prstGeom prst="rect">
            <a:avLst/>
          </a:prstGeom>
          <a:noFill/>
          <a:ln>
            <a:noFill/>
          </a:ln>
        </p:spPr>
        <p:txBody>
          <a:bodyPr anchorCtr="0" anchor="b" bIns="45700" lIns="91425" spcFirstLastPara="1" rIns="91425" wrap="square" tIns="45700">
            <a:normAutofit/>
          </a:bodyPr>
          <a:lstStyle/>
          <a:p>
            <a:pPr indent="0" lvl="0" marL="0" rtl="0" algn="ctr">
              <a:lnSpc>
                <a:spcPct val="150000"/>
              </a:lnSpc>
              <a:spcBef>
                <a:spcPts val="0"/>
              </a:spcBef>
              <a:spcAft>
                <a:spcPts val="0"/>
              </a:spcAft>
              <a:buClr>
                <a:srgbClr val="385623"/>
              </a:buClr>
              <a:buSzPts val="3600"/>
              <a:buFont typeface="Times New Roman"/>
              <a:buNone/>
            </a:pPr>
            <a:r>
              <a:rPr b="1" lang="en-US" sz="3600">
                <a:solidFill>
                  <a:srgbClr val="385623"/>
                </a:solidFill>
                <a:latin typeface="Times New Roman"/>
                <a:ea typeface="Times New Roman"/>
                <a:cs typeface="Times New Roman"/>
                <a:sym typeface="Times New Roman"/>
              </a:rPr>
              <a:t>ORAL CANCER DETECTION</a:t>
            </a:r>
            <a:endParaRPr sz="3600">
              <a:solidFill>
                <a:srgbClr val="086072"/>
              </a:solidFill>
            </a:endParaRPr>
          </a:p>
        </p:txBody>
      </p:sp>
      <p:sp>
        <p:nvSpPr>
          <p:cNvPr id="173" name="Google Shape;173;p27"/>
          <p:cNvSpPr txBox="1"/>
          <p:nvPr/>
        </p:nvSpPr>
        <p:spPr>
          <a:xfrm>
            <a:off x="1593744" y="3734320"/>
            <a:ext cx="7385957" cy="206210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B6114D"/>
              </a:buClr>
              <a:buSzPts val="3200"/>
              <a:buFont typeface="Times New Roman"/>
              <a:buNone/>
            </a:pPr>
            <a:r>
              <a:rPr b="1" i="0" lang="en-US" sz="3200" u="none" cap="none" strike="noStrike">
                <a:solidFill>
                  <a:srgbClr val="B6114D"/>
                </a:solidFill>
                <a:highlight>
                  <a:srgbClr val="F5F5F5"/>
                </a:highlight>
                <a:latin typeface="Times New Roman"/>
                <a:ea typeface="Times New Roman"/>
                <a:cs typeface="Times New Roman"/>
                <a:sym typeface="Times New Roman"/>
              </a:rPr>
              <a:t>Subject code : 19CSE437</a:t>
            </a:r>
            <a:endParaRPr/>
          </a:p>
          <a:p>
            <a:pPr indent="0" lvl="0" marL="0" marR="0" rtl="0" algn="ctr">
              <a:lnSpc>
                <a:spcPct val="100000"/>
              </a:lnSpc>
              <a:spcBef>
                <a:spcPts val="0"/>
              </a:spcBef>
              <a:spcAft>
                <a:spcPts val="0"/>
              </a:spcAft>
              <a:buClr>
                <a:srgbClr val="B6114D"/>
              </a:buClr>
              <a:buSzPts val="3200"/>
              <a:buFont typeface="Times New Roman"/>
              <a:buNone/>
            </a:pPr>
            <a:r>
              <a:rPr b="1" i="0" lang="en-US" sz="3200" u="none" cap="none" strike="noStrike">
                <a:solidFill>
                  <a:srgbClr val="B6114D"/>
                </a:solidFill>
                <a:highlight>
                  <a:srgbClr val="F5F5F5"/>
                </a:highlight>
                <a:latin typeface="Times New Roman"/>
                <a:ea typeface="Times New Roman"/>
                <a:cs typeface="Times New Roman"/>
                <a:sym typeface="Times New Roman"/>
              </a:rPr>
              <a:t>Subject Name : Deep Learning for Computer vision</a:t>
            </a:r>
            <a:endParaRPr/>
          </a:p>
          <a:p>
            <a:pPr indent="0" lvl="0" marL="0" marR="0" rtl="0" algn="ctr">
              <a:lnSpc>
                <a:spcPct val="100000"/>
              </a:lnSpc>
              <a:spcBef>
                <a:spcPts val="0"/>
              </a:spcBef>
              <a:spcAft>
                <a:spcPts val="0"/>
              </a:spcAft>
              <a:buClr>
                <a:srgbClr val="FF0000"/>
              </a:buClr>
              <a:buSzPts val="3200"/>
              <a:buFont typeface="Times New Roman"/>
              <a:buNone/>
            </a:pPr>
            <a:r>
              <a:rPr b="1" i="0" lang="en-US" sz="3200" u="none" cap="none" strike="noStrike">
                <a:solidFill>
                  <a:srgbClr val="FF0000"/>
                </a:solidFill>
                <a:highlight>
                  <a:srgbClr val="F5F5F5"/>
                </a:highlight>
                <a:latin typeface="Times New Roman"/>
                <a:ea typeface="Times New Roman"/>
                <a:cs typeface="Times New Roman"/>
                <a:sym typeface="Times New Roman"/>
              </a:rPr>
              <a:t>Review-3</a:t>
            </a:r>
            <a:endParaRPr b="1" i="0" sz="3200" u="none" cap="none" strike="noStrike">
              <a:solidFill>
                <a:srgbClr val="FF0000"/>
              </a:solidFill>
              <a:highlight>
                <a:srgbClr val="F5F5F5"/>
              </a:highlight>
              <a:latin typeface="Times New Roman"/>
              <a:ea typeface="Times New Roman"/>
              <a:cs typeface="Times New Roman"/>
              <a:sym typeface="Times New Roman"/>
            </a:endParaRPr>
          </a:p>
        </p:txBody>
      </p:sp>
      <p:graphicFrame>
        <p:nvGraphicFramePr>
          <p:cNvPr id="174" name="Google Shape;174;p27"/>
          <p:cNvGraphicFramePr/>
          <p:nvPr/>
        </p:nvGraphicFramePr>
        <p:xfrm>
          <a:off x="1318077" y="1314517"/>
          <a:ext cx="3000000" cy="3000000"/>
        </p:xfrm>
        <a:graphic>
          <a:graphicData uri="http://schemas.openxmlformats.org/drawingml/2006/table">
            <a:tbl>
              <a:tblPr bandRow="1" firstRow="1">
                <a:noFill/>
                <a:tableStyleId>{EDED4930-6086-4887-A6B3-083BF54E1D5E}</a:tableStyleId>
              </a:tblPr>
              <a:tblGrid>
                <a:gridCol w="1297025"/>
                <a:gridCol w="3370500"/>
                <a:gridCol w="3184700"/>
              </a:tblGrid>
              <a:tr h="733800">
                <a:tc>
                  <a:txBody>
                    <a:bodyPr/>
                    <a:lstStyle/>
                    <a:p>
                      <a:pPr indent="0" lvl="0" marL="0" marR="0" rtl="0" algn="l">
                        <a:spcBef>
                          <a:spcPts val="0"/>
                        </a:spcBef>
                        <a:spcAft>
                          <a:spcPts val="0"/>
                        </a:spcAft>
                        <a:buNone/>
                      </a:pPr>
                      <a:r>
                        <a:rPr lang="en-US" sz="1800" u="none" cap="none" strike="noStrike"/>
                        <a:t>SL.NO</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ROLL NUMBER</a:t>
                      </a:r>
                      <a:endParaRPr sz="1800"/>
                    </a:p>
                  </a:txBody>
                  <a:tcPr marT="45725" marB="45725" marR="91450" marL="91450"/>
                </a:tc>
              </a:tr>
              <a:tr h="7338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Ashika J</a:t>
                      </a:r>
                      <a:endParaRPr sz="1800"/>
                    </a:p>
                  </a:txBody>
                  <a:tcPr marT="45725" marB="45725" marR="91450" marL="91450"/>
                </a:tc>
                <a:tc>
                  <a:txBody>
                    <a:bodyPr/>
                    <a:lstStyle/>
                    <a:p>
                      <a:pPr indent="0" lvl="0" marL="0" marR="0" rtl="0" algn="l">
                        <a:spcBef>
                          <a:spcPts val="0"/>
                        </a:spcBef>
                        <a:spcAft>
                          <a:spcPts val="0"/>
                        </a:spcAft>
                        <a:buNone/>
                      </a:pPr>
                      <a:r>
                        <a:rPr lang="en-US" sz="1800"/>
                        <a:t>CB.EN.U4CSE21206</a:t>
                      </a:r>
                      <a:endParaRPr sz="1800"/>
                    </a:p>
                  </a:txBody>
                  <a:tcPr marT="45725" marB="45725" marR="91450" marL="91450"/>
                </a:tc>
              </a:tr>
              <a:tr h="7338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Mathamgi Nair</a:t>
                      </a:r>
                      <a:endParaRPr sz="1800"/>
                    </a:p>
                  </a:txBody>
                  <a:tcPr marT="45725" marB="45725" marR="91450" marL="91450"/>
                </a:tc>
                <a:tc>
                  <a:txBody>
                    <a:bodyPr/>
                    <a:lstStyle/>
                    <a:p>
                      <a:pPr indent="0" lvl="0" marL="0" marR="0" rtl="0" algn="l">
                        <a:spcBef>
                          <a:spcPts val="0"/>
                        </a:spcBef>
                        <a:spcAft>
                          <a:spcPts val="0"/>
                        </a:spcAft>
                        <a:buNone/>
                      </a:pPr>
                      <a:r>
                        <a:rPr lang="en-US" sz="1800"/>
                        <a:t>CB.EN.U4CSE21238</a:t>
                      </a:r>
                      <a:endParaRPr sz="1800"/>
                    </a:p>
                  </a:txBody>
                  <a:tcPr marT="45725" marB="45725" marR="91450" marL="91450"/>
                </a:tc>
              </a:tr>
              <a:tr h="7338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Aadithya ER Menon</a:t>
                      </a:r>
                      <a:endParaRPr sz="1800"/>
                    </a:p>
                  </a:txBody>
                  <a:tcPr marT="45725" marB="45725" marR="91450" marL="91450"/>
                </a:tc>
                <a:tc>
                  <a:txBody>
                    <a:bodyPr/>
                    <a:lstStyle/>
                    <a:p>
                      <a:pPr indent="0" lvl="0" marL="0" marR="0" rtl="0" algn="l">
                        <a:spcBef>
                          <a:spcPts val="0"/>
                        </a:spcBef>
                        <a:spcAft>
                          <a:spcPts val="0"/>
                        </a:spcAft>
                        <a:buNone/>
                      </a:pPr>
                      <a:r>
                        <a:rPr lang="en-US" sz="1800"/>
                        <a:t>CB.EN.U4CSE21301</a:t>
                      </a:r>
                      <a:endParaRPr sz="1800"/>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Explanation of Modules</a:t>
            </a:r>
            <a:endParaRPr/>
          </a:p>
        </p:txBody>
      </p:sp>
      <p:sp>
        <p:nvSpPr>
          <p:cNvPr id="238" name="Google Shape;238;p36"/>
          <p:cNvSpPr txBox="1"/>
          <p:nvPr>
            <p:ph idx="1" type="body"/>
          </p:nvPr>
        </p:nvSpPr>
        <p:spPr>
          <a:xfrm>
            <a:off x="838200" y="1427175"/>
            <a:ext cx="10688700" cy="45906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400"/>
              </a:spcBef>
              <a:spcAft>
                <a:spcPts val="0"/>
              </a:spcAft>
              <a:buNone/>
            </a:pPr>
            <a:r>
              <a:rPr b="1" lang="en-US" sz="2412">
                <a:latin typeface="Arial"/>
                <a:ea typeface="Arial"/>
                <a:cs typeface="Arial"/>
                <a:sym typeface="Arial"/>
              </a:rPr>
              <a:t>5. Feature Selection</a:t>
            </a:r>
            <a:endParaRPr b="1" sz="2412">
              <a:latin typeface="Arial"/>
              <a:ea typeface="Arial"/>
              <a:cs typeface="Arial"/>
              <a:sym typeface="Arial"/>
            </a:endParaRPr>
          </a:p>
          <a:p>
            <a:pPr indent="-373856" lvl="0" marL="457200" rtl="0" algn="l">
              <a:lnSpc>
                <a:spcPct val="95000"/>
              </a:lnSpc>
              <a:spcBef>
                <a:spcPts val="1200"/>
              </a:spcBef>
              <a:spcAft>
                <a:spcPts val="0"/>
              </a:spcAft>
              <a:buSzPts val="2288"/>
              <a:buChar char="●"/>
            </a:pPr>
            <a:r>
              <a:rPr b="1" lang="en-US" sz="2287">
                <a:latin typeface="Arial"/>
                <a:ea typeface="Arial"/>
                <a:cs typeface="Arial"/>
                <a:sym typeface="Arial"/>
              </a:rPr>
              <a:t>Objective</a:t>
            </a:r>
            <a:r>
              <a:rPr lang="en-US" sz="2287">
                <a:latin typeface="Arial"/>
                <a:ea typeface="Arial"/>
                <a:cs typeface="Arial"/>
                <a:sym typeface="Arial"/>
              </a:rPr>
              <a:t>: Selects relevant features to improve model accuracy.</a:t>
            </a:r>
            <a:endParaRPr sz="2287">
              <a:latin typeface="Arial"/>
              <a:ea typeface="Arial"/>
              <a:cs typeface="Arial"/>
              <a:sym typeface="Arial"/>
            </a:endParaRPr>
          </a:p>
          <a:p>
            <a:pPr indent="-373856" lvl="0" marL="457200" rtl="0" algn="l">
              <a:lnSpc>
                <a:spcPct val="95000"/>
              </a:lnSpc>
              <a:spcBef>
                <a:spcPts val="0"/>
              </a:spcBef>
              <a:spcAft>
                <a:spcPts val="0"/>
              </a:spcAft>
              <a:buSzPts val="2288"/>
              <a:buChar char="●"/>
            </a:pPr>
            <a:r>
              <a:rPr b="1" lang="en-US" sz="2287">
                <a:latin typeface="Arial"/>
                <a:ea typeface="Arial"/>
                <a:cs typeface="Arial"/>
                <a:sym typeface="Arial"/>
              </a:rPr>
              <a:t>Method</a:t>
            </a:r>
            <a:r>
              <a:rPr lang="en-US" sz="2287">
                <a:latin typeface="Arial"/>
                <a:ea typeface="Arial"/>
                <a:cs typeface="Arial"/>
                <a:sym typeface="Arial"/>
              </a:rPr>
              <a:t>: PCA, correlation analysis for dimensionality reduction.</a:t>
            </a:r>
            <a:endParaRPr sz="2287">
              <a:latin typeface="Arial"/>
              <a:ea typeface="Arial"/>
              <a:cs typeface="Arial"/>
              <a:sym typeface="Arial"/>
            </a:endParaRPr>
          </a:p>
          <a:p>
            <a:pPr indent="0" lvl="0" marL="0" rtl="0" algn="l">
              <a:lnSpc>
                <a:spcPct val="95000"/>
              </a:lnSpc>
              <a:spcBef>
                <a:spcPts val="1400"/>
              </a:spcBef>
              <a:spcAft>
                <a:spcPts val="0"/>
              </a:spcAft>
              <a:buNone/>
            </a:pPr>
            <a:r>
              <a:rPr b="1" lang="en-US" sz="2412">
                <a:latin typeface="Arial"/>
                <a:ea typeface="Arial"/>
                <a:cs typeface="Arial"/>
                <a:sym typeface="Arial"/>
              </a:rPr>
              <a:t>6. Oral Cancer Detection (CNN)</a:t>
            </a:r>
            <a:endParaRPr b="1" sz="2412">
              <a:latin typeface="Arial"/>
              <a:ea typeface="Arial"/>
              <a:cs typeface="Arial"/>
              <a:sym typeface="Arial"/>
            </a:endParaRPr>
          </a:p>
          <a:p>
            <a:pPr indent="-373856" lvl="0" marL="457200" rtl="0" algn="l">
              <a:lnSpc>
                <a:spcPct val="95000"/>
              </a:lnSpc>
              <a:spcBef>
                <a:spcPts val="1200"/>
              </a:spcBef>
              <a:spcAft>
                <a:spcPts val="0"/>
              </a:spcAft>
              <a:buSzPts val="2288"/>
              <a:buChar char="●"/>
            </a:pPr>
            <a:r>
              <a:rPr b="1" lang="en-US" sz="2287">
                <a:latin typeface="Arial"/>
                <a:ea typeface="Arial"/>
                <a:cs typeface="Arial"/>
                <a:sym typeface="Arial"/>
              </a:rPr>
              <a:t>CNN</a:t>
            </a:r>
            <a:r>
              <a:rPr lang="en-US" sz="2287">
                <a:latin typeface="Arial"/>
                <a:ea typeface="Arial"/>
                <a:cs typeface="Arial"/>
                <a:sym typeface="Arial"/>
              </a:rPr>
              <a:t>: Trained to distinguish between cancerous and non-cancerous cases.</a:t>
            </a:r>
            <a:endParaRPr sz="2287">
              <a:latin typeface="Arial"/>
              <a:ea typeface="Arial"/>
              <a:cs typeface="Arial"/>
              <a:sym typeface="Arial"/>
            </a:endParaRPr>
          </a:p>
          <a:p>
            <a:pPr indent="-373856" lvl="0" marL="457200" rtl="0" algn="l">
              <a:lnSpc>
                <a:spcPct val="95000"/>
              </a:lnSpc>
              <a:spcBef>
                <a:spcPts val="0"/>
              </a:spcBef>
              <a:spcAft>
                <a:spcPts val="0"/>
              </a:spcAft>
              <a:buSzPts val="2288"/>
              <a:buChar char="●"/>
            </a:pPr>
            <a:r>
              <a:rPr b="1" lang="en-US" sz="2287">
                <a:latin typeface="Arial"/>
                <a:ea typeface="Arial"/>
                <a:cs typeface="Arial"/>
                <a:sym typeface="Arial"/>
              </a:rPr>
              <a:t>Prediction</a:t>
            </a:r>
            <a:r>
              <a:rPr lang="en-US" sz="2287">
                <a:latin typeface="Arial"/>
                <a:ea typeface="Arial"/>
                <a:cs typeface="Arial"/>
                <a:sym typeface="Arial"/>
              </a:rPr>
              <a:t>: Identifies whether a patient is cancerous or non-cancerous.</a:t>
            </a:r>
            <a:endParaRPr sz="2287">
              <a:latin typeface="Arial"/>
              <a:ea typeface="Arial"/>
              <a:cs typeface="Arial"/>
              <a:sym typeface="Arial"/>
            </a:endParaRPr>
          </a:p>
          <a:p>
            <a:pPr indent="0" lvl="0" marL="0" rtl="0" algn="l">
              <a:lnSpc>
                <a:spcPct val="95000"/>
              </a:lnSpc>
              <a:spcBef>
                <a:spcPts val="1400"/>
              </a:spcBef>
              <a:spcAft>
                <a:spcPts val="0"/>
              </a:spcAft>
              <a:buNone/>
            </a:pPr>
            <a:r>
              <a:rPr b="1" lang="en-US" sz="2412">
                <a:latin typeface="Arial"/>
                <a:ea typeface="Arial"/>
                <a:cs typeface="Arial"/>
                <a:sym typeface="Arial"/>
              </a:rPr>
              <a:t>7. Classification Output</a:t>
            </a:r>
            <a:endParaRPr b="1" sz="2412">
              <a:latin typeface="Arial"/>
              <a:ea typeface="Arial"/>
              <a:cs typeface="Arial"/>
              <a:sym typeface="Arial"/>
            </a:endParaRPr>
          </a:p>
          <a:p>
            <a:pPr indent="-373856" lvl="0" marL="457200" rtl="0" algn="l">
              <a:lnSpc>
                <a:spcPct val="95000"/>
              </a:lnSpc>
              <a:spcBef>
                <a:spcPts val="1200"/>
              </a:spcBef>
              <a:spcAft>
                <a:spcPts val="0"/>
              </a:spcAft>
              <a:buSzPts val="2288"/>
              <a:buChar char="●"/>
            </a:pPr>
            <a:r>
              <a:rPr b="1" lang="en-US" sz="2287">
                <a:latin typeface="Arial"/>
                <a:ea typeface="Arial"/>
                <a:cs typeface="Arial"/>
                <a:sym typeface="Arial"/>
              </a:rPr>
              <a:t>Cancer Patient</a:t>
            </a:r>
            <a:r>
              <a:rPr lang="en-US" sz="2287">
                <a:latin typeface="Arial"/>
                <a:ea typeface="Arial"/>
                <a:cs typeface="Arial"/>
                <a:sym typeface="Arial"/>
              </a:rPr>
              <a:t>: Classified as cancerous.</a:t>
            </a:r>
            <a:endParaRPr sz="2287">
              <a:latin typeface="Arial"/>
              <a:ea typeface="Arial"/>
              <a:cs typeface="Arial"/>
              <a:sym typeface="Arial"/>
            </a:endParaRPr>
          </a:p>
          <a:p>
            <a:pPr indent="-373856" lvl="0" marL="457200" rtl="0" algn="l">
              <a:lnSpc>
                <a:spcPct val="95000"/>
              </a:lnSpc>
              <a:spcBef>
                <a:spcPts val="0"/>
              </a:spcBef>
              <a:spcAft>
                <a:spcPts val="0"/>
              </a:spcAft>
              <a:buSzPts val="2288"/>
              <a:buChar char="●"/>
            </a:pPr>
            <a:r>
              <a:rPr b="1" lang="en-US" sz="2287">
                <a:latin typeface="Arial"/>
                <a:ea typeface="Arial"/>
                <a:cs typeface="Arial"/>
                <a:sym typeface="Arial"/>
              </a:rPr>
              <a:t>Non-Cancer Patient</a:t>
            </a:r>
            <a:r>
              <a:rPr lang="en-US" sz="2287">
                <a:latin typeface="Arial"/>
                <a:ea typeface="Arial"/>
                <a:cs typeface="Arial"/>
                <a:sym typeface="Arial"/>
              </a:rPr>
              <a:t>: Classified as non-cancerous.</a:t>
            </a:r>
            <a:endParaRPr sz="2287">
              <a:latin typeface="Arial"/>
              <a:ea typeface="Arial"/>
              <a:cs typeface="Arial"/>
              <a:sym typeface="Arial"/>
            </a:endParaRPr>
          </a:p>
          <a:p>
            <a:pPr indent="0" lvl="0" marL="228593" rtl="0" algn="l">
              <a:lnSpc>
                <a:spcPct val="70000"/>
              </a:lnSpc>
              <a:spcBef>
                <a:spcPts val="1200"/>
              </a:spcBef>
              <a:spcAft>
                <a:spcPts val="0"/>
              </a:spcAft>
              <a:buNone/>
            </a:pPr>
            <a:r>
              <a:t/>
            </a:r>
            <a:endParaRPr b="1" sz="2412">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Technology Stack of the product</a:t>
            </a:r>
            <a:endParaRPr/>
          </a:p>
        </p:txBody>
      </p:sp>
      <p:sp>
        <p:nvSpPr>
          <p:cNvPr id="244" name="Google Shape;244;p37"/>
          <p:cNvSpPr txBox="1"/>
          <p:nvPr>
            <p:ph idx="1" type="body"/>
          </p:nvPr>
        </p:nvSpPr>
        <p:spPr>
          <a:xfrm>
            <a:off x="838200" y="1373501"/>
            <a:ext cx="10515600" cy="4803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sz="1750">
                <a:latin typeface="Arial"/>
                <a:ea typeface="Arial"/>
                <a:cs typeface="Arial"/>
                <a:sym typeface="Arial"/>
              </a:rPr>
              <a:t>Frontend:</a:t>
            </a:r>
            <a:endParaRPr sz="1750">
              <a:latin typeface="Arial"/>
              <a:ea typeface="Arial"/>
              <a:cs typeface="Arial"/>
              <a:sym typeface="Arial"/>
            </a:endParaRPr>
          </a:p>
          <a:p>
            <a:pPr indent="-339725" lvl="0" marL="457200" rtl="0" algn="l">
              <a:lnSpc>
                <a:spcPct val="115000"/>
              </a:lnSpc>
              <a:spcBef>
                <a:spcPts val="1200"/>
              </a:spcBef>
              <a:spcAft>
                <a:spcPts val="0"/>
              </a:spcAft>
              <a:buSzPts val="1750"/>
              <a:buAutoNum type="arabicPeriod"/>
            </a:pPr>
            <a:r>
              <a:rPr b="1" lang="en-US" sz="1750">
                <a:latin typeface="Arial"/>
                <a:ea typeface="Arial"/>
                <a:cs typeface="Arial"/>
                <a:sym typeface="Arial"/>
              </a:rPr>
              <a:t>HTML/CSS/JavaScript</a:t>
            </a:r>
            <a:r>
              <a:rPr lang="en-US" sz="1750">
                <a:latin typeface="Arial"/>
                <a:ea typeface="Arial"/>
                <a:cs typeface="Arial"/>
                <a:sym typeface="Arial"/>
              </a:rPr>
              <a:t>: For structuring and styling the application.</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Figma</a:t>
            </a:r>
            <a:r>
              <a:rPr lang="en-US" sz="1750">
                <a:latin typeface="Arial"/>
                <a:ea typeface="Arial"/>
                <a:cs typeface="Arial"/>
                <a:sym typeface="Arial"/>
              </a:rPr>
              <a:t>: For designing and planning the UI wireframe.</a:t>
            </a:r>
            <a:endParaRPr b="1" sz="1750"/>
          </a:p>
          <a:p>
            <a:pPr indent="0" lvl="0" marL="0" rtl="0" algn="l">
              <a:lnSpc>
                <a:spcPct val="115000"/>
              </a:lnSpc>
              <a:spcBef>
                <a:spcPts val="1400"/>
              </a:spcBef>
              <a:spcAft>
                <a:spcPts val="0"/>
              </a:spcAft>
              <a:buClr>
                <a:schemeClr val="dk1"/>
              </a:buClr>
              <a:buSzPts val="1100"/>
              <a:buFont typeface="Arial"/>
              <a:buNone/>
            </a:pPr>
            <a:r>
              <a:rPr b="1" lang="en-US" sz="1750">
                <a:latin typeface="Arial"/>
                <a:ea typeface="Arial"/>
                <a:cs typeface="Arial"/>
                <a:sym typeface="Arial"/>
              </a:rPr>
              <a:t>Backend:</a:t>
            </a:r>
            <a:endParaRPr b="1" sz="1750">
              <a:latin typeface="Arial"/>
              <a:ea typeface="Arial"/>
              <a:cs typeface="Arial"/>
              <a:sym typeface="Arial"/>
            </a:endParaRPr>
          </a:p>
          <a:p>
            <a:pPr indent="-339725" lvl="0" marL="457200" rtl="0" algn="l">
              <a:lnSpc>
                <a:spcPct val="115000"/>
              </a:lnSpc>
              <a:spcBef>
                <a:spcPts val="1200"/>
              </a:spcBef>
              <a:spcAft>
                <a:spcPts val="0"/>
              </a:spcAft>
              <a:buSzPts val="1750"/>
              <a:buAutoNum type="arabicPeriod"/>
            </a:pPr>
            <a:r>
              <a:rPr b="1" lang="en-US" sz="1750">
                <a:latin typeface="Arial"/>
                <a:ea typeface="Arial"/>
                <a:cs typeface="Arial"/>
                <a:sym typeface="Arial"/>
              </a:rPr>
              <a:t>Python (Flask)</a:t>
            </a:r>
            <a:r>
              <a:rPr lang="en-US" sz="1750">
                <a:latin typeface="Arial"/>
                <a:ea typeface="Arial"/>
                <a:cs typeface="Arial"/>
                <a:sym typeface="Arial"/>
              </a:rPr>
              <a:t>: For creating a RESTful API to interact with the deep learning models.</a:t>
            </a:r>
            <a:endParaRPr sz="1750">
              <a:latin typeface="Arial"/>
              <a:ea typeface="Arial"/>
              <a:cs typeface="Arial"/>
              <a:sym typeface="Arial"/>
            </a:endParaRPr>
          </a:p>
          <a:p>
            <a:pPr indent="-339725" lvl="1" marL="914400" rtl="0" algn="l">
              <a:lnSpc>
                <a:spcPct val="115000"/>
              </a:lnSpc>
              <a:spcBef>
                <a:spcPts val="0"/>
              </a:spcBef>
              <a:spcAft>
                <a:spcPts val="0"/>
              </a:spcAft>
              <a:buSzPts val="1750"/>
              <a:buChar char="○"/>
            </a:pPr>
            <a:r>
              <a:rPr b="1" lang="en-US" sz="1750">
                <a:latin typeface="Arial"/>
                <a:ea typeface="Arial"/>
                <a:cs typeface="Arial"/>
                <a:sym typeface="Arial"/>
              </a:rPr>
              <a:t>Flask</a:t>
            </a:r>
            <a:r>
              <a:rPr lang="en-US" sz="1750">
                <a:latin typeface="Arial"/>
                <a:ea typeface="Arial"/>
                <a:cs typeface="Arial"/>
                <a:sym typeface="Arial"/>
              </a:rPr>
              <a:t>: Lightweight and easy to set up.</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Deep Learning Libraries</a:t>
            </a:r>
            <a:r>
              <a:rPr lang="en-US" sz="1750">
                <a:latin typeface="Arial"/>
                <a:ea typeface="Arial"/>
                <a:cs typeface="Arial"/>
                <a:sym typeface="Arial"/>
              </a:rPr>
              <a:t>:</a:t>
            </a:r>
            <a:endParaRPr sz="1750">
              <a:latin typeface="Arial"/>
              <a:ea typeface="Arial"/>
              <a:cs typeface="Arial"/>
              <a:sym typeface="Arial"/>
            </a:endParaRPr>
          </a:p>
          <a:p>
            <a:pPr indent="-339725" lvl="1" marL="914400" rtl="0" algn="l">
              <a:lnSpc>
                <a:spcPct val="115000"/>
              </a:lnSpc>
              <a:spcBef>
                <a:spcPts val="0"/>
              </a:spcBef>
              <a:spcAft>
                <a:spcPts val="0"/>
              </a:spcAft>
              <a:buSzPts val="1750"/>
              <a:buChar char="○"/>
            </a:pPr>
            <a:r>
              <a:rPr b="1" lang="en-US" sz="1750">
                <a:latin typeface="Arial"/>
                <a:ea typeface="Arial"/>
                <a:cs typeface="Arial"/>
                <a:sym typeface="Arial"/>
              </a:rPr>
              <a:t>TensorFlow/Keras</a:t>
            </a:r>
            <a:r>
              <a:rPr lang="en-US" sz="1750">
                <a:latin typeface="Arial"/>
                <a:ea typeface="Arial"/>
                <a:cs typeface="Arial"/>
                <a:sym typeface="Arial"/>
              </a:rPr>
              <a:t>: For building, training, and loading CNN/GAN/LSTM models.</a:t>
            </a:r>
            <a:endParaRPr sz="1750">
              <a:latin typeface="Arial"/>
              <a:ea typeface="Arial"/>
              <a:cs typeface="Arial"/>
              <a:sym typeface="Arial"/>
            </a:endParaRPr>
          </a:p>
          <a:p>
            <a:pPr indent="-339725" lvl="1" marL="914400" rtl="0" algn="l">
              <a:lnSpc>
                <a:spcPct val="115000"/>
              </a:lnSpc>
              <a:spcBef>
                <a:spcPts val="0"/>
              </a:spcBef>
              <a:spcAft>
                <a:spcPts val="0"/>
              </a:spcAft>
              <a:buSzPts val="1750"/>
              <a:buChar char="○"/>
            </a:pPr>
            <a:r>
              <a:rPr b="1" lang="en-US" sz="1750">
                <a:latin typeface="Arial"/>
                <a:ea typeface="Arial"/>
                <a:cs typeface="Arial"/>
                <a:sym typeface="Arial"/>
              </a:rPr>
              <a:t>PyTorch</a:t>
            </a:r>
            <a:r>
              <a:rPr lang="en-US" sz="1750">
                <a:latin typeface="Arial"/>
                <a:ea typeface="Arial"/>
                <a:cs typeface="Arial"/>
                <a:sym typeface="Arial"/>
              </a:rPr>
              <a:t>: As an alternative for model training and deployment.</a:t>
            </a:r>
            <a:endParaRPr sz="1750">
              <a:latin typeface="Arial"/>
              <a:ea typeface="Arial"/>
              <a:cs typeface="Arial"/>
              <a:sym typeface="Arial"/>
            </a:endParaRPr>
          </a:p>
          <a:p>
            <a:pPr indent="-339725" lvl="1" marL="914400" rtl="0" algn="l">
              <a:lnSpc>
                <a:spcPct val="115000"/>
              </a:lnSpc>
              <a:spcBef>
                <a:spcPts val="0"/>
              </a:spcBef>
              <a:spcAft>
                <a:spcPts val="0"/>
              </a:spcAft>
              <a:buSzPts val="1750"/>
              <a:buChar char="○"/>
            </a:pPr>
            <a:r>
              <a:rPr b="1" lang="en-US" sz="1750">
                <a:latin typeface="Arial"/>
                <a:ea typeface="Arial"/>
                <a:cs typeface="Arial"/>
                <a:sym typeface="Arial"/>
              </a:rPr>
              <a:t>OpenCV</a:t>
            </a:r>
            <a:r>
              <a:rPr lang="en-US" sz="1750">
                <a:latin typeface="Arial"/>
                <a:ea typeface="Arial"/>
                <a:cs typeface="Arial"/>
                <a:sym typeface="Arial"/>
              </a:rPr>
              <a:t>: For image preprocessing before feeding it into the models.</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Model Serving</a:t>
            </a:r>
            <a:r>
              <a:rPr lang="en-US" sz="1750">
                <a:latin typeface="Arial"/>
                <a:ea typeface="Arial"/>
                <a:cs typeface="Arial"/>
                <a:sym typeface="Arial"/>
              </a:rPr>
              <a:t>:</a:t>
            </a:r>
            <a:endParaRPr sz="1750">
              <a:latin typeface="Arial"/>
              <a:ea typeface="Arial"/>
              <a:cs typeface="Arial"/>
              <a:sym typeface="Arial"/>
            </a:endParaRPr>
          </a:p>
          <a:p>
            <a:pPr indent="-339725" lvl="1" marL="914400" rtl="0" algn="l">
              <a:lnSpc>
                <a:spcPct val="115000"/>
              </a:lnSpc>
              <a:spcBef>
                <a:spcPts val="0"/>
              </a:spcBef>
              <a:spcAft>
                <a:spcPts val="0"/>
              </a:spcAft>
              <a:buSzPts val="1750"/>
              <a:buChar char="○"/>
            </a:pPr>
            <a:r>
              <a:rPr b="1" lang="en-US" sz="1750">
                <a:latin typeface="Arial"/>
                <a:ea typeface="Arial"/>
                <a:cs typeface="Arial"/>
                <a:sym typeface="Arial"/>
              </a:rPr>
              <a:t>TensorFlow Serving</a:t>
            </a:r>
            <a:r>
              <a:rPr lang="en-US" sz="1750">
                <a:latin typeface="Arial"/>
                <a:ea typeface="Arial"/>
                <a:cs typeface="Arial"/>
                <a:sym typeface="Arial"/>
              </a:rPr>
              <a:t>: For deploying and serving the deep learning models.</a:t>
            </a:r>
            <a:endParaRPr b="1" sz="17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Technology Stack of the product</a:t>
            </a:r>
            <a:endParaRPr/>
          </a:p>
        </p:txBody>
      </p:sp>
      <p:sp>
        <p:nvSpPr>
          <p:cNvPr id="250" name="Google Shape;250;p38"/>
          <p:cNvSpPr txBox="1"/>
          <p:nvPr>
            <p:ph idx="1" type="body"/>
          </p:nvPr>
        </p:nvSpPr>
        <p:spPr>
          <a:xfrm>
            <a:off x="838200" y="1373501"/>
            <a:ext cx="10515600" cy="4803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1750">
                <a:latin typeface="Arial"/>
                <a:ea typeface="Arial"/>
                <a:cs typeface="Arial"/>
                <a:sym typeface="Arial"/>
              </a:rPr>
              <a:t>Database:</a:t>
            </a:r>
            <a:endParaRPr b="1" sz="1750">
              <a:latin typeface="Arial"/>
              <a:ea typeface="Arial"/>
              <a:cs typeface="Arial"/>
              <a:sym typeface="Arial"/>
            </a:endParaRPr>
          </a:p>
          <a:p>
            <a:pPr indent="-339725" lvl="0" marL="457200" rtl="0" algn="l">
              <a:lnSpc>
                <a:spcPct val="115000"/>
              </a:lnSpc>
              <a:spcBef>
                <a:spcPts val="1200"/>
              </a:spcBef>
              <a:spcAft>
                <a:spcPts val="0"/>
              </a:spcAft>
              <a:buSzPts val="1750"/>
              <a:buFont typeface="Arial"/>
              <a:buChar char="•"/>
            </a:pPr>
            <a:r>
              <a:rPr b="1" lang="en-US" sz="1750">
                <a:latin typeface="Arial"/>
                <a:ea typeface="Arial"/>
                <a:cs typeface="Arial"/>
                <a:sym typeface="Arial"/>
              </a:rPr>
              <a:t>MongoDB</a:t>
            </a:r>
            <a:r>
              <a:rPr lang="en-US" sz="1750">
                <a:latin typeface="Arial"/>
                <a:ea typeface="Arial"/>
                <a:cs typeface="Arial"/>
                <a:sym typeface="Arial"/>
              </a:rPr>
              <a:t>: For storing user data, image details, and analysis history.</a:t>
            </a:r>
            <a:endParaRPr sz="1750">
              <a:latin typeface="Arial"/>
              <a:ea typeface="Arial"/>
              <a:cs typeface="Arial"/>
              <a:sym typeface="Arial"/>
            </a:endParaRPr>
          </a:p>
          <a:p>
            <a:pPr indent="0" lvl="0" marL="0" rtl="0" algn="l">
              <a:lnSpc>
                <a:spcPct val="115000"/>
              </a:lnSpc>
              <a:spcBef>
                <a:spcPts val="1400"/>
              </a:spcBef>
              <a:spcAft>
                <a:spcPts val="0"/>
              </a:spcAft>
              <a:buNone/>
            </a:pPr>
            <a:r>
              <a:rPr b="1" lang="en-US" sz="1750">
                <a:latin typeface="Arial"/>
                <a:ea typeface="Arial"/>
                <a:cs typeface="Arial"/>
                <a:sym typeface="Arial"/>
              </a:rPr>
              <a:t>Other Libraries:</a:t>
            </a:r>
            <a:endParaRPr b="1" sz="1750">
              <a:latin typeface="Arial"/>
              <a:ea typeface="Arial"/>
              <a:cs typeface="Arial"/>
              <a:sym typeface="Arial"/>
            </a:endParaRPr>
          </a:p>
          <a:p>
            <a:pPr indent="-339725" lvl="0" marL="457200" rtl="0" algn="l">
              <a:lnSpc>
                <a:spcPct val="115000"/>
              </a:lnSpc>
              <a:spcBef>
                <a:spcPts val="1200"/>
              </a:spcBef>
              <a:spcAft>
                <a:spcPts val="0"/>
              </a:spcAft>
              <a:buSzPts val="1750"/>
              <a:buAutoNum type="arabicPeriod"/>
            </a:pPr>
            <a:r>
              <a:rPr b="1" lang="en-US" sz="1750">
                <a:latin typeface="Arial"/>
                <a:ea typeface="Arial"/>
                <a:cs typeface="Arial"/>
                <a:sym typeface="Arial"/>
              </a:rPr>
              <a:t>Pandas</a:t>
            </a:r>
            <a:r>
              <a:rPr lang="en-US" sz="1750">
                <a:latin typeface="Arial"/>
                <a:ea typeface="Arial"/>
                <a:cs typeface="Arial"/>
                <a:sym typeface="Arial"/>
              </a:rPr>
              <a:t>: For handling data processing.</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NumPy</a:t>
            </a:r>
            <a:r>
              <a:rPr lang="en-US" sz="1750">
                <a:latin typeface="Arial"/>
                <a:ea typeface="Arial"/>
                <a:cs typeface="Arial"/>
                <a:sym typeface="Arial"/>
              </a:rPr>
              <a:t>: For numerical operations related to image data.</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Scikit-Learn</a:t>
            </a:r>
            <a:r>
              <a:rPr lang="en-US" sz="1750">
                <a:latin typeface="Arial"/>
                <a:ea typeface="Arial"/>
                <a:cs typeface="Arial"/>
                <a:sym typeface="Arial"/>
              </a:rPr>
              <a:t>: For preprocessing and evaluating the model.</a:t>
            </a:r>
            <a:endParaRPr sz="1750">
              <a:latin typeface="Arial"/>
              <a:ea typeface="Arial"/>
              <a:cs typeface="Arial"/>
              <a:sym typeface="Arial"/>
            </a:endParaRPr>
          </a:p>
          <a:p>
            <a:pPr indent="-339725" lvl="0" marL="457200" rtl="0" algn="l">
              <a:lnSpc>
                <a:spcPct val="115000"/>
              </a:lnSpc>
              <a:spcBef>
                <a:spcPts val="0"/>
              </a:spcBef>
              <a:spcAft>
                <a:spcPts val="0"/>
              </a:spcAft>
              <a:buSzPts val="1750"/>
              <a:buAutoNum type="arabicPeriod"/>
            </a:pPr>
            <a:r>
              <a:rPr b="1" lang="en-US" sz="1750">
                <a:latin typeface="Arial"/>
                <a:ea typeface="Arial"/>
                <a:cs typeface="Arial"/>
                <a:sym typeface="Arial"/>
              </a:rPr>
              <a:t>Matplotlib/Seaborn</a:t>
            </a:r>
            <a:r>
              <a:rPr lang="en-US" sz="1750">
                <a:latin typeface="Arial"/>
                <a:ea typeface="Arial"/>
                <a:cs typeface="Arial"/>
                <a:sym typeface="Arial"/>
              </a:rPr>
              <a:t>: For visualizing model performance and results during the development phase.</a:t>
            </a:r>
            <a:endParaRPr sz="1750">
              <a:latin typeface="Arial"/>
              <a:ea typeface="Arial"/>
              <a:cs typeface="Arial"/>
              <a:sym typeface="Arial"/>
            </a:endParaRPr>
          </a:p>
          <a:p>
            <a:pPr indent="0" lvl="0" marL="0" rtl="0" algn="l">
              <a:lnSpc>
                <a:spcPct val="90000"/>
              </a:lnSpc>
              <a:spcBef>
                <a:spcPts val="1200"/>
              </a:spcBef>
              <a:spcAft>
                <a:spcPts val="0"/>
              </a:spcAft>
              <a:buNone/>
            </a:pPr>
            <a:r>
              <a:t/>
            </a:r>
            <a:endParaRPr b="1"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UI wireframe designs</a:t>
            </a:r>
            <a:endParaRPr/>
          </a:p>
        </p:txBody>
      </p:sp>
      <p:graphicFrame>
        <p:nvGraphicFramePr>
          <p:cNvPr id="256" name="Google Shape;256;p39"/>
          <p:cNvGraphicFramePr/>
          <p:nvPr/>
        </p:nvGraphicFramePr>
        <p:xfrm>
          <a:off x="838200" y="1825625"/>
          <a:ext cx="3000000" cy="3000000"/>
        </p:xfrm>
        <a:graphic>
          <a:graphicData uri="http://schemas.openxmlformats.org/drawingml/2006/table">
            <a:tbl>
              <a:tblPr bandRow="1" firstRow="1">
                <a:noFill/>
                <a:tableStyleId>{EDED4930-6086-4887-A6B3-083BF54E1D5E}</a:tableStyleId>
              </a:tblPr>
              <a:tblGrid>
                <a:gridCol w="3505200"/>
                <a:gridCol w="3505200"/>
                <a:gridCol w="3505200"/>
              </a:tblGrid>
              <a:tr h="370850">
                <a:tc>
                  <a:txBody>
                    <a:bodyPr/>
                    <a:lstStyle/>
                    <a:p>
                      <a:pPr indent="0" lvl="0" marL="0" marR="0" rtl="0" algn="l">
                        <a:spcBef>
                          <a:spcPts val="0"/>
                        </a:spcBef>
                        <a:spcAft>
                          <a:spcPts val="0"/>
                        </a:spcAft>
                        <a:buNone/>
                      </a:pPr>
                      <a:r>
                        <a:rPr lang="en-US" sz="1800" u="none" cap="none" strike="noStrike"/>
                        <a:t>Module</a:t>
                      </a:r>
                      <a:endParaRPr sz="1800"/>
                    </a:p>
                  </a:txBody>
                  <a:tcPr marT="45725" marB="45725" marR="91450" marL="91450"/>
                </a:tc>
                <a:tc>
                  <a:txBody>
                    <a:bodyPr/>
                    <a:lstStyle/>
                    <a:p>
                      <a:pPr indent="0" lvl="0" marL="0" marR="0" rtl="0" algn="l">
                        <a:spcBef>
                          <a:spcPts val="0"/>
                        </a:spcBef>
                        <a:spcAft>
                          <a:spcPts val="0"/>
                        </a:spcAft>
                        <a:buNone/>
                      </a:pPr>
                      <a:r>
                        <a:rPr lang="en-US" sz="1800"/>
                        <a:t>Wireframe</a:t>
                      </a:r>
                      <a:r>
                        <a:rPr lang="en-US" sz="1800"/>
                        <a:t> design Name</a:t>
                      </a:r>
                      <a:endParaRPr sz="1800"/>
                    </a:p>
                  </a:txBody>
                  <a:tcPr marT="45725" marB="45725" marR="91450" marL="91450"/>
                </a:tc>
                <a:tc>
                  <a:txBody>
                    <a:bodyPr/>
                    <a:lstStyle/>
                    <a:p>
                      <a:pPr indent="0" lvl="0" marL="0" marR="0" rtl="0" algn="l">
                        <a:spcBef>
                          <a:spcPts val="0"/>
                        </a:spcBef>
                        <a:spcAft>
                          <a:spcPts val="0"/>
                        </a:spcAft>
                        <a:buNone/>
                      </a:pPr>
                      <a:r>
                        <a:rPr lang="en-US" sz="1800"/>
                        <a:t>Student Associated(RollNo,Name)</a:t>
                      </a:r>
                      <a:endParaRPr sz="1800"/>
                    </a:p>
                  </a:txBody>
                  <a:tcPr marT="45725" marB="45725" marR="91450" marL="91450"/>
                </a:tc>
              </a:tr>
              <a:tr h="370850">
                <a:tc>
                  <a:txBody>
                    <a:bodyPr/>
                    <a:lstStyle/>
                    <a:p>
                      <a:pPr indent="0" lvl="0" marL="0" marR="0" rtl="0" algn="l">
                        <a:spcBef>
                          <a:spcPts val="0"/>
                        </a:spcBef>
                        <a:spcAft>
                          <a:spcPts val="0"/>
                        </a:spcAft>
                        <a:buNone/>
                      </a:pPr>
                      <a:r>
                        <a:rPr lang="en-US" sz="1800"/>
                        <a:t>Homepage of the website</a:t>
                      </a:r>
                      <a:endParaRPr sz="1800"/>
                    </a:p>
                  </a:txBody>
                  <a:tcPr marT="45725" marB="45725" marR="91450" marL="91450"/>
                </a:tc>
                <a:tc>
                  <a:txBody>
                    <a:bodyPr/>
                    <a:lstStyle/>
                    <a:p>
                      <a:pPr indent="0" lvl="0" marL="0" marR="0" rtl="0" algn="l">
                        <a:spcBef>
                          <a:spcPts val="0"/>
                        </a:spcBef>
                        <a:spcAft>
                          <a:spcPts val="0"/>
                        </a:spcAft>
                        <a:buNone/>
                      </a:pPr>
                      <a:r>
                        <a:rPr lang="en-US" sz="1800"/>
                        <a:t>EmotionUI</a:t>
                      </a:r>
                      <a:endParaRPr sz="1800"/>
                    </a:p>
                  </a:txBody>
                  <a:tcPr marT="45725" marB="45725" marR="91450" marL="91450"/>
                </a:tc>
                <a:tc>
                  <a:txBody>
                    <a:bodyPr/>
                    <a:lstStyle/>
                    <a:p>
                      <a:pPr indent="0" lvl="0" marL="0" marR="0" rtl="0" algn="l">
                        <a:spcBef>
                          <a:spcPts val="0"/>
                        </a:spcBef>
                        <a:spcAft>
                          <a:spcPts val="0"/>
                        </a:spcAft>
                        <a:buNone/>
                      </a:pPr>
                      <a:r>
                        <a:rPr lang="en-US" sz="1800"/>
                        <a:t>CB.EN.U4CSE21206, Ashika J</a:t>
                      </a:r>
                      <a:endParaRPr sz="1800"/>
                    </a:p>
                  </a:txBody>
                  <a:tcPr marT="45725" marB="45725" marR="91450" marL="91450"/>
                </a:tc>
              </a:tr>
              <a:tr h="370850">
                <a:tc>
                  <a:txBody>
                    <a:bodyPr/>
                    <a:lstStyle/>
                    <a:p>
                      <a:pPr indent="0" lvl="0" marL="0" marR="0" rtl="0" algn="l">
                        <a:spcBef>
                          <a:spcPts val="0"/>
                        </a:spcBef>
                        <a:spcAft>
                          <a:spcPts val="0"/>
                        </a:spcAft>
                        <a:buNone/>
                      </a:pPr>
                      <a:r>
                        <a:rPr lang="en-US" sz="1800"/>
                        <a:t>About Us of the website</a:t>
                      </a:r>
                      <a:endParaRPr sz="1800"/>
                    </a:p>
                  </a:txBody>
                  <a:tcPr marT="45725" marB="45725" marR="91450" marL="91450"/>
                </a:tc>
                <a:tc>
                  <a:txBody>
                    <a:bodyPr/>
                    <a:lstStyle/>
                    <a:p>
                      <a:pPr indent="0" lvl="0" marL="0" marR="0" rtl="0" algn="l">
                        <a:spcBef>
                          <a:spcPts val="0"/>
                        </a:spcBef>
                        <a:spcAft>
                          <a:spcPts val="0"/>
                        </a:spcAft>
                        <a:buNone/>
                      </a:pPr>
                      <a:r>
                        <a:rPr lang="en-US" sz="1800"/>
                        <a:t>AboutUsUI</a:t>
                      </a:r>
                      <a:endParaRPr sz="1800"/>
                    </a:p>
                  </a:txBody>
                  <a:tcPr marT="45725" marB="45725" marR="91450" marL="91450"/>
                </a:tc>
                <a:tc>
                  <a:txBody>
                    <a:bodyPr/>
                    <a:lstStyle/>
                    <a:p>
                      <a:pPr indent="0" lvl="0" marL="0" marR="0" rtl="0" algn="l">
                        <a:spcBef>
                          <a:spcPts val="0"/>
                        </a:spcBef>
                        <a:spcAft>
                          <a:spcPts val="0"/>
                        </a:spcAft>
                        <a:buNone/>
                      </a:pPr>
                      <a:r>
                        <a:rPr lang="en-US" sz="1800"/>
                        <a:t>CB.EN.U4CSE21238, Mathamgi Nair</a:t>
                      </a:r>
                      <a:endParaRPr sz="1800"/>
                    </a:p>
                  </a:txBody>
                  <a:tcPr marT="45725" marB="45725" marR="91450" marL="91450"/>
                </a:tc>
              </a:tr>
              <a:tr h="370850">
                <a:tc>
                  <a:txBody>
                    <a:bodyPr/>
                    <a:lstStyle/>
                    <a:p>
                      <a:pPr indent="0" lvl="0" marL="0" marR="0" rtl="0" algn="l">
                        <a:spcBef>
                          <a:spcPts val="0"/>
                        </a:spcBef>
                        <a:spcAft>
                          <a:spcPts val="0"/>
                        </a:spcAft>
                        <a:buNone/>
                      </a:pPr>
                      <a:r>
                        <a:rPr lang="en-US" sz="1800"/>
                        <a:t>Photo uploading part of the website</a:t>
                      </a:r>
                      <a:endParaRPr sz="1800"/>
                    </a:p>
                  </a:txBody>
                  <a:tcPr marT="45725" marB="45725" marR="91450" marL="91450"/>
                </a:tc>
                <a:tc>
                  <a:txBody>
                    <a:bodyPr/>
                    <a:lstStyle/>
                    <a:p>
                      <a:pPr indent="0" lvl="0" marL="0" marR="0" rtl="0" algn="l">
                        <a:spcBef>
                          <a:spcPts val="0"/>
                        </a:spcBef>
                        <a:spcAft>
                          <a:spcPts val="0"/>
                        </a:spcAft>
                        <a:buNone/>
                      </a:pPr>
                      <a:r>
                        <a:rPr lang="en-US" sz="1800"/>
                        <a:t>UploadUI</a:t>
                      </a:r>
                      <a:endParaRPr sz="1800"/>
                    </a:p>
                  </a:txBody>
                  <a:tcPr marT="45725" marB="45725" marR="91450" marL="91450"/>
                </a:tc>
                <a:tc>
                  <a:txBody>
                    <a:bodyPr/>
                    <a:lstStyle/>
                    <a:p>
                      <a:pPr indent="0" lvl="0" marL="0" marR="0" rtl="0" algn="l">
                        <a:spcBef>
                          <a:spcPts val="0"/>
                        </a:spcBef>
                        <a:spcAft>
                          <a:spcPts val="0"/>
                        </a:spcAft>
                        <a:buNone/>
                      </a:pPr>
                      <a:r>
                        <a:rPr lang="en-US" sz="1800"/>
                        <a:t>CB.EN.U4CSE21301,Aadithya E R Menon</a:t>
                      </a:r>
                      <a:endParaRPr sz="1800"/>
                    </a:p>
                  </a:txBody>
                  <a:tcPr marT="45725" marB="45725" marR="91450" marL="91450"/>
                </a:tc>
              </a:tr>
              <a:tr h="370850">
                <a:tc>
                  <a:txBody>
                    <a:bodyPr/>
                    <a:lstStyle/>
                    <a:p>
                      <a:pPr indent="0" lvl="0" marL="0" marR="0" rtl="0" algn="l">
                        <a:spcBef>
                          <a:spcPts val="0"/>
                        </a:spcBef>
                        <a:spcAft>
                          <a:spcPts val="0"/>
                        </a:spcAft>
                        <a:buNone/>
                      </a:pPr>
                      <a:r>
                        <a:rPr lang="en-US" sz="1800"/>
                        <a:t>Results of the uploaded picture</a:t>
                      </a:r>
                      <a:endParaRPr sz="1800"/>
                    </a:p>
                  </a:txBody>
                  <a:tcPr marT="45725" marB="45725" marR="91450" marL="91450"/>
                </a:tc>
                <a:tc>
                  <a:txBody>
                    <a:bodyPr/>
                    <a:lstStyle/>
                    <a:p>
                      <a:pPr indent="0" lvl="0" marL="0" marR="0" rtl="0" algn="l">
                        <a:spcBef>
                          <a:spcPts val="0"/>
                        </a:spcBef>
                        <a:spcAft>
                          <a:spcPts val="0"/>
                        </a:spcAft>
                        <a:buNone/>
                      </a:pPr>
                      <a:r>
                        <a:rPr lang="en-US" sz="1800"/>
                        <a:t>ResultsUI</a:t>
                      </a:r>
                      <a:endParaRPr sz="1800"/>
                    </a:p>
                  </a:txBody>
                  <a:tcPr marT="45725" marB="45725" marR="91450" marL="91450"/>
                </a:tc>
                <a:tc>
                  <a:txBody>
                    <a:bodyPr/>
                    <a:lstStyle/>
                    <a:p>
                      <a:pPr indent="0" lvl="0" marL="0" marR="0" rtl="0" algn="l">
                        <a:spcBef>
                          <a:spcPts val="0"/>
                        </a:spcBef>
                        <a:spcAft>
                          <a:spcPts val="0"/>
                        </a:spcAft>
                        <a:buNone/>
                      </a:pPr>
                      <a:r>
                        <a:rPr lang="en-US" sz="1800"/>
                        <a:t>CB.EN.U4CSE21206,CB.EN.U4CSE21238,  Ashikha J, Mathamgi Nair</a:t>
                      </a:r>
                      <a:endParaRPr sz="1800"/>
                    </a:p>
                  </a:txBody>
                  <a:tcPr marT="45725" marB="45725" marR="91450" marL="91450"/>
                </a:tc>
              </a:tr>
              <a:tr h="370850">
                <a:tc>
                  <a:txBody>
                    <a:bodyPr/>
                    <a:lstStyle/>
                    <a:p>
                      <a:pPr indent="0" lvl="0" marL="0" marR="0" rtl="0" algn="l">
                        <a:spcBef>
                          <a:spcPts val="0"/>
                        </a:spcBef>
                        <a:spcAft>
                          <a:spcPts val="0"/>
                        </a:spcAft>
                        <a:buNone/>
                      </a:pPr>
                      <a:r>
                        <a:rPr lang="en-US" sz="1800"/>
                        <a:t>Blog, personal interacting and footer of the website</a:t>
                      </a:r>
                      <a:endParaRPr sz="1800"/>
                    </a:p>
                  </a:txBody>
                  <a:tcPr marT="45725" marB="45725" marR="91450" marL="91450"/>
                </a:tc>
                <a:tc>
                  <a:txBody>
                    <a:bodyPr/>
                    <a:lstStyle/>
                    <a:p>
                      <a:pPr indent="0" lvl="0" marL="0" marR="0" rtl="0" algn="l">
                        <a:spcBef>
                          <a:spcPts val="0"/>
                        </a:spcBef>
                        <a:spcAft>
                          <a:spcPts val="0"/>
                        </a:spcAft>
                        <a:buNone/>
                      </a:pPr>
                      <a:r>
                        <a:rPr lang="en-US" sz="1800"/>
                        <a:t>BlogUI</a:t>
                      </a:r>
                      <a:endParaRPr sz="1800"/>
                    </a:p>
                  </a:txBody>
                  <a:tcPr marT="45725" marB="45725" marR="91450" marL="91450"/>
                </a:tc>
                <a:tc>
                  <a:txBody>
                    <a:bodyPr/>
                    <a:lstStyle/>
                    <a:p>
                      <a:pPr indent="0" lvl="0" marL="0" marR="0" rtl="0" algn="l">
                        <a:spcBef>
                          <a:spcPts val="0"/>
                        </a:spcBef>
                        <a:spcAft>
                          <a:spcPts val="0"/>
                        </a:spcAft>
                        <a:buNone/>
                      </a:pPr>
                      <a:r>
                        <a:rPr lang="en-US" sz="1800"/>
                        <a:t>CB.EN.U4CSE21301, Aadithya E R Menon</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Wireframe designs</a:t>
            </a:r>
            <a:endParaRPr/>
          </a:p>
        </p:txBody>
      </p:sp>
      <p:pic>
        <p:nvPicPr>
          <p:cNvPr id="262" name="Google Shape;262;p40"/>
          <p:cNvPicPr preferRelativeResize="0"/>
          <p:nvPr/>
        </p:nvPicPr>
        <p:blipFill>
          <a:blip r:embed="rId3">
            <a:alphaModFix/>
          </a:blip>
          <a:stretch>
            <a:fillRect/>
          </a:stretch>
        </p:blipFill>
        <p:spPr>
          <a:xfrm>
            <a:off x="215475" y="1690700"/>
            <a:ext cx="4577374" cy="4284700"/>
          </a:xfrm>
          <a:prstGeom prst="rect">
            <a:avLst/>
          </a:prstGeom>
          <a:noFill/>
          <a:ln>
            <a:noFill/>
          </a:ln>
        </p:spPr>
      </p:pic>
      <p:pic>
        <p:nvPicPr>
          <p:cNvPr id="263" name="Google Shape;263;p40"/>
          <p:cNvPicPr preferRelativeResize="0"/>
          <p:nvPr/>
        </p:nvPicPr>
        <p:blipFill>
          <a:blip r:embed="rId4">
            <a:alphaModFix/>
          </a:blip>
          <a:stretch>
            <a:fillRect/>
          </a:stretch>
        </p:blipFill>
        <p:spPr>
          <a:xfrm>
            <a:off x="5226325" y="1690700"/>
            <a:ext cx="6548416" cy="420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Wireframe designs</a:t>
            </a:r>
            <a:endParaRPr/>
          </a:p>
        </p:txBody>
      </p:sp>
      <p:pic>
        <p:nvPicPr>
          <p:cNvPr id="269" name="Google Shape;269;p41"/>
          <p:cNvPicPr preferRelativeResize="0"/>
          <p:nvPr/>
        </p:nvPicPr>
        <p:blipFill rotWithShape="1">
          <a:blip r:embed="rId3">
            <a:alphaModFix/>
          </a:blip>
          <a:srcRect b="-3863" l="0" r="-3863" t="0"/>
          <a:stretch/>
        </p:blipFill>
        <p:spPr>
          <a:xfrm>
            <a:off x="257625" y="2161651"/>
            <a:ext cx="5922912" cy="3045000"/>
          </a:xfrm>
          <a:prstGeom prst="rect">
            <a:avLst/>
          </a:prstGeom>
          <a:noFill/>
          <a:ln>
            <a:noFill/>
          </a:ln>
        </p:spPr>
      </p:pic>
      <p:pic>
        <p:nvPicPr>
          <p:cNvPr id="270" name="Google Shape;270;p41"/>
          <p:cNvPicPr preferRelativeResize="0"/>
          <p:nvPr/>
        </p:nvPicPr>
        <p:blipFill>
          <a:blip r:embed="rId4">
            <a:alphaModFix/>
          </a:blip>
          <a:stretch>
            <a:fillRect/>
          </a:stretch>
        </p:blipFill>
        <p:spPr>
          <a:xfrm>
            <a:off x="6734050" y="2161651"/>
            <a:ext cx="5286174" cy="3044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2"/>
          <p:cNvPicPr preferRelativeResize="0"/>
          <p:nvPr/>
        </p:nvPicPr>
        <p:blipFill>
          <a:blip r:embed="rId3">
            <a:alphaModFix/>
          </a:blip>
          <a:stretch>
            <a:fillRect/>
          </a:stretch>
        </p:blipFill>
        <p:spPr>
          <a:xfrm>
            <a:off x="3384650" y="270750"/>
            <a:ext cx="4972375" cy="570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Working of the product</a:t>
            </a:r>
            <a:endParaRPr/>
          </a:p>
        </p:txBody>
      </p:sp>
      <p:sp>
        <p:nvSpPr>
          <p:cNvPr id="281" name="Google Shape;281;p4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400"/>
              </a:spcBef>
              <a:spcAft>
                <a:spcPts val="0"/>
              </a:spcAft>
              <a:buNone/>
            </a:pPr>
            <a:r>
              <a:rPr b="1" lang="en-US" sz="1400">
                <a:latin typeface="Arial"/>
                <a:ea typeface="Arial"/>
                <a:cs typeface="Arial"/>
                <a:sym typeface="Arial"/>
              </a:rPr>
              <a:t>1. User Input</a:t>
            </a:r>
            <a:endParaRPr b="1" sz="1400">
              <a:latin typeface="Arial"/>
              <a:ea typeface="Arial"/>
              <a:cs typeface="Arial"/>
              <a:sym typeface="Arial"/>
            </a:endParaRPr>
          </a:p>
          <a:p>
            <a:pPr indent="-304800" lvl="0" marL="457200" rtl="0" algn="l">
              <a:lnSpc>
                <a:spcPct val="95000"/>
              </a:lnSpc>
              <a:spcBef>
                <a:spcPts val="1200"/>
              </a:spcBef>
              <a:spcAft>
                <a:spcPts val="0"/>
              </a:spcAft>
              <a:buSzPts val="1200"/>
              <a:buChar char="●"/>
            </a:pPr>
            <a:r>
              <a:rPr b="1" lang="en-US" sz="1200">
                <a:latin typeface="Arial"/>
                <a:ea typeface="Arial"/>
                <a:cs typeface="Arial"/>
                <a:sym typeface="Arial"/>
              </a:rPr>
              <a:t>Action</a:t>
            </a:r>
            <a:r>
              <a:rPr lang="en-US" sz="1200">
                <a:latin typeface="Arial"/>
                <a:ea typeface="Arial"/>
                <a:cs typeface="Arial"/>
                <a:sym typeface="Arial"/>
              </a:rPr>
              <a:t>: User uploads an oral scan or image.</a:t>
            </a:r>
            <a:endParaRPr sz="1200">
              <a:latin typeface="Arial"/>
              <a:ea typeface="Arial"/>
              <a:cs typeface="Arial"/>
              <a:sym typeface="Arial"/>
            </a:endParaRPr>
          </a:p>
          <a:p>
            <a:pPr indent="-304800" lvl="0" marL="457200" rtl="0" algn="l">
              <a:lnSpc>
                <a:spcPct val="95000"/>
              </a:lnSpc>
              <a:spcBef>
                <a:spcPts val="0"/>
              </a:spcBef>
              <a:spcAft>
                <a:spcPts val="0"/>
              </a:spcAft>
              <a:buSzPts val="1200"/>
              <a:buChar char="●"/>
            </a:pPr>
            <a:r>
              <a:rPr b="1" lang="en-US" sz="1200">
                <a:latin typeface="Arial"/>
                <a:ea typeface="Arial"/>
                <a:cs typeface="Arial"/>
                <a:sym typeface="Arial"/>
              </a:rPr>
              <a:t>Process</a:t>
            </a:r>
            <a:r>
              <a:rPr lang="en-US" sz="1200">
                <a:latin typeface="Arial"/>
                <a:ea typeface="Arial"/>
                <a:cs typeface="Arial"/>
                <a:sym typeface="Arial"/>
              </a:rPr>
              <a:t>: Image is sent to backend for processing.</a:t>
            </a:r>
            <a:endParaRPr sz="1200">
              <a:latin typeface="Arial"/>
              <a:ea typeface="Arial"/>
              <a:cs typeface="Arial"/>
              <a:sym typeface="Arial"/>
            </a:endParaRPr>
          </a:p>
          <a:p>
            <a:pPr indent="0" lvl="0" marL="0" rtl="0" algn="l">
              <a:lnSpc>
                <a:spcPct val="95000"/>
              </a:lnSpc>
              <a:spcBef>
                <a:spcPts val="1400"/>
              </a:spcBef>
              <a:spcAft>
                <a:spcPts val="0"/>
              </a:spcAft>
              <a:buNone/>
            </a:pPr>
            <a:r>
              <a:rPr b="1" lang="en-US" sz="1400">
                <a:latin typeface="Arial"/>
                <a:ea typeface="Arial"/>
                <a:cs typeface="Arial"/>
                <a:sym typeface="Arial"/>
              </a:rPr>
              <a:t>2. Preprocessing</a:t>
            </a:r>
            <a:endParaRPr b="1" sz="1400">
              <a:latin typeface="Arial"/>
              <a:ea typeface="Arial"/>
              <a:cs typeface="Arial"/>
              <a:sym typeface="Arial"/>
            </a:endParaRPr>
          </a:p>
          <a:p>
            <a:pPr indent="-304800" lvl="0" marL="457200" rtl="0" algn="l">
              <a:lnSpc>
                <a:spcPct val="95000"/>
              </a:lnSpc>
              <a:spcBef>
                <a:spcPts val="1200"/>
              </a:spcBef>
              <a:spcAft>
                <a:spcPts val="0"/>
              </a:spcAft>
              <a:buSzPts val="1200"/>
              <a:buChar char="●"/>
            </a:pPr>
            <a:r>
              <a:rPr b="1" lang="en-US" sz="1200">
                <a:latin typeface="Arial"/>
                <a:ea typeface="Arial"/>
                <a:cs typeface="Arial"/>
                <a:sym typeface="Arial"/>
              </a:rPr>
              <a:t>Task</a:t>
            </a:r>
            <a:r>
              <a:rPr lang="en-US" sz="1200">
                <a:latin typeface="Arial"/>
                <a:ea typeface="Arial"/>
                <a:cs typeface="Arial"/>
                <a:sym typeface="Arial"/>
              </a:rPr>
              <a:t>: Image resizing, normalization, and augmentation (if needed).</a:t>
            </a:r>
            <a:endParaRPr sz="1200">
              <a:latin typeface="Arial"/>
              <a:ea typeface="Arial"/>
              <a:cs typeface="Arial"/>
              <a:sym typeface="Arial"/>
            </a:endParaRPr>
          </a:p>
          <a:p>
            <a:pPr indent="0" lvl="0" marL="0" rtl="0" algn="l">
              <a:lnSpc>
                <a:spcPct val="95000"/>
              </a:lnSpc>
              <a:spcBef>
                <a:spcPts val="1400"/>
              </a:spcBef>
              <a:spcAft>
                <a:spcPts val="0"/>
              </a:spcAft>
              <a:buNone/>
            </a:pPr>
            <a:r>
              <a:rPr b="1" lang="en-US" sz="1400">
                <a:latin typeface="Arial"/>
                <a:ea typeface="Arial"/>
                <a:cs typeface="Arial"/>
                <a:sym typeface="Arial"/>
              </a:rPr>
              <a:t>3. Image Clustering (K-Means)</a:t>
            </a:r>
            <a:endParaRPr b="1" sz="1400">
              <a:latin typeface="Arial"/>
              <a:ea typeface="Arial"/>
              <a:cs typeface="Arial"/>
              <a:sym typeface="Arial"/>
            </a:endParaRPr>
          </a:p>
          <a:p>
            <a:pPr indent="-304800" lvl="0" marL="457200" rtl="0" algn="l">
              <a:lnSpc>
                <a:spcPct val="95000"/>
              </a:lnSpc>
              <a:spcBef>
                <a:spcPts val="1200"/>
              </a:spcBef>
              <a:spcAft>
                <a:spcPts val="0"/>
              </a:spcAft>
              <a:buSzPts val="1200"/>
              <a:buChar char="●"/>
            </a:pPr>
            <a:r>
              <a:rPr b="1" lang="en-US" sz="1200">
                <a:latin typeface="Arial"/>
                <a:ea typeface="Arial"/>
                <a:cs typeface="Arial"/>
                <a:sym typeface="Arial"/>
              </a:rPr>
              <a:t>Task</a:t>
            </a:r>
            <a:r>
              <a:rPr lang="en-US" sz="1200">
                <a:latin typeface="Arial"/>
                <a:ea typeface="Arial"/>
                <a:cs typeface="Arial"/>
                <a:sym typeface="Arial"/>
              </a:rPr>
              <a:t>: K-Means clustering groups similar images to detect patterns.</a:t>
            </a:r>
            <a:endParaRPr sz="1200">
              <a:latin typeface="Arial"/>
              <a:ea typeface="Arial"/>
              <a:cs typeface="Arial"/>
              <a:sym typeface="Arial"/>
            </a:endParaRPr>
          </a:p>
          <a:p>
            <a:pPr indent="0" lvl="0" marL="0" rtl="0" algn="l">
              <a:lnSpc>
                <a:spcPct val="95000"/>
              </a:lnSpc>
              <a:spcBef>
                <a:spcPts val="1400"/>
              </a:spcBef>
              <a:spcAft>
                <a:spcPts val="0"/>
              </a:spcAft>
              <a:buNone/>
            </a:pPr>
            <a:r>
              <a:rPr b="1" lang="en-US" sz="1400">
                <a:latin typeface="Arial"/>
                <a:ea typeface="Arial"/>
                <a:cs typeface="Arial"/>
                <a:sym typeface="Arial"/>
              </a:rPr>
              <a:t>4. Feature Extraction</a:t>
            </a:r>
            <a:endParaRPr b="1" sz="1400">
              <a:latin typeface="Arial"/>
              <a:ea typeface="Arial"/>
              <a:cs typeface="Arial"/>
              <a:sym typeface="Arial"/>
            </a:endParaRPr>
          </a:p>
          <a:p>
            <a:pPr indent="-304800" lvl="0" marL="457200" rtl="0" algn="l">
              <a:lnSpc>
                <a:spcPct val="95000"/>
              </a:lnSpc>
              <a:spcBef>
                <a:spcPts val="1200"/>
              </a:spcBef>
              <a:spcAft>
                <a:spcPts val="0"/>
              </a:spcAft>
              <a:buSzPts val="1200"/>
              <a:buChar char="●"/>
            </a:pPr>
            <a:r>
              <a:rPr b="1" lang="en-US" sz="1200">
                <a:latin typeface="Arial"/>
                <a:ea typeface="Arial"/>
                <a:cs typeface="Arial"/>
                <a:sym typeface="Arial"/>
              </a:rPr>
              <a:t>Task</a:t>
            </a:r>
            <a:r>
              <a:rPr lang="en-US" sz="1200">
                <a:latin typeface="Arial"/>
                <a:ea typeface="Arial"/>
                <a:cs typeface="Arial"/>
                <a:sym typeface="Arial"/>
              </a:rPr>
              <a:t>: CNN extracts features like edges, textures, and color patterns.</a:t>
            </a:r>
            <a:endParaRPr sz="1200">
              <a:latin typeface="Arial"/>
              <a:ea typeface="Arial"/>
              <a:cs typeface="Arial"/>
              <a:sym typeface="Arial"/>
            </a:endParaRPr>
          </a:p>
          <a:p>
            <a:pPr indent="0" lvl="0" marL="0" rtl="0" algn="l">
              <a:lnSpc>
                <a:spcPct val="95000"/>
              </a:lnSpc>
              <a:spcBef>
                <a:spcPts val="1400"/>
              </a:spcBef>
              <a:spcAft>
                <a:spcPts val="0"/>
              </a:spcAft>
              <a:buNone/>
            </a:pPr>
            <a:r>
              <a:rPr b="1" lang="en-US" sz="1400">
                <a:latin typeface="Arial"/>
                <a:ea typeface="Arial"/>
                <a:cs typeface="Arial"/>
                <a:sym typeface="Arial"/>
              </a:rPr>
              <a:t>5. Deep Learning Model (CNN)</a:t>
            </a:r>
            <a:endParaRPr b="1" sz="1400">
              <a:latin typeface="Arial"/>
              <a:ea typeface="Arial"/>
              <a:cs typeface="Arial"/>
              <a:sym typeface="Arial"/>
            </a:endParaRPr>
          </a:p>
          <a:p>
            <a:pPr indent="-304800" lvl="0" marL="457200" rtl="0" algn="l">
              <a:lnSpc>
                <a:spcPct val="95000"/>
              </a:lnSpc>
              <a:spcBef>
                <a:spcPts val="1200"/>
              </a:spcBef>
              <a:spcAft>
                <a:spcPts val="0"/>
              </a:spcAft>
              <a:buSzPts val="1200"/>
              <a:buChar char="●"/>
            </a:pPr>
            <a:r>
              <a:rPr b="1" lang="en-US" sz="1200">
                <a:latin typeface="Arial"/>
                <a:ea typeface="Arial"/>
                <a:cs typeface="Arial"/>
                <a:sym typeface="Arial"/>
              </a:rPr>
              <a:t>Task</a:t>
            </a:r>
            <a:r>
              <a:rPr lang="en-US" sz="1200">
                <a:latin typeface="Arial"/>
                <a:ea typeface="Arial"/>
                <a:cs typeface="Arial"/>
                <a:sym typeface="Arial"/>
              </a:rPr>
              <a:t>: CNN predicts whether the image is cancerous or non-cancerous based on training.</a:t>
            </a:r>
            <a:endParaRPr sz="1200">
              <a:latin typeface="Arial"/>
              <a:ea typeface="Arial"/>
              <a:cs typeface="Arial"/>
              <a:sym typeface="Arial"/>
            </a:endParaRPr>
          </a:p>
          <a:p>
            <a:pPr indent="0" lvl="0" marL="0" rtl="0" algn="l">
              <a:lnSpc>
                <a:spcPct val="95000"/>
              </a:lnSpc>
              <a:spcBef>
                <a:spcPts val="1400"/>
              </a:spcBef>
              <a:spcAft>
                <a:spcPts val="400"/>
              </a:spcAft>
              <a:buNone/>
            </a:pPr>
            <a:r>
              <a:t/>
            </a:r>
            <a:endParaRPr sz="2900"/>
          </a:p>
        </p:txBody>
      </p:sp>
      <p:sp>
        <p:nvSpPr>
          <p:cNvPr id="282" name="Google Shape;282;p43"/>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6</a:t>
            </a:r>
            <a:r>
              <a:rPr b="1" lang="en-US" sz="1600">
                <a:latin typeface="Arial"/>
                <a:ea typeface="Arial"/>
                <a:cs typeface="Arial"/>
                <a:sym typeface="Arial"/>
              </a:rPr>
              <a:t>. Prediction Output</a:t>
            </a:r>
            <a:endParaRPr b="1" sz="1600">
              <a:latin typeface="Arial"/>
              <a:ea typeface="Arial"/>
              <a:cs typeface="Arial"/>
              <a:sym typeface="Arial"/>
            </a:endParaRPr>
          </a:p>
          <a:p>
            <a:pPr indent="-317500" lvl="0" marL="457200" rtl="0" algn="l">
              <a:lnSpc>
                <a:spcPct val="115000"/>
              </a:lnSpc>
              <a:spcBef>
                <a:spcPts val="1200"/>
              </a:spcBef>
              <a:spcAft>
                <a:spcPts val="0"/>
              </a:spcAft>
              <a:buSzPts val="1400"/>
              <a:buChar char="●"/>
            </a:pPr>
            <a:r>
              <a:rPr b="1" lang="en-US" sz="1400">
                <a:latin typeface="Arial"/>
                <a:ea typeface="Arial"/>
                <a:cs typeface="Arial"/>
                <a:sym typeface="Arial"/>
              </a:rPr>
              <a:t>Result</a:t>
            </a:r>
            <a:r>
              <a:rPr lang="en-US" sz="1400">
                <a:latin typeface="Arial"/>
                <a:ea typeface="Arial"/>
                <a:cs typeface="Arial"/>
                <a:sym typeface="Arial"/>
              </a:rPr>
              <a:t>: Displays either "Cancerous" or "Non-Cancerous."</a:t>
            </a:r>
            <a:endParaRPr sz="14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7. Display to User</a:t>
            </a:r>
            <a:endParaRPr b="1" sz="1600">
              <a:latin typeface="Arial"/>
              <a:ea typeface="Arial"/>
              <a:cs typeface="Arial"/>
              <a:sym typeface="Arial"/>
            </a:endParaRPr>
          </a:p>
          <a:p>
            <a:pPr indent="-317500" lvl="0" marL="457200" rtl="0" algn="l">
              <a:lnSpc>
                <a:spcPct val="115000"/>
              </a:lnSpc>
              <a:spcBef>
                <a:spcPts val="1200"/>
              </a:spcBef>
              <a:spcAft>
                <a:spcPts val="0"/>
              </a:spcAft>
              <a:buSzPts val="1400"/>
              <a:buChar char="●"/>
            </a:pPr>
            <a:r>
              <a:rPr b="1" lang="en-US" sz="1400">
                <a:latin typeface="Arial"/>
                <a:ea typeface="Arial"/>
                <a:cs typeface="Arial"/>
                <a:sym typeface="Arial"/>
              </a:rPr>
              <a:t>Action</a:t>
            </a:r>
            <a:r>
              <a:rPr lang="en-US" sz="1400">
                <a:latin typeface="Arial"/>
                <a:ea typeface="Arial"/>
                <a:cs typeface="Arial"/>
                <a:sym typeface="Arial"/>
              </a:rPr>
              <a:t>: Results shown on web interface, possibly with confidence levels.</a:t>
            </a:r>
            <a:endParaRPr sz="14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600">
                <a:latin typeface="Arial"/>
                <a:ea typeface="Arial"/>
                <a:cs typeface="Arial"/>
                <a:sym typeface="Arial"/>
              </a:rPr>
              <a:t>8. Post-Detection</a:t>
            </a:r>
            <a:endParaRPr b="1" sz="1600">
              <a:latin typeface="Arial"/>
              <a:ea typeface="Arial"/>
              <a:cs typeface="Arial"/>
              <a:sym typeface="Arial"/>
            </a:endParaRPr>
          </a:p>
          <a:p>
            <a:pPr indent="-317500" lvl="0" marL="457200" rtl="0" algn="l">
              <a:lnSpc>
                <a:spcPct val="115000"/>
              </a:lnSpc>
              <a:spcBef>
                <a:spcPts val="1200"/>
              </a:spcBef>
              <a:spcAft>
                <a:spcPts val="0"/>
              </a:spcAft>
              <a:buSzPts val="1400"/>
              <a:buChar char="●"/>
            </a:pPr>
            <a:r>
              <a:rPr b="1" lang="en-US" sz="1400">
                <a:latin typeface="Arial"/>
                <a:ea typeface="Arial"/>
                <a:cs typeface="Arial"/>
                <a:sym typeface="Arial"/>
              </a:rPr>
              <a:t>User Options</a:t>
            </a:r>
            <a:r>
              <a:rPr lang="en-US" sz="1400">
                <a:latin typeface="Arial"/>
                <a:ea typeface="Arial"/>
                <a:cs typeface="Arial"/>
                <a:sym typeface="Arial"/>
              </a:rPr>
              <a:t>: Upload another image or explore additional resources.</a:t>
            </a:r>
            <a:endParaRPr sz="1400">
              <a:latin typeface="Arial"/>
              <a:ea typeface="Arial"/>
              <a:cs typeface="Arial"/>
              <a:sym typeface="Arial"/>
            </a:endParaRPr>
          </a:p>
          <a:p>
            <a:pPr indent="0" lvl="0" marL="0" rtl="0" algn="l">
              <a:lnSpc>
                <a:spcPct val="115000"/>
              </a:lnSpc>
              <a:spcBef>
                <a:spcPts val="1200"/>
              </a:spcBef>
              <a:spcAft>
                <a:spcPts val="0"/>
              </a:spcAft>
              <a:buNone/>
            </a:pPr>
            <a:r>
              <a:rPr lang="en-US" sz="1400">
                <a:latin typeface="Arial"/>
                <a:ea typeface="Arial"/>
                <a:cs typeface="Arial"/>
                <a:sym typeface="Arial"/>
              </a:rPr>
              <a:t>system displays the diagnosis (e.g., malignant/benign) and provides highlighted regions in the image, and potential follow-up recommendations</a:t>
            </a:r>
            <a:endParaRPr sz="1400">
              <a:latin typeface="Arial"/>
              <a:ea typeface="Arial"/>
              <a:cs typeface="Arial"/>
              <a:sym typeface="Arial"/>
            </a:endParaRPr>
          </a:p>
          <a:p>
            <a:pPr indent="0" lvl="0" marL="228593" rtl="0" algn="l">
              <a:spcBef>
                <a:spcPts val="1200"/>
              </a:spcBef>
              <a:spcAft>
                <a:spcPts val="0"/>
              </a:spcAft>
              <a:buNone/>
            </a:pPr>
            <a:r>
              <a:t/>
            </a:r>
            <a:endParaRPr sz="3100"/>
          </a:p>
          <a:p>
            <a:pPr indent="0" lvl="0" marL="0" rtl="0" algn="l">
              <a:spcBef>
                <a:spcPts val="1000"/>
              </a:spcBef>
              <a:spcAft>
                <a:spcPts val="0"/>
              </a:spcAft>
              <a:buNone/>
            </a:pPr>
            <a:r>
              <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595661" y="182564"/>
            <a:ext cx="10515600" cy="45662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200"/>
              <a:buFont typeface="Times New Roman"/>
              <a:buNone/>
            </a:pPr>
            <a:r>
              <a:rPr b="1" i="1" lang="en-US" sz="3200">
                <a:solidFill>
                  <a:srgbClr val="C00000"/>
                </a:solidFill>
                <a:latin typeface="Times New Roman"/>
                <a:ea typeface="Times New Roman"/>
                <a:cs typeface="Times New Roman"/>
                <a:sym typeface="Times New Roman"/>
              </a:rPr>
              <a:t>Agenda</a:t>
            </a:r>
            <a:endParaRPr/>
          </a:p>
        </p:txBody>
      </p:sp>
      <p:sp>
        <p:nvSpPr>
          <p:cNvPr id="180" name="Google Shape;180;p28"/>
          <p:cNvSpPr txBox="1"/>
          <p:nvPr>
            <p:ph idx="1" type="body"/>
          </p:nvPr>
        </p:nvSpPr>
        <p:spPr>
          <a:xfrm>
            <a:off x="544285" y="799838"/>
            <a:ext cx="10881275" cy="5296162"/>
          </a:xfrm>
          <a:prstGeom prst="rect">
            <a:avLst/>
          </a:prstGeom>
          <a:noFill/>
          <a:ln>
            <a:noFill/>
          </a:ln>
        </p:spPr>
        <p:txBody>
          <a:bodyPr anchorCtr="0" anchor="t" bIns="45700" lIns="91425" spcFirstLastPara="1" rIns="91425" wrap="square" tIns="45700">
            <a:noAutofit/>
          </a:bodyPr>
          <a:lstStyle/>
          <a:p>
            <a:pPr indent="-228594" lvl="0" marL="228594" rtl="0" algn="just">
              <a:lnSpc>
                <a:spcPct val="150000"/>
              </a:lnSpc>
              <a:spcBef>
                <a:spcPts val="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Overall Architecture Diagram</a:t>
            </a:r>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Existing Product features</a:t>
            </a:r>
            <a:endParaRPr b="1" sz="1800">
              <a:solidFill>
                <a:srgbClr val="38507C"/>
              </a:solidFill>
              <a:latin typeface="Times New Roman"/>
              <a:ea typeface="Times New Roman"/>
              <a:cs typeface="Times New Roman"/>
              <a:sym typeface="Times New Roman"/>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Module Diagram</a:t>
            </a:r>
            <a:endParaRPr b="1" sz="1800">
              <a:solidFill>
                <a:srgbClr val="38507C"/>
              </a:solidFill>
              <a:latin typeface="Times New Roman"/>
              <a:ea typeface="Times New Roman"/>
              <a:cs typeface="Times New Roman"/>
              <a:sym typeface="Times New Roman"/>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Explanation of Modules</a:t>
            </a:r>
            <a:endParaRPr b="1" sz="1800">
              <a:solidFill>
                <a:srgbClr val="38507C"/>
              </a:solidFill>
              <a:latin typeface="Times New Roman"/>
              <a:ea typeface="Times New Roman"/>
              <a:cs typeface="Times New Roman"/>
              <a:sym typeface="Times New Roman"/>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Technology Stack</a:t>
            </a:r>
            <a:endParaRPr b="1" sz="1800">
              <a:solidFill>
                <a:srgbClr val="38507C"/>
              </a:solidFill>
              <a:latin typeface="Times New Roman"/>
              <a:ea typeface="Times New Roman"/>
              <a:cs typeface="Times New Roman"/>
              <a:sym typeface="Times New Roman"/>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UI wireframe designs --- For each module</a:t>
            </a:r>
            <a:endParaRPr b="1" sz="1800">
              <a:solidFill>
                <a:srgbClr val="38507C"/>
              </a:solidFill>
              <a:latin typeface="Times New Roman"/>
              <a:ea typeface="Times New Roman"/>
              <a:cs typeface="Times New Roman"/>
              <a:sym typeface="Times New Roman"/>
            </a:endParaRPr>
          </a:p>
          <a:p>
            <a:pPr indent="-228594" lvl="0" marL="228594" rtl="0" algn="just">
              <a:lnSpc>
                <a:spcPct val="150000"/>
              </a:lnSpc>
              <a:spcBef>
                <a:spcPts val="1000"/>
              </a:spcBef>
              <a:spcAft>
                <a:spcPts val="0"/>
              </a:spcAft>
              <a:buClr>
                <a:srgbClr val="38507C"/>
              </a:buClr>
              <a:buSzPts val="1800"/>
              <a:buFont typeface="Noto Sans Symbols"/>
              <a:buChar char="✔"/>
            </a:pPr>
            <a:r>
              <a:rPr b="1" lang="en-US" sz="1800">
                <a:solidFill>
                  <a:srgbClr val="38507C"/>
                </a:solidFill>
                <a:latin typeface="Times New Roman"/>
                <a:ea typeface="Times New Roman"/>
                <a:cs typeface="Times New Roman"/>
                <a:sym typeface="Times New Roman"/>
              </a:rPr>
              <a:t>Working of the product</a:t>
            </a:r>
            <a:endParaRPr b="1" sz="1800">
              <a:solidFill>
                <a:srgbClr val="38507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647425" y="1457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sz="3000"/>
              <a:t>ARCHITECTURE DIAGRAM</a:t>
            </a:r>
            <a:endParaRPr sz="3000"/>
          </a:p>
        </p:txBody>
      </p:sp>
      <p:pic>
        <p:nvPicPr>
          <p:cNvPr descr="A diagram of a computer system&#10;&#10;Description automatically generated" id="186" name="Google Shape;186;p29"/>
          <p:cNvPicPr preferRelativeResize="0"/>
          <p:nvPr/>
        </p:nvPicPr>
        <p:blipFill>
          <a:blip r:embed="rId3">
            <a:alphaModFix/>
          </a:blip>
          <a:stretch>
            <a:fillRect/>
          </a:stretch>
        </p:blipFill>
        <p:spPr>
          <a:xfrm>
            <a:off x="3174875" y="1821800"/>
            <a:ext cx="5079575" cy="3977450"/>
          </a:xfrm>
          <a:prstGeom prst="rect">
            <a:avLst/>
          </a:prstGeom>
          <a:noFill/>
          <a:ln>
            <a:noFill/>
          </a:ln>
        </p:spPr>
      </p:pic>
      <p:sp>
        <p:nvSpPr>
          <p:cNvPr id="187" name="Google Shape;187;p29"/>
          <p:cNvSpPr txBox="1"/>
          <p:nvPr/>
        </p:nvSpPr>
        <p:spPr>
          <a:xfrm>
            <a:off x="3911633" y="2778966"/>
            <a:ext cx="2088300" cy="175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838200" y="694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Existing product features</a:t>
            </a:r>
            <a:endParaRPr/>
          </a:p>
        </p:txBody>
      </p:sp>
      <p:sp>
        <p:nvSpPr>
          <p:cNvPr id="193" name="Google Shape;193;p30"/>
          <p:cNvSpPr txBox="1"/>
          <p:nvPr>
            <p:ph idx="1" type="body"/>
          </p:nvPr>
        </p:nvSpPr>
        <p:spPr>
          <a:xfrm>
            <a:off x="838200" y="1116001"/>
            <a:ext cx="10515600" cy="485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750">
                <a:latin typeface="Arial"/>
                <a:ea typeface="Arial"/>
                <a:cs typeface="Arial"/>
                <a:sym typeface="Arial"/>
              </a:rPr>
              <a:t>Two interesting deep learning-based projects / webapps that focuses on detecting oral cancer are as follows:</a:t>
            </a:r>
            <a:endParaRPr sz="1750">
              <a:latin typeface="Arial"/>
              <a:ea typeface="Arial"/>
              <a:cs typeface="Arial"/>
              <a:sym typeface="Arial"/>
            </a:endParaRPr>
          </a:p>
          <a:p>
            <a:pPr indent="0" lvl="0" marL="0" rtl="0" algn="l">
              <a:lnSpc>
                <a:spcPct val="90000"/>
              </a:lnSpc>
              <a:spcBef>
                <a:spcPts val="0"/>
              </a:spcBef>
              <a:spcAft>
                <a:spcPts val="0"/>
              </a:spcAft>
              <a:buNone/>
            </a:pPr>
            <a:r>
              <a:t/>
            </a:r>
            <a:endParaRPr sz="1750">
              <a:latin typeface="Arial"/>
              <a:ea typeface="Arial"/>
              <a:cs typeface="Arial"/>
              <a:sym typeface="Arial"/>
            </a:endParaRPr>
          </a:p>
          <a:p>
            <a:pPr indent="-339725" lvl="0" marL="457200" rtl="0" algn="l">
              <a:spcBef>
                <a:spcPts val="0"/>
              </a:spcBef>
              <a:spcAft>
                <a:spcPts val="0"/>
              </a:spcAft>
              <a:buSzPts val="1750"/>
              <a:buFont typeface="Arial"/>
              <a:buChar char="•"/>
            </a:pPr>
            <a:r>
              <a:rPr b="1" lang="en-US" sz="1750">
                <a:latin typeface="Arial"/>
                <a:ea typeface="Arial"/>
                <a:cs typeface="Arial"/>
                <a:sym typeface="Arial"/>
              </a:rPr>
              <a:t>Oral Cancer Detection Web-App using XceptionNet</a:t>
            </a:r>
            <a:r>
              <a:rPr lang="en-US" sz="1750">
                <a:latin typeface="Arial"/>
                <a:ea typeface="Arial"/>
                <a:cs typeface="Arial"/>
                <a:sym typeface="Arial"/>
              </a:rPr>
              <a:t>: This project, available on GitHub, is a web app built using Flask, TensorFlow, Keras, and OpenCV. It focuses on detecting oral cancer from histopathological images using a custom-trained XceptionNet model. The model claims an accuracy of 98% for classifying the presence of oral cancer​</a:t>
            </a:r>
            <a:br>
              <a:rPr lang="en-US" sz="1750" u="sng">
                <a:solidFill>
                  <a:schemeClr val="hlink"/>
                </a:solidFill>
                <a:latin typeface="Arial"/>
                <a:ea typeface="Arial"/>
                <a:cs typeface="Arial"/>
                <a:sym typeface="Arial"/>
                <a:hlinkClick r:id="rId3"/>
              </a:rPr>
            </a:br>
            <a:r>
              <a:rPr lang="en-US" sz="1750">
                <a:latin typeface="Arial"/>
                <a:ea typeface="Arial"/>
                <a:cs typeface="Arial"/>
                <a:sym typeface="Arial"/>
              </a:rPr>
              <a:t>.</a:t>
            </a:r>
            <a:endParaRPr sz="1750">
              <a:latin typeface="Arial"/>
              <a:ea typeface="Arial"/>
              <a:cs typeface="Arial"/>
              <a:sym typeface="Arial"/>
            </a:endParaRPr>
          </a:p>
          <a:p>
            <a:pPr indent="-339725" lvl="0" marL="457200" rtl="0" algn="l">
              <a:spcBef>
                <a:spcPts val="0"/>
              </a:spcBef>
              <a:spcAft>
                <a:spcPts val="0"/>
              </a:spcAft>
              <a:buSzPts val="1750"/>
              <a:buFont typeface="Arial"/>
              <a:buChar char="•"/>
            </a:pPr>
            <a:r>
              <a:rPr b="1" lang="en-US" sz="1750">
                <a:latin typeface="Arial"/>
                <a:ea typeface="Arial"/>
                <a:cs typeface="Arial"/>
                <a:sym typeface="Arial"/>
              </a:rPr>
              <a:t>Oral Cancer Detection using InceptionV3</a:t>
            </a:r>
            <a:r>
              <a:rPr lang="en-US" sz="1750">
                <a:latin typeface="Arial"/>
                <a:ea typeface="Arial"/>
                <a:cs typeface="Arial"/>
                <a:sym typeface="Arial"/>
              </a:rPr>
              <a:t>: GitHub repository utilizes the InceptionV3 model for detecting oral cancer from histopathological images. The model is implemented with Keras and TensorFlow, and the aim is to make diagnosis more efficient using image classification​</a:t>
            </a:r>
            <a:endParaRPr sz="1750">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838200" y="694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Existing product features</a:t>
            </a:r>
            <a:endParaRPr/>
          </a:p>
        </p:txBody>
      </p:sp>
      <p:sp>
        <p:nvSpPr>
          <p:cNvPr id="199" name="Google Shape;199;p31"/>
          <p:cNvSpPr txBox="1"/>
          <p:nvPr>
            <p:ph idx="1" type="body"/>
          </p:nvPr>
        </p:nvSpPr>
        <p:spPr>
          <a:xfrm>
            <a:off x="838200" y="1116001"/>
            <a:ext cx="10515600" cy="485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latin typeface="Arial"/>
                <a:ea typeface="Arial"/>
                <a:cs typeface="Arial"/>
                <a:sym typeface="Arial"/>
              </a:rPr>
              <a:t>.</a:t>
            </a:r>
            <a:endParaRPr>
              <a:latin typeface="Arial"/>
              <a:ea typeface="Arial"/>
              <a:cs typeface="Arial"/>
              <a:sym typeface="Arial"/>
            </a:endParaRPr>
          </a:p>
        </p:txBody>
      </p:sp>
      <p:pic>
        <p:nvPicPr>
          <p:cNvPr id="200" name="Google Shape;200;p31"/>
          <p:cNvPicPr preferRelativeResize="0"/>
          <p:nvPr/>
        </p:nvPicPr>
        <p:blipFill>
          <a:blip r:embed="rId3">
            <a:alphaModFix/>
          </a:blip>
          <a:stretch>
            <a:fillRect/>
          </a:stretch>
        </p:blipFill>
        <p:spPr>
          <a:xfrm>
            <a:off x="880725" y="1116000"/>
            <a:ext cx="4613301" cy="2297450"/>
          </a:xfrm>
          <a:prstGeom prst="rect">
            <a:avLst/>
          </a:prstGeom>
          <a:noFill/>
          <a:ln>
            <a:noFill/>
          </a:ln>
        </p:spPr>
      </p:pic>
      <p:pic>
        <p:nvPicPr>
          <p:cNvPr id="201" name="Google Shape;201;p31"/>
          <p:cNvPicPr preferRelativeResize="0"/>
          <p:nvPr/>
        </p:nvPicPr>
        <p:blipFill>
          <a:blip r:embed="rId4">
            <a:alphaModFix/>
          </a:blip>
          <a:stretch>
            <a:fillRect/>
          </a:stretch>
        </p:blipFill>
        <p:spPr>
          <a:xfrm>
            <a:off x="6016825" y="1115994"/>
            <a:ext cx="4814614" cy="2297450"/>
          </a:xfrm>
          <a:prstGeom prst="rect">
            <a:avLst/>
          </a:prstGeom>
          <a:noFill/>
          <a:ln>
            <a:noFill/>
          </a:ln>
        </p:spPr>
      </p:pic>
      <p:pic>
        <p:nvPicPr>
          <p:cNvPr id="202" name="Google Shape;202;p31"/>
          <p:cNvPicPr preferRelativeResize="0"/>
          <p:nvPr/>
        </p:nvPicPr>
        <p:blipFill>
          <a:blip r:embed="rId5">
            <a:alphaModFix/>
          </a:blip>
          <a:stretch>
            <a:fillRect/>
          </a:stretch>
        </p:blipFill>
        <p:spPr>
          <a:xfrm>
            <a:off x="880725" y="3570575"/>
            <a:ext cx="4613301" cy="2543450"/>
          </a:xfrm>
          <a:prstGeom prst="rect">
            <a:avLst/>
          </a:prstGeom>
          <a:noFill/>
          <a:ln>
            <a:noFill/>
          </a:ln>
        </p:spPr>
      </p:pic>
      <p:pic>
        <p:nvPicPr>
          <p:cNvPr id="203" name="Google Shape;203;p31"/>
          <p:cNvPicPr preferRelativeResize="0"/>
          <p:nvPr/>
        </p:nvPicPr>
        <p:blipFill>
          <a:blip r:embed="rId6">
            <a:alphaModFix/>
          </a:blip>
          <a:stretch>
            <a:fillRect/>
          </a:stretch>
        </p:blipFill>
        <p:spPr>
          <a:xfrm>
            <a:off x="6096000" y="3570575"/>
            <a:ext cx="4814625" cy="254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90525" y="-20969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Existing product features</a:t>
            </a:r>
            <a:endParaRPr/>
          </a:p>
        </p:txBody>
      </p:sp>
      <p:sp>
        <p:nvSpPr>
          <p:cNvPr id="209" name="Google Shape;209;p32"/>
          <p:cNvSpPr txBox="1"/>
          <p:nvPr>
            <p:ph idx="1" type="body"/>
          </p:nvPr>
        </p:nvSpPr>
        <p:spPr>
          <a:xfrm>
            <a:off x="838200" y="1116001"/>
            <a:ext cx="10515600" cy="485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750">
                <a:latin typeface="Arial"/>
                <a:ea typeface="Arial"/>
                <a:cs typeface="Arial"/>
                <a:sym typeface="Arial"/>
              </a:rPr>
              <a:t>.</a:t>
            </a:r>
            <a:endParaRPr>
              <a:latin typeface="Arial"/>
              <a:ea typeface="Arial"/>
              <a:cs typeface="Arial"/>
              <a:sym typeface="Arial"/>
            </a:endParaRPr>
          </a:p>
        </p:txBody>
      </p:sp>
      <p:pic>
        <p:nvPicPr>
          <p:cNvPr id="210" name="Google Shape;210;p32"/>
          <p:cNvPicPr preferRelativeResize="0"/>
          <p:nvPr/>
        </p:nvPicPr>
        <p:blipFill>
          <a:blip r:embed="rId3">
            <a:alphaModFix/>
          </a:blip>
          <a:stretch>
            <a:fillRect/>
          </a:stretch>
        </p:blipFill>
        <p:spPr>
          <a:xfrm>
            <a:off x="902450" y="804975"/>
            <a:ext cx="3828525" cy="2314025"/>
          </a:xfrm>
          <a:prstGeom prst="rect">
            <a:avLst/>
          </a:prstGeom>
          <a:noFill/>
          <a:ln>
            <a:noFill/>
          </a:ln>
        </p:spPr>
      </p:pic>
      <p:pic>
        <p:nvPicPr>
          <p:cNvPr id="211" name="Google Shape;211;p32"/>
          <p:cNvPicPr preferRelativeResize="0"/>
          <p:nvPr/>
        </p:nvPicPr>
        <p:blipFill>
          <a:blip r:embed="rId4">
            <a:alphaModFix/>
          </a:blip>
          <a:stretch>
            <a:fillRect/>
          </a:stretch>
        </p:blipFill>
        <p:spPr>
          <a:xfrm>
            <a:off x="4932025" y="804975"/>
            <a:ext cx="3929000" cy="2266349"/>
          </a:xfrm>
          <a:prstGeom prst="rect">
            <a:avLst/>
          </a:prstGeom>
          <a:noFill/>
          <a:ln>
            <a:noFill/>
          </a:ln>
        </p:spPr>
      </p:pic>
      <p:pic>
        <p:nvPicPr>
          <p:cNvPr id="212" name="Google Shape;212;p32"/>
          <p:cNvPicPr preferRelativeResize="0"/>
          <p:nvPr/>
        </p:nvPicPr>
        <p:blipFill>
          <a:blip r:embed="rId5">
            <a:alphaModFix/>
          </a:blip>
          <a:stretch>
            <a:fillRect/>
          </a:stretch>
        </p:blipFill>
        <p:spPr>
          <a:xfrm>
            <a:off x="902451" y="3119000"/>
            <a:ext cx="4029575" cy="2984285"/>
          </a:xfrm>
          <a:prstGeom prst="rect">
            <a:avLst/>
          </a:prstGeom>
          <a:noFill/>
          <a:ln>
            <a:noFill/>
          </a:ln>
        </p:spPr>
      </p:pic>
      <p:pic>
        <p:nvPicPr>
          <p:cNvPr id="213" name="Google Shape;213;p32"/>
          <p:cNvPicPr preferRelativeResize="0"/>
          <p:nvPr/>
        </p:nvPicPr>
        <p:blipFill>
          <a:blip r:embed="rId6">
            <a:alphaModFix/>
          </a:blip>
          <a:stretch>
            <a:fillRect/>
          </a:stretch>
        </p:blipFill>
        <p:spPr>
          <a:xfrm>
            <a:off x="5160948" y="3428998"/>
            <a:ext cx="5560050" cy="184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838200" y="1"/>
            <a:ext cx="10515600" cy="91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Workflow in </a:t>
            </a:r>
            <a:r>
              <a:rPr lang="en-US"/>
              <a:t>existing</a:t>
            </a:r>
            <a:r>
              <a:rPr lang="en-US"/>
              <a:t> product </a:t>
            </a:r>
            <a:endParaRPr/>
          </a:p>
        </p:txBody>
      </p:sp>
      <p:sp>
        <p:nvSpPr>
          <p:cNvPr id="220" name="Google Shape;220;p33"/>
          <p:cNvSpPr txBox="1"/>
          <p:nvPr>
            <p:ph idx="1" type="body"/>
          </p:nvPr>
        </p:nvSpPr>
        <p:spPr>
          <a:xfrm>
            <a:off x="472875" y="914400"/>
            <a:ext cx="11148000" cy="5120100"/>
          </a:xfrm>
          <a:prstGeom prst="rect">
            <a:avLst/>
          </a:prstGeom>
        </p:spPr>
        <p:txBody>
          <a:bodyPr anchorCtr="0" anchor="t" bIns="45700" lIns="91425" spcFirstLastPara="1" rIns="91425" wrap="square" tIns="45700">
            <a:noAutofit/>
          </a:bodyPr>
          <a:lstStyle/>
          <a:p>
            <a:pPr indent="-363855" lvl="0" marL="457200" rtl="0" algn="l">
              <a:lnSpc>
                <a:spcPct val="100000"/>
              </a:lnSpc>
              <a:spcBef>
                <a:spcPts val="1000"/>
              </a:spcBef>
              <a:spcAft>
                <a:spcPts val="0"/>
              </a:spcAft>
              <a:buSzPts val="2130"/>
              <a:buChar char="•"/>
            </a:pPr>
            <a:r>
              <a:rPr b="1" lang="en-US" sz="2130">
                <a:latin typeface="Arial"/>
                <a:ea typeface="Arial"/>
                <a:cs typeface="Arial"/>
                <a:sym typeface="Arial"/>
              </a:rPr>
              <a:t>Login: </a:t>
            </a:r>
            <a:r>
              <a:rPr lang="en-US" sz="2130">
                <a:latin typeface="Arial"/>
                <a:ea typeface="Arial"/>
                <a:cs typeface="Arial"/>
                <a:sym typeface="Arial"/>
              </a:rPr>
              <a:t>The user logs into the system using secure credentials.</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b="1" lang="en-US" sz="2130">
                <a:latin typeface="Arial"/>
                <a:ea typeface="Arial"/>
                <a:cs typeface="Arial"/>
                <a:sym typeface="Arial"/>
              </a:rPr>
              <a:t>Patient Information &amp; Image Upload: </a:t>
            </a:r>
            <a:r>
              <a:rPr lang="en-US" sz="2130">
                <a:latin typeface="Arial"/>
                <a:ea typeface="Arial"/>
                <a:cs typeface="Arial"/>
                <a:sym typeface="Arial"/>
              </a:rPr>
              <a:t>Once logged in, the user enters patient details and uploads histopathological images of the oral cavity.</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lang="en-US" sz="2130">
                <a:latin typeface="Arial"/>
                <a:ea typeface="Arial"/>
                <a:cs typeface="Arial"/>
                <a:sym typeface="Arial"/>
              </a:rPr>
              <a:t>I</a:t>
            </a:r>
            <a:r>
              <a:rPr b="1" lang="en-US" sz="2130">
                <a:latin typeface="Arial"/>
                <a:ea typeface="Arial"/>
                <a:cs typeface="Arial"/>
                <a:sym typeface="Arial"/>
              </a:rPr>
              <a:t>mage Preprocessing: </a:t>
            </a:r>
            <a:r>
              <a:rPr lang="en-US" sz="2130">
                <a:latin typeface="Arial"/>
                <a:ea typeface="Arial"/>
                <a:cs typeface="Arial"/>
                <a:sym typeface="Arial"/>
              </a:rPr>
              <a:t>The system allows basic preprocessing of the image to ensure it’s in the right format and size for the model.</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lang="en-US" sz="2130">
                <a:latin typeface="Arial"/>
                <a:ea typeface="Arial"/>
                <a:cs typeface="Arial"/>
                <a:sym typeface="Arial"/>
              </a:rPr>
              <a:t>I</a:t>
            </a:r>
            <a:r>
              <a:rPr b="1" lang="en-US" sz="2130">
                <a:latin typeface="Arial"/>
                <a:ea typeface="Arial"/>
                <a:cs typeface="Arial"/>
                <a:sym typeface="Arial"/>
              </a:rPr>
              <a:t>mage Analysis:</a:t>
            </a:r>
            <a:r>
              <a:rPr lang="en-US" sz="2130">
                <a:latin typeface="Arial"/>
                <a:ea typeface="Arial"/>
                <a:cs typeface="Arial"/>
                <a:sym typeface="Arial"/>
              </a:rPr>
              <a:t> After uploading the image, the XceptionNet model processes it, detecting whether the tissue contains cancerous cells.</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b="1" lang="en-US" sz="2130">
                <a:latin typeface="Arial"/>
                <a:ea typeface="Arial"/>
                <a:cs typeface="Arial"/>
                <a:sym typeface="Arial"/>
              </a:rPr>
              <a:t>Results Display: </a:t>
            </a:r>
            <a:r>
              <a:rPr lang="en-US" sz="2130">
                <a:latin typeface="Arial"/>
                <a:ea typeface="Arial"/>
                <a:cs typeface="Arial"/>
                <a:sym typeface="Arial"/>
              </a:rPr>
              <a:t>The system displays the diagnosis (e.g., malignant or benign) and potentially highlights areas of concern in the image.</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b="1" lang="en-US" sz="2130">
                <a:latin typeface="Arial"/>
                <a:ea typeface="Arial"/>
                <a:cs typeface="Arial"/>
                <a:sym typeface="Arial"/>
              </a:rPr>
              <a:t>Report Generation:</a:t>
            </a:r>
            <a:r>
              <a:rPr lang="en-US" sz="2130">
                <a:latin typeface="Arial"/>
                <a:ea typeface="Arial"/>
                <a:cs typeface="Arial"/>
                <a:sym typeface="Arial"/>
              </a:rPr>
              <a:t> The user can generate and download a detailed report summarizing the diagnosis and patient details.</a:t>
            </a:r>
            <a:endParaRPr sz="2130">
              <a:latin typeface="Arial"/>
              <a:ea typeface="Arial"/>
              <a:cs typeface="Arial"/>
              <a:sym typeface="Arial"/>
            </a:endParaRPr>
          </a:p>
          <a:p>
            <a:pPr indent="-363855" lvl="0" marL="457200" rtl="0" algn="l">
              <a:lnSpc>
                <a:spcPct val="100000"/>
              </a:lnSpc>
              <a:spcBef>
                <a:spcPts val="0"/>
              </a:spcBef>
              <a:spcAft>
                <a:spcPts val="0"/>
              </a:spcAft>
              <a:buSzPts val="2130"/>
              <a:buChar char="•"/>
            </a:pPr>
            <a:r>
              <a:rPr b="1" lang="en-US" sz="2130">
                <a:latin typeface="Arial"/>
                <a:ea typeface="Arial"/>
                <a:cs typeface="Arial"/>
                <a:sym typeface="Arial"/>
              </a:rPr>
              <a:t>Patient Communication: </a:t>
            </a:r>
            <a:r>
              <a:rPr lang="en-US" sz="2130">
                <a:latin typeface="Arial"/>
                <a:ea typeface="Arial"/>
                <a:cs typeface="Arial"/>
                <a:sym typeface="Arial"/>
              </a:rPr>
              <a:t>The system allows users to send reports and messages directly to patients for follow-up or further consultation.</a:t>
            </a:r>
            <a:endParaRPr sz="2130">
              <a:latin typeface="Arial"/>
              <a:ea typeface="Arial"/>
              <a:cs typeface="Arial"/>
              <a:sym typeface="Arial"/>
            </a:endParaRPr>
          </a:p>
          <a:p>
            <a:pPr indent="0" lvl="0" marL="0" rtl="0" algn="l">
              <a:lnSpc>
                <a:spcPct val="100000"/>
              </a:lnSpc>
              <a:spcBef>
                <a:spcPts val="1000"/>
              </a:spcBef>
              <a:spcAft>
                <a:spcPts val="0"/>
              </a:spcAft>
              <a:buSzPts val="523"/>
              <a:buNone/>
            </a:pPr>
            <a:r>
              <a:t/>
            </a:r>
            <a:endParaRPr sz="153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Module Diagram</a:t>
            </a:r>
            <a:endParaRPr/>
          </a:p>
        </p:txBody>
      </p:sp>
      <p:pic>
        <p:nvPicPr>
          <p:cNvPr id="226" name="Google Shape;226;p34"/>
          <p:cNvPicPr preferRelativeResize="0"/>
          <p:nvPr/>
        </p:nvPicPr>
        <p:blipFill>
          <a:blip r:embed="rId3">
            <a:alphaModFix/>
          </a:blip>
          <a:stretch>
            <a:fillRect/>
          </a:stretch>
        </p:blipFill>
        <p:spPr>
          <a:xfrm>
            <a:off x="3027375" y="1471975"/>
            <a:ext cx="5407701" cy="450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838200" y="3651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oppins"/>
              <a:buNone/>
            </a:pPr>
            <a:r>
              <a:rPr lang="en-US"/>
              <a:t>Explanation of Modules</a:t>
            </a:r>
            <a:endParaRPr/>
          </a:p>
        </p:txBody>
      </p:sp>
      <p:sp>
        <p:nvSpPr>
          <p:cNvPr id="232" name="Google Shape;232;p35"/>
          <p:cNvSpPr txBox="1"/>
          <p:nvPr>
            <p:ph idx="1" type="body"/>
          </p:nvPr>
        </p:nvSpPr>
        <p:spPr>
          <a:xfrm>
            <a:off x="838200" y="1427175"/>
            <a:ext cx="10688700" cy="45906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400"/>
              </a:spcBef>
              <a:spcAft>
                <a:spcPts val="0"/>
              </a:spcAft>
              <a:buSzPts val="688"/>
              <a:buNone/>
            </a:pPr>
            <a:r>
              <a:rPr b="1" lang="en-US" sz="1912">
                <a:latin typeface="Arial"/>
                <a:ea typeface="Arial"/>
                <a:cs typeface="Arial"/>
                <a:sym typeface="Arial"/>
              </a:rPr>
              <a:t>1. Oral Dataset Collection</a:t>
            </a:r>
            <a:endParaRPr b="1" sz="1912">
              <a:latin typeface="Arial"/>
              <a:ea typeface="Arial"/>
              <a:cs typeface="Arial"/>
              <a:sym typeface="Arial"/>
            </a:endParaRPr>
          </a:p>
          <a:p>
            <a:pPr indent="-342106" lvl="0" marL="457200" rtl="0" algn="l">
              <a:lnSpc>
                <a:spcPct val="95000"/>
              </a:lnSpc>
              <a:spcBef>
                <a:spcPts val="1200"/>
              </a:spcBef>
              <a:spcAft>
                <a:spcPts val="0"/>
              </a:spcAft>
              <a:buSzPts val="1788"/>
              <a:buChar char="●"/>
            </a:pPr>
            <a:r>
              <a:rPr b="1" lang="en-US" sz="1787">
                <a:latin typeface="Arial"/>
                <a:ea typeface="Arial"/>
                <a:cs typeface="Arial"/>
                <a:sym typeface="Arial"/>
              </a:rPr>
              <a:t>Input</a:t>
            </a:r>
            <a:r>
              <a:rPr lang="en-US" sz="1787">
                <a:latin typeface="Arial"/>
                <a:ea typeface="Arial"/>
                <a:cs typeface="Arial"/>
                <a:sym typeface="Arial"/>
              </a:rPr>
              <a:t>: Dataset includes images, medical histories, etc.</a:t>
            </a:r>
            <a:endParaRPr sz="1787">
              <a:latin typeface="Arial"/>
              <a:ea typeface="Arial"/>
              <a:cs typeface="Arial"/>
              <a:sym typeface="Arial"/>
            </a:endParaRPr>
          </a:p>
          <a:p>
            <a:pPr indent="-342106" lvl="0" marL="457200" rtl="0" algn="l">
              <a:lnSpc>
                <a:spcPct val="95000"/>
              </a:lnSpc>
              <a:spcBef>
                <a:spcPts val="0"/>
              </a:spcBef>
              <a:spcAft>
                <a:spcPts val="0"/>
              </a:spcAft>
              <a:buSzPts val="1788"/>
              <a:buChar char="●"/>
            </a:pPr>
            <a:r>
              <a:rPr b="1" lang="en-US" sz="1787">
                <a:latin typeface="Arial"/>
                <a:ea typeface="Arial"/>
                <a:cs typeface="Arial"/>
                <a:sym typeface="Arial"/>
              </a:rPr>
              <a:t>Stored</a:t>
            </a:r>
            <a:r>
              <a:rPr lang="en-US" sz="1787">
                <a:latin typeface="Arial"/>
                <a:ea typeface="Arial"/>
                <a:cs typeface="Arial"/>
                <a:sym typeface="Arial"/>
              </a:rPr>
              <a:t>: In a database for easy access.</a:t>
            </a:r>
            <a:endParaRPr sz="1787">
              <a:latin typeface="Arial"/>
              <a:ea typeface="Arial"/>
              <a:cs typeface="Arial"/>
              <a:sym typeface="Arial"/>
            </a:endParaRPr>
          </a:p>
          <a:p>
            <a:pPr indent="0" lvl="0" marL="0" rtl="0" algn="l">
              <a:lnSpc>
                <a:spcPct val="95000"/>
              </a:lnSpc>
              <a:spcBef>
                <a:spcPts val="1400"/>
              </a:spcBef>
              <a:spcAft>
                <a:spcPts val="0"/>
              </a:spcAft>
              <a:buSzPts val="688"/>
              <a:buNone/>
            </a:pPr>
            <a:r>
              <a:rPr b="1" lang="en-US" sz="1912">
                <a:latin typeface="Arial"/>
                <a:ea typeface="Arial"/>
                <a:cs typeface="Arial"/>
                <a:sym typeface="Arial"/>
              </a:rPr>
              <a:t>2. Collection Dataset</a:t>
            </a:r>
            <a:endParaRPr b="1" sz="1912">
              <a:latin typeface="Arial"/>
              <a:ea typeface="Arial"/>
              <a:cs typeface="Arial"/>
              <a:sym typeface="Arial"/>
            </a:endParaRPr>
          </a:p>
          <a:p>
            <a:pPr indent="-342106" lvl="0" marL="457200" rtl="0" algn="l">
              <a:lnSpc>
                <a:spcPct val="95000"/>
              </a:lnSpc>
              <a:spcBef>
                <a:spcPts val="1200"/>
              </a:spcBef>
              <a:spcAft>
                <a:spcPts val="0"/>
              </a:spcAft>
              <a:buSzPts val="1788"/>
              <a:buChar char="●"/>
            </a:pPr>
            <a:r>
              <a:rPr b="1" lang="en-US" sz="1787">
                <a:latin typeface="Arial"/>
                <a:ea typeface="Arial"/>
                <a:cs typeface="Arial"/>
                <a:sym typeface="Arial"/>
              </a:rPr>
              <a:t>Data Extraction</a:t>
            </a:r>
            <a:r>
              <a:rPr lang="en-US" sz="1787">
                <a:latin typeface="Arial"/>
                <a:ea typeface="Arial"/>
                <a:cs typeface="Arial"/>
                <a:sym typeface="Arial"/>
              </a:rPr>
              <a:t>: Raw data is fetched for analysis.</a:t>
            </a:r>
            <a:endParaRPr sz="1787">
              <a:latin typeface="Arial"/>
              <a:ea typeface="Arial"/>
              <a:cs typeface="Arial"/>
              <a:sym typeface="Arial"/>
            </a:endParaRPr>
          </a:p>
          <a:p>
            <a:pPr indent="0" lvl="0" marL="0" rtl="0" algn="l">
              <a:lnSpc>
                <a:spcPct val="95000"/>
              </a:lnSpc>
              <a:spcBef>
                <a:spcPts val="1400"/>
              </a:spcBef>
              <a:spcAft>
                <a:spcPts val="0"/>
              </a:spcAft>
              <a:buSzPts val="688"/>
              <a:buNone/>
            </a:pPr>
            <a:r>
              <a:rPr b="1" lang="en-US" sz="1912">
                <a:latin typeface="Arial"/>
                <a:ea typeface="Arial"/>
                <a:cs typeface="Arial"/>
                <a:sym typeface="Arial"/>
              </a:rPr>
              <a:t>3. Data Preprocessing</a:t>
            </a:r>
            <a:endParaRPr b="1" sz="1912">
              <a:latin typeface="Arial"/>
              <a:ea typeface="Arial"/>
              <a:cs typeface="Arial"/>
              <a:sym typeface="Arial"/>
            </a:endParaRPr>
          </a:p>
          <a:p>
            <a:pPr indent="-342106" lvl="0" marL="457200" rtl="0" algn="l">
              <a:lnSpc>
                <a:spcPct val="95000"/>
              </a:lnSpc>
              <a:spcBef>
                <a:spcPts val="1200"/>
              </a:spcBef>
              <a:spcAft>
                <a:spcPts val="0"/>
              </a:spcAft>
              <a:buSzPts val="1788"/>
              <a:buChar char="●"/>
            </a:pPr>
            <a:r>
              <a:rPr b="1" lang="en-US" sz="1787">
                <a:latin typeface="Arial"/>
                <a:ea typeface="Arial"/>
                <a:cs typeface="Arial"/>
                <a:sym typeface="Arial"/>
              </a:rPr>
              <a:t>Objective</a:t>
            </a:r>
            <a:r>
              <a:rPr lang="en-US" sz="1787">
                <a:latin typeface="Arial"/>
                <a:ea typeface="Arial"/>
                <a:cs typeface="Arial"/>
                <a:sym typeface="Arial"/>
              </a:rPr>
              <a:t>: Cleans and normalizes data to remove noise.</a:t>
            </a:r>
            <a:endParaRPr sz="1787">
              <a:latin typeface="Arial"/>
              <a:ea typeface="Arial"/>
              <a:cs typeface="Arial"/>
              <a:sym typeface="Arial"/>
            </a:endParaRPr>
          </a:p>
          <a:p>
            <a:pPr indent="-342106" lvl="0" marL="457200" rtl="0" algn="l">
              <a:lnSpc>
                <a:spcPct val="95000"/>
              </a:lnSpc>
              <a:spcBef>
                <a:spcPts val="0"/>
              </a:spcBef>
              <a:spcAft>
                <a:spcPts val="0"/>
              </a:spcAft>
              <a:buSzPts val="1788"/>
              <a:buChar char="●"/>
            </a:pPr>
            <a:r>
              <a:rPr b="1" lang="en-US" sz="1787">
                <a:latin typeface="Arial"/>
                <a:ea typeface="Arial"/>
                <a:cs typeface="Arial"/>
                <a:sym typeface="Arial"/>
              </a:rPr>
              <a:t>Steps</a:t>
            </a:r>
            <a:r>
              <a:rPr lang="en-US" sz="1787">
                <a:latin typeface="Arial"/>
                <a:ea typeface="Arial"/>
                <a:cs typeface="Arial"/>
                <a:sym typeface="Arial"/>
              </a:rPr>
              <a:t>: Data cleaning, normalization, augmentation (for images), resizing/cropping.</a:t>
            </a:r>
            <a:endParaRPr sz="1787">
              <a:latin typeface="Arial"/>
              <a:ea typeface="Arial"/>
              <a:cs typeface="Arial"/>
              <a:sym typeface="Arial"/>
            </a:endParaRPr>
          </a:p>
          <a:p>
            <a:pPr indent="-342106" lvl="0" marL="457200" rtl="0" algn="l">
              <a:lnSpc>
                <a:spcPct val="95000"/>
              </a:lnSpc>
              <a:spcBef>
                <a:spcPts val="0"/>
              </a:spcBef>
              <a:spcAft>
                <a:spcPts val="0"/>
              </a:spcAft>
              <a:buSzPts val="1788"/>
              <a:buChar char="●"/>
            </a:pPr>
            <a:r>
              <a:rPr b="1" lang="en-US" sz="1787">
                <a:latin typeface="Arial"/>
                <a:ea typeface="Arial"/>
                <a:cs typeface="Arial"/>
                <a:sym typeface="Arial"/>
              </a:rPr>
              <a:t>Output</a:t>
            </a:r>
            <a:r>
              <a:rPr lang="en-US" sz="1787">
                <a:latin typeface="Arial"/>
                <a:ea typeface="Arial"/>
                <a:cs typeface="Arial"/>
                <a:sym typeface="Arial"/>
              </a:rPr>
              <a:t>: Refined dataset for clustering and feature selection.</a:t>
            </a:r>
            <a:endParaRPr sz="1787">
              <a:latin typeface="Arial"/>
              <a:ea typeface="Arial"/>
              <a:cs typeface="Arial"/>
              <a:sym typeface="Arial"/>
            </a:endParaRPr>
          </a:p>
          <a:p>
            <a:pPr indent="0" lvl="0" marL="0" rtl="0" algn="l">
              <a:lnSpc>
                <a:spcPct val="95000"/>
              </a:lnSpc>
              <a:spcBef>
                <a:spcPts val="1400"/>
              </a:spcBef>
              <a:spcAft>
                <a:spcPts val="0"/>
              </a:spcAft>
              <a:buSzPts val="688"/>
              <a:buNone/>
            </a:pPr>
            <a:r>
              <a:rPr b="1" lang="en-US" sz="1912">
                <a:latin typeface="Arial"/>
                <a:ea typeface="Arial"/>
                <a:cs typeface="Arial"/>
                <a:sym typeface="Arial"/>
              </a:rPr>
              <a:t>4. Data Clustering (K-Means)</a:t>
            </a:r>
            <a:endParaRPr b="1" sz="1912">
              <a:latin typeface="Arial"/>
              <a:ea typeface="Arial"/>
              <a:cs typeface="Arial"/>
              <a:sym typeface="Arial"/>
            </a:endParaRPr>
          </a:p>
          <a:p>
            <a:pPr indent="-342106" lvl="0" marL="457200" rtl="0" algn="l">
              <a:lnSpc>
                <a:spcPct val="95000"/>
              </a:lnSpc>
              <a:spcBef>
                <a:spcPts val="1200"/>
              </a:spcBef>
              <a:spcAft>
                <a:spcPts val="0"/>
              </a:spcAft>
              <a:buSzPts val="1788"/>
              <a:buChar char="●"/>
            </a:pPr>
            <a:r>
              <a:rPr b="1" lang="en-US" sz="1787">
                <a:latin typeface="Arial"/>
                <a:ea typeface="Arial"/>
                <a:cs typeface="Arial"/>
                <a:sym typeface="Arial"/>
              </a:rPr>
              <a:t>Method</a:t>
            </a:r>
            <a:r>
              <a:rPr lang="en-US" sz="1787">
                <a:latin typeface="Arial"/>
                <a:ea typeface="Arial"/>
                <a:cs typeface="Arial"/>
                <a:sym typeface="Arial"/>
              </a:rPr>
              <a:t>: K-Means partitions data into clusters based on similarity, simplifying pattern detection.</a:t>
            </a:r>
            <a:endParaRPr sz="1787">
              <a:latin typeface="Arial"/>
              <a:ea typeface="Arial"/>
              <a:cs typeface="Arial"/>
              <a:sym typeface="Arial"/>
            </a:endParaRPr>
          </a:p>
          <a:p>
            <a:pPr indent="0" lvl="0" marL="228593" rtl="0" algn="l">
              <a:lnSpc>
                <a:spcPct val="70000"/>
              </a:lnSpc>
              <a:spcBef>
                <a:spcPts val="1200"/>
              </a:spcBef>
              <a:spcAft>
                <a:spcPts val="0"/>
              </a:spcAft>
              <a:buNone/>
            </a:pPr>
            <a:r>
              <a:t/>
            </a:r>
            <a:endParaRPr b="1" sz="2850"/>
          </a:p>
        </p:txBody>
      </p:sp>
    </p:spTree>
  </p:cSld>
  <p:clrMapOvr>
    <a:masterClrMapping/>
  </p:clrMapOvr>
</p:sld>
</file>

<file path=ppt/theme/theme1.xml><?xml version="1.0" encoding="utf-8"?>
<a:theme xmlns:a="http://schemas.openxmlformats.org/drawingml/2006/main" xmlns:r="http://schemas.openxmlformats.org/officeDocument/2006/relationships" name="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resentation slides">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