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70" r:id="rId6"/>
    <p:sldId id="271" r:id="rId7"/>
    <p:sldId id="272" r:id="rId8"/>
    <p:sldId id="261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dit\Downloads\Start%20File%203%20Statement%20Model_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838501696122358E-2"/>
          <c:y val="0.1268206935247119"/>
          <c:w val="0.84912694987085158"/>
          <c:h val="0.7156419987486013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Gross Profit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Sheet2!$B$1:$F$1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xVal>
          <c:yVal>
            <c:numRef>
              <c:f>Sheet2!$B$2:$F$2</c:f>
              <c:numCache>
                <c:formatCode>General</c:formatCode>
                <c:ptCount val="5"/>
                <c:pt idx="0">
                  <c:v>14000</c:v>
                </c:pt>
                <c:pt idx="1">
                  <c:v>15400</c:v>
                </c:pt>
                <c:pt idx="2">
                  <c:v>18200</c:v>
                </c:pt>
                <c:pt idx="3">
                  <c:v>22400</c:v>
                </c:pt>
                <c:pt idx="4">
                  <c:v>28000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79-4D50-9610-091BF7CE7194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Net Income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Sheet2!$B$1:$F$1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xVal>
          <c:yVal>
            <c:numRef>
              <c:f>Sheet2!$B$3:$F$3</c:f>
              <c:numCache>
                <c:formatCode>General</c:formatCode>
                <c:ptCount val="5"/>
                <c:pt idx="0">
                  <c:v>1684.7690476190478</c:v>
                </c:pt>
                <c:pt idx="1">
                  <c:v>2324.6690476190479</c:v>
                </c:pt>
                <c:pt idx="2">
                  <c:v>3314.1440476190478</c:v>
                </c:pt>
                <c:pt idx="3">
                  <c:v>5192.3690476190477</c:v>
                </c:pt>
                <c:pt idx="4">
                  <c:v>9262.8440476190481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79-4D50-9610-091BF7CE7194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Cups Sold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Sheet2!$B$1:$F$1</c:f>
              <c:numCache>
                <c:formatCode>General</c:formatCod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</c:numCache>
            </c:numRef>
          </c:xVal>
          <c:yVal>
            <c:numRef>
              <c:f>Sheet2!$B$4:$F$4</c:f>
              <c:numCache>
                <c:formatCode>General</c:formatCode>
                <c:ptCount val="5"/>
                <c:pt idx="0">
                  <c:v>5000</c:v>
                </c:pt>
                <c:pt idx="1">
                  <c:v>5500</c:v>
                </c:pt>
                <c:pt idx="2">
                  <c:v>6500</c:v>
                </c:pt>
                <c:pt idx="3">
                  <c:v>8000</c:v>
                </c:pt>
                <c:pt idx="4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79-4D50-9610-091BF7CE7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357071"/>
        <c:axId val="578356591"/>
      </c:scatterChart>
      <c:valAx>
        <c:axId val="578357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56591"/>
        <c:crosses val="autoZero"/>
        <c:crossBetween val="midCat"/>
      </c:valAx>
      <c:valAx>
        <c:axId val="578356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570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E758-3AC4-1909-63B8-44AE19611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78B22-740C-33B7-5C17-4B7BE9FDB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8F45-9E58-2770-E710-69D145F5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19D4F-63D2-23F5-ACFD-F63B1A2C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4084-0945-FF2E-6A94-B1BA71A4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AA70-4DAA-59E4-C17A-86A464E5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B5604-F111-7654-B169-1AFDF5F60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CF1F-F99C-53A7-D126-7B59EF6E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3F84D-5DA6-0B86-8108-41DCF8FA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DD21A-EF6A-5E1C-13B6-E736BE4E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2CCC7-4211-4C44-7B38-BC862D51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5799D-CD3D-AD3D-92F8-FCBC9891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141C-56F9-21C7-56E9-381D26DE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975B-E5A7-0E3F-A69E-7C279CB3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108E-4FB3-1577-BCF9-BF0E3549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4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222D-EEF0-3C37-A3CC-FDD30C1E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0D10-8EC0-5D81-54A5-69F0032A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35FA-F4F3-5CB6-01A4-3A624620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8E62E-705D-AF17-5C7B-EC49063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18FC-F42C-6712-8C68-B9BD0E19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0C43-32C2-6644-743E-14C3F7EE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79CDE-636A-B37A-CCC1-E2BD7DC5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AF1A-FED5-0869-6549-424DADD2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6E76-C698-A7F3-0172-973853E9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C849-6EB1-01E5-8A59-18C4F944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A772-90CD-0D51-0EEC-B03EA780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876B-49DC-C7E5-F2C0-AE4497F35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DCEAD-F5A0-AAEF-934A-721A31E8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16B7F-F5CA-1FDD-1FE1-62961598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8608-5CCF-CC89-5EA4-CB51DAB7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2DE8-BB82-A5E1-DDCC-D222E819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810A-DD7E-4714-7684-D9CFB2FC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C852-0C99-AFF6-3AAE-2A63D6BD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C4A2C-8ABC-6E8F-0972-59BA1F36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562C5-0482-FCD2-AC83-3ACC34133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17A3E-A124-D777-00D8-4D097B7C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491EF-5254-918E-6AB1-ACBDBE49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11C0D-4051-4ABD-AD20-90880608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C663-FE39-06C8-316D-3545BE15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193E-DEF1-4D74-8A88-32CE244D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F5A67-2ACB-7D42-FAD9-10126425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7273-9BE8-E079-7F93-3C04DB70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986AE-102B-308A-B479-0692BE94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6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334F7-8B33-1BB0-49C0-5DCD684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E3141-F8E6-78A2-EA62-AD6A8DF3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43485-3916-C65B-DD88-DBEEAD70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8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E8E2-072B-B650-8FCC-8F6BFD65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8D96-FE7E-961E-805F-9E416E7E0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F44A-8BCB-E743-F8AD-E1136A1C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F69EB-5C44-4949-D8DD-980547AD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7C7C-35D7-4627-3DBC-8528A112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13B5-76C7-565F-4FED-F968FF3F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6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D069-E1E6-0153-B666-6CF6BB28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5891D-51E4-6217-57DD-C7BE66A4C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8054C-0382-A4BD-8990-4B9DA29C5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FE03-BD21-03C0-19CB-EA992405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387FE-7F87-A10E-499B-C7C3C57D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FAB0F-5DFD-ED5A-420F-28638DC4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A4E93-AE1C-4F25-68AC-658C22B7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058E-0C7A-B82F-D775-4EC04F04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AD83-AC02-6332-4923-E13E95F45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5D19-5150-4545-A0C0-6423F5936027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AB7C-EC23-9968-F19D-33583CE06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8A65-14E5-198D-5D79-B4F308109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7E65-B314-4513-8126-3E59B48F1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106B-A84C-C78B-C702-A22406D4F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Financial Model for a food industry start-up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3E16C-7183-4621-2A91-4C0423E5D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By:</a:t>
            </a:r>
          </a:p>
          <a:p>
            <a:r>
              <a:rPr lang="en-US"/>
              <a:t>Aadithya Santhanakrishnan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1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4F0A7F-C5B6-2E5B-C66F-1A7BDBFF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Sensitivity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4510-B079-8407-32C7-95446F6C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Sensitivity analysis in Excel refers to the process of examining how changes in input variables impact the output or results of a model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Helps us identify the variables that have the most significant influence on our analysis.</a:t>
            </a:r>
          </a:p>
          <a:p>
            <a:endParaRPr lang="en-US" sz="2000" dirty="0"/>
          </a:p>
        </p:txBody>
      </p:sp>
      <p:pic>
        <p:nvPicPr>
          <p:cNvPr id="4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EEA1AE-F87A-CA65-B326-04F51526CF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7" t="27654" r="25497" b="48705"/>
          <a:stretch/>
        </p:blipFill>
        <p:spPr>
          <a:xfrm>
            <a:off x="4654296" y="2169518"/>
            <a:ext cx="6903720" cy="25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BA779-1F41-2586-044B-77D4FDEA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Scenario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F1AB-CBDA-8FBF-217A-8F2D32F0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Scenario analysis in Excel involves creating and analyzing multiple scenarios or alternative assumptions.</a:t>
            </a:r>
          </a:p>
          <a:p>
            <a:r>
              <a:rPr lang="en-US" sz="2200" dirty="0"/>
              <a:t>It helps assess the potential outcomes and impacts on a financial model or decision-making process. </a:t>
            </a:r>
          </a:p>
          <a:p>
            <a:r>
              <a:rPr lang="en-US" sz="2200" dirty="0"/>
              <a:t>It helps in understanding the range of possibilities and their associated risks or opportunities.</a:t>
            </a:r>
          </a:p>
          <a:p>
            <a:endParaRPr lang="en-US" sz="22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21527AB-6A56-99B8-5593-49B63CD39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36" t="27435" r="60836" b="29441"/>
          <a:stretch/>
        </p:blipFill>
        <p:spPr>
          <a:xfrm>
            <a:off x="6099048" y="1179110"/>
            <a:ext cx="5458968" cy="44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5530-C1E4-B305-4AA2-6A3434BC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49" y="1123704"/>
            <a:ext cx="4368602" cy="3378884"/>
          </a:xfrm>
        </p:spPr>
        <p:txBody>
          <a:bodyPr anchor="b">
            <a:normAutofit fontScale="90000"/>
          </a:bodyPr>
          <a:lstStyle/>
          <a:p>
            <a:br>
              <a:rPr lang="en-US" sz="5400" dirty="0"/>
            </a:br>
            <a:r>
              <a:rPr lang="en-US" sz="5400" b="1" dirty="0"/>
              <a:t>Business Question: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4000" dirty="0"/>
              <a:t>Should we diversify into selling beverages?</a:t>
            </a:r>
            <a:br>
              <a:rPr lang="en-US" sz="4000" dirty="0"/>
            </a:br>
            <a:r>
              <a:rPr lang="en-US" sz="5400" dirty="0"/>
              <a:t> </a:t>
            </a:r>
          </a:p>
        </p:txBody>
      </p:sp>
      <p:pic>
        <p:nvPicPr>
          <p:cNvPr id="4" name="Content Placeholder 4" descr="A person in a yellow shirt and black apron&#10;&#10;Description automatically generated with medium confidence">
            <a:extLst>
              <a:ext uri="{FF2B5EF4-FFF2-40B4-BE49-F238E27FC236}">
                <a16:creationId xmlns:a16="http://schemas.microsoft.com/office/drawing/2014/main" id="{F4171C88-56BB-FB60-21A6-AAE8CA7CF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4" r="-1" b="1461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026" name="Picture 2" descr="The Halal Shack">
            <a:extLst>
              <a:ext uri="{FF2B5EF4-FFF2-40B4-BE49-F238E27FC236}">
                <a16:creationId xmlns:a16="http://schemas.microsoft.com/office/drawing/2014/main" id="{F6E86001-3A68-E537-7037-BF46980DE8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3" y="4380756"/>
            <a:ext cx="4081034" cy="214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4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F6502-5777-5535-FE00-CAC05C0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5B50F9-355F-5D92-0285-74CA208D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Financial Model:</a:t>
            </a:r>
          </a:p>
          <a:p>
            <a:pPr marL="0" indent="0">
              <a:buNone/>
            </a:pPr>
            <a:r>
              <a:rPr lang="en-US" dirty="0"/>
              <a:t>             Income statement</a:t>
            </a:r>
          </a:p>
          <a:p>
            <a:pPr marL="0" indent="0">
              <a:buNone/>
            </a:pPr>
            <a:r>
              <a:rPr lang="en-US" dirty="0"/>
              <a:t>             Balance sheet</a:t>
            </a:r>
          </a:p>
          <a:p>
            <a:pPr marL="0" indent="0">
              <a:buNone/>
            </a:pPr>
            <a:r>
              <a:rPr lang="en-US" dirty="0"/>
              <a:t>             Statement of cashflows</a:t>
            </a:r>
          </a:p>
          <a:p>
            <a:pPr marL="0" indent="0">
              <a:buNone/>
            </a:pPr>
            <a:r>
              <a:rPr lang="en-US" dirty="0"/>
              <a:t>             Fixed assets</a:t>
            </a:r>
          </a:p>
          <a:p>
            <a:pPr marL="514350" indent="-514350">
              <a:buAutoNum type="arabicPeriod" startAt="2"/>
            </a:pPr>
            <a:r>
              <a:rPr lang="en-US" dirty="0"/>
              <a:t>Sensitivity Analysis:</a:t>
            </a:r>
          </a:p>
          <a:p>
            <a:pPr marL="0" indent="0">
              <a:buNone/>
            </a:pPr>
            <a:r>
              <a:rPr lang="en-US" dirty="0"/>
              <a:t>             Goal seek</a:t>
            </a:r>
          </a:p>
          <a:p>
            <a:pPr marL="0" indent="0">
              <a:buNone/>
            </a:pPr>
            <a:r>
              <a:rPr lang="en-US" dirty="0"/>
              <a:t>             Solver</a:t>
            </a:r>
          </a:p>
          <a:p>
            <a:pPr marL="0" indent="0">
              <a:buNone/>
            </a:pPr>
            <a:r>
              <a:rPr lang="en-US" dirty="0"/>
              <a:t>             Scenario analysis </a:t>
            </a:r>
          </a:p>
        </p:txBody>
      </p:sp>
    </p:spTree>
    <p:extLst>
      <p:ext uri="{BB962C8B-B14F-4D97-AF65-F5344CB8AC3E}">
        <p14:creationId xmlns:p14="http://schemas.microsoft.com/office/powerpoint/2010/main" val="6747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536A0-4046-7DD5-239C-E8628F14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pic>
        <p:nvPicPr>
          <p:cNvPr id="22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1172CA53-BA61-314A-C383-CFF4D902B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43" r="21020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7D15-FBC4-331E-9679-88D031326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Create a three statement model linking the income statement, balance sheet, and cash flow statement into a dynamic financial model used for valuation.</a:t>
            </a:r>
          </a:p>
          <a:p>
            <a:r>
              <a:rPr lang="en-US" sz="2000" dirty="0"/>
              <a:t>Using current year as an absolute, estimate the financials for the next 4 years.</a:t>
            </a:r>
          </a:p>
          <a:p>
            <a:r>
              <a:rPr lang="en-US" sz="2000" dirty="0"/>
              <a:t>Use sensitivity analysis, scenario analysis, and goal seek/solver to evaluate different scenarios and forecast how a business is going to perform.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11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C5581-F55A-51A3-6738-321757EF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Three Statement Model 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336B202-456B-4FD6-313E-EC5D0E4CF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 t="39049" r="56649" b="18277"/>
          <a:stretch/>
        </p:blipFill>
        <p:spPr>
          <a:xfrm>
            <a:off x="635295" y="2741252"/>
            <a:ext cx="5150277" cy="32811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A3FB-EE8D-2F88-5B93-A656E590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Build the income statements using the general assumptions.</a:t>
            </a:r>
          </a:p>
          <a:p>
            <a:endParaRPr lang="en-US" sz="2000" dirty="0"/>
          </a:p>
          <a:p>
            <a:r>
              <a:rPr lang="en-US" sz="2000" dirty="0"/>
              <a:t>Goal of the income statement is to calculate factors like Net Revenue, Gross Profit,  Depreciation and </a:t>
            </a:r>
            <a:r>
              <a:rPr lang="en-US" sz="2000" dirty="0" err="1"/>
              <a:t>Amortisation</a:t>
            </a:r>
            <a:r>
              <a:rPr lang="en-US" sz="2000" dirty="0"/>
              <a:t> of assets, Cost of Goods Sold(COGS).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D171B-94D1-8838-5AA1-FFE401A3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Trend over 5 years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1A1D50-51C4-2172-3919-C064D965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Using the model, we predict the performance of our start up over the next 5 years.</a:t>
            </a:r>
          </a:p>
          <a:p>
            <a:r>
              <a:rPr lang="en-US" sz="2000" dirty="0"/>
              <a:t>The model shows a constant uptick of gross profit over the upcoming 5 years.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4E4FEBA-F4B6-2E5B-9445-792B1F126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65748"/>
              </p:ext>
            </p:extLst>
          </p:nvPr>
        </p:nvGraphicFramePr>
        <p:xfrm>
          <a:off x="635295" y="2524715"/>
          <a:ext cx="5150277" cy="371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516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5DA8A-DCDB-AE55-EF6B-90950835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Asset 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2751C-BB4C-8959-2119-2C4404EEE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6" t="25992" r="49824" b="36277"/>
          <a:stretch/>
        </p:blipFill>
        <p:spPr>
          <a:xfrm>
            <a:off x="496919" y="2780068"/>
            <a:ext cx="5025755" cy="271834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E12217-B75F-C742-3299-69B3D576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Valuation of our assets is based on the cost of acquisition as well the depreciation over the years.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3F635-CA3A-BEB3-EA57-69E9B73C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Goal Seek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08D9C-E6B3-1C7C-9D6C-6D6B88AD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Goal Seek is a powerful tool in Microsoft Excel that allows you to find the input value needed to achieve a desired output value.</a:t>
            </a:r>
          </a:p>
          <a:p>
            <a:endParaRPr lang="en-US" sz="2200" dirty="0"/>
          </a:p>
          <a:p>
            <a:r>
              <a:rPr lang="en-US" sz="2200" dirty="0"/>
              <a:t>Here we use it to assist us to reach $100k gross revenue from our start up.</a:t>
            </a:r>
          </a:p>
          <a:p>
            <a:endParaRPr lang="en-US" sz="22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587D8E-3575-5B64-46B0-287FBA92E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87" r="46429" b="27909"/>
          <a:stretch/>
        </p:blipFill>
        <p:spPr>
          <a:xfrm>
            <a:off x="4654296" y="1873951"/>
            <a:ext cx="6903720" cy="31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7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F222D-62F6-5FC2-8F38-D37153F1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Solver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BC5B-1DDE-ACC4-4B89-E0A745DA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Solver is an add-in tool in Microsoft Excel that allows you to find the optimal solution for complex optimization problems</a:t>
            </a:r>
          </a:p>
          <a:p>
            <a:endParaRPr lang="en-US" sz="2000" dirty="0"/>
          </a:p>
          <a:p>
            <a:r>
              <a:rPr lang="en-US" sz="2000" dirty="0"/>
              <a:t>Unlike goal seek, Solver allows us to manipulate multiple variables in one iteration.</a:t>
            </a:r>
          </a:p>
          <a:p>
            <a:endParaRPr lang="en-US" sz="20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15D5656-997C-5471-084A-475E95623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4" t="33528" r="55787" b="36009"/>
          <a:stretch/>
        </p:blipFill>
        <p:spPr>
          <a:xfrm>
            <a:off x="4654296" y="1908809"/>
            <a:ext cx="6903720" cy="30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8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393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Financial Model for a food industry start-up</vt:lpstr>
      <vt:lpstr> Business Question:  Should we diversify into selling beverages?  </vt:lpstr>
      <vt:lpstr>Agenda </vt:lpstr>
      <vt:lpstr>Problem Statement</vt:lpstr>
      <vt:lpstr>Three Statement Model </vt:lpstr>
      <vt:lpstr>Trend over 5 years</vt:lpstr>
      <vt:lpstr>Asset valuation</vt:lpstr>
      <vt:lpstr>Goal Seek</vt:lpstr>
      <vt:lpstr>Solver</vt:lpstr>
      <vt:lpstr>Sensitivity </vt:lpstr>
      <vt:lpstr>Scenario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Lemonade stand start up Financial Model</dc:title>
  <dc:creator>Aadithya Santhanakrishnan</dc:creator>
  <cp:lastModifiedBy>Aadithya Santhanakrishnan</cp:lastModifiedBy>
  <cp:revision>26</cp:revision>
  <dcterms:created xsi:type="dcterms:W3CDTF">2023-06-30T17:19:11Z</dcterms:created>
  <dcterms:modified xsi:type="dcterms:W3CDTF">2023-07-05T03:56:54Z</dcterms:modified>
</cp:coreProperties>
</file>