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gKSReyZRMIg6JCzcrihKHbI3F1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B728FF4-772D-4E5C-A626-C56B1E61BFF8}">
  <a:tblStyle styleId="{6B728FF4-772D-4E5C-A626-C56B1E61BF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9ADF419-707E-4037-985F-D713B2A07E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786EE9-0518-4C9A-81C0-C732485E0E06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ckinsey.com/industries/retail/our-insights/how-retailers-can-keep-up-with-consumers" TargetMode="External"/><Relationship Id="rId3" Type="http://schemas.openxmlformats.org/officeDocument/2006/relationships/hyperlink" Target="https://techcrunch.com/2015/09/28/the-evolving-landscape-of-recommendation-system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to be done on the book descriptions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Solves cold-start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Similarity measure : Cosine Similarity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Based on user input of book details, recommends similar books</a:t>
            </a:r>
            <a:endParaRPr/>
          </a:p>
        </p:txBody>
      </p:sp>
      <p:sp>
        <p:nvSpPr>
          <p:cNvPr id="307" name="Google Shape;30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>
                <a:solidFill>
                  <a:srgbClr val="333333"/>
                </a:solidFill>
                <a:highlight>
                  <a:srgbClr val="FFFFFF"/>
                </a:highlight>
              </a:rPr>
              <a:t>35 percent of what consumers purchase on Amazon and 75 percent of what they watch on Netflix come from product recommendations based on such algorithms. -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https://www.mckinsey.com/industries/retail/our-insights/how-retailers-can-keep-up-with-consumers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https://techcrunch.com/2015/09/28/the-evolving-landscape-of-recommendation-systems/</a:t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- 9554</a:t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King rules cluster 5</a:t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King rules cluster 5</a:t>
            </a:r>
            <a:endParaRPr/>
          </a:p>
        </p:txBody>
      </p:sp>
      <p:sp>
        <p:nvSpPr>
          <p:cNvPr id="394" name="Google Shape;39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King rules cluster 5</a:t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Stephen King rules cluster 5</a:t>
            </a:r>
            <a:endParaRPr/>
          </a:p>
        </p:txBody>
      </p:sp>
      <p:sp>
        <p:nvSpPr>
          <p:cNvPr id="421" name="Google Shape;4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CLuster 7 - Sci-Fi/Thriller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Cluster 0 - American Fiction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better visibility for a lot of books</a:t>
            </a:r>
            <a:endParaRPr/>
          </a:p>
        </p:txBody>
      </p:sp>
      <p:sp>
        <p:nvSpPr>
          <p:cNvPr id="430" name="Google Shape;4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CLuster 7 - Sci-Fi/Thriller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Cluster 0 - American Fiction</a:t>
            </a:r>
            <a:endParaRPr/>
          </a:p>
        </p:txBody>
      </p:sp>
      <p:sp>
        <p:nvSpPr>
          <p:cNvPr id="512" name="Google Shape;512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CLuster 7 - Sci-Fi/Thriller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Cluster 0 - American Fiction</a:t>
            </a:r>
            <a:endParaRPr/>
          </a:p>
        </p:txBody>
      </p:sp>
      <p:sp>
        <p:nvSpPr>
          <p:cNvPr id="525" name="Google Shape;525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0cc14016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70cc14016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g70cc14016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0cc140167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70cc140167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g70cc140167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international standard book number</a:t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 books per year according to PEW research center</a:t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Terry Pratchett</a:t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Small Image" showMasterSp="0">
  <p:cSld name="Title Slide with Small 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>
            <p:ph idx="2" type="pic"/>
          </p:nvPr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5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subTitle"/>
          </p:nvPr>
        </p:nvSpPr>
        <p:spPr>
          <a:xfrm>
            <a:off x="7311904" y="4650539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i="1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5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5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with Subtitle">
  <p:cSld name="Comparison with Sub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4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" type="body"/>
          </p:nvPr>
        </p:nvSpPr>
        <p:spPr>
          <a:xfrm>
            <a:off x="431800" y="1002875"/>
            <a:ext cx="11015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2" type="body"/>
          </p:nvPr>
        </p:nvSpPr>
        <p:spPr>
          <a:xfrm>
            <a:off x="432000" y="1432296"/>
            <a:ext cx="4500000" cy="5270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44"/>
          <p:cNvSpPr txBox="1"/>
          <p:nvPr>
            <p:ph idx="3" type="body"/>
          </p:nvPr>
        </p:nvSpPr>
        <p:spPr>
          <a:xfrm>
            <a:off x="432000" y="2023668"/>
            <a:ext cx="4500000" cy="416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4" type="body"/>
          </p:nvPr>
        </p:nvSpPr>
        <p:spPr>
          <a:xfrm>
            <a:off x="5129800" y="1433105"/>
            <a:ext cx="4500000" cy="525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180000" spcFirstLastPara="1" rIns="0" wrap="square" tIns="36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5" type="body"/>
          </p:nvPr>
        </p:nvSpPr>
        <p:spPr>
          <a:xfrm>
            <a:off x="5129800" y="2020359"/>
            <a:ext cx="4500000" cy="4170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/>
          <p:nvPr>
            <p:ph idx="2" type="pic"/>
          </p:nvPr>
        </p:nvSpPr>
        <p:spPr>
          <a:xfrm>
            <a:off x="6299200" y="432000"/>
            <a:ext cx="5472113" cy="57592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5"/>
          <p:cNvSpPr txBox="1"/>
          <p:nvPr>
            <p:ph idx="1" type="body"/>
          </p:nvPr>
        </p:nvSpPr>
        <p:spPr>
          <a:xfrm>
            <a:off x="3875314" y="5096632"/>
            <a:ext cx="2028686" cy="109461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5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6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>
            <a:off x="431800" y="1002875"/>
            <a:ext cx="11015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2" type="body"/>
          </p:nvPr>
        </p:nvSpPr>
        <p:spPr>
          <a:xfrm>
            <a:off x="432000" y="1512000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3" type="body"/>
          </p:nvPr>
        </p:nvSpPr>
        <p:spPr>
          <a:xfrm>
            <a:off x="3572900" y="1511476"/>
            <a:ext cx="2916000" cy="467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4" type="body"/>
          </p:nvPr>
        </p:nvSpPr>
        <p:spPr>
          <a:xfrm>
            <a:off x="6713800" y="1511475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 Column">
  <p:cSld name="5 Colum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431800" y="1002875"/>
            <a:ext cx="110157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2" type="body"/>
          </p:nvPr>
        </p:nvSpPr>
        <p:spPr>
          <a:xfrm>
            <a:off x="4320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3" type="body"/>
          </p:nvPr>
        </p:nvSpPr>
        <p:spPr>
          <a:xfrm>
            <a:off x="229045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4" type="body"/>
          </p:nvPr>
        </p:nvSpPr>
        <p:spPr>
          <a:xfrm>
            <a:off x="41489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7"/>
          <p:cNvSpPr txBox="1"/>
          <p:nvPr>
            <p:ph idx="5" type="body"/>
          </p:nvPr>
        </p:nvSpPr>
        <p:spPr>
          <a:xfrm>
            <a:off x="6007350" y="1507535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6" type="body"/>
          </p:nvPr>
        </p:nvSpPr>
        <p:spPr>
          <a:xfrm>
            <a:off x="7865800" y="1507535"/>
            <a:ext cx="1764000" cy="468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8"/>
          <p:cNvSpPr/>
          <p:nvPr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8"/>
          <p:cNvSpPr txBox="1"/>
          <p:nvPr>
            <p:ph idx="1" type="subTitle"/>
          </p:nvPr>
        </p:nvSpPr>
        <p:spPr>
          <a:xfrm>
            <a:off x="6532775" y="3639199"/>
            <a:ext cx="5053936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48"/>
          <p:cNvSpPr txBox="1"/>
          <p:nvPr>
            <p:ph type="title"/>
          </p:nvPr>
        </p:nvSpPr>
        <p:spPr>
          <a:xfrm>
            <a:off x="6532775" y="993303"/>
            <a:ext cx="5053936" cy="2513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9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9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9"/>
          <p:cNvSpPr txBox="1"/>
          <p:nvPr>
            <p:ph idx="1" type="body"/>
          </p:nvPr>
        </p:nvSpPr>
        <p:spPr>
          <a:xfrm>
            <a:off x="432000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2" type="body"/>
          </p:nvPr>
        </p:nvSpPr>
        <p:spPr>
          <a:xfrm>
            <a:off x="5194169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50"/>
          <p:cNvSpPr txBox="1"/>
          <p:nvPr>
            <p:ph idx="1" type="body"/>
          </p:nvPr>
        </p:nvSpPr>
        <p:spPr>
          <a:xfrm>
            <a:off x="43200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50"/>
          <p:cNvSpPr txBox="1"/>
          <p:nvPr>
            <p:ph idx="2" type="body"/>
          </p:nvPr>
        </p:nvSpPr>
        <p:spPr>
          <a:xfrm>
            <a:off x="519516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50"/>
          <p:cNvSpPr txBox="1"/>
          <p:nvPr>
            <p:ph idx="3" type="body"/>
          </p:nvPr>
        </p:nvSpPr>
        <p:spPr>
          <a:xfrm>
            <a:off x="432001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0"/>
          <p:cNvSpPr txBox="1"/>
          <p:nvPr>
            <p:ph idx="4" type="body"/>
          </p:nvPr>
        </p:nvSpPr>
        <p:spPr>
          <a:xfrm>
            <a:off x="5195160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1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1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1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51"/>
          <p:cNvSpPr txBox="1"/>
          <p:nvPr>
            <p:ph idx="2" type="body"/>
          </p:nvPr>
        </p:nvSpPr>
        <p:spPr>
          <a:xfrm>
            <a:off x="3770722" y="457201"/>
            <a:ext cx="6023727" cy="5726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2"/>
          <p:cNvSpPr txBox="1"/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2"/>
          <p:cNvSpPr txBox="1"/>
          <p:nvPr>
            <p:ph idx="1" type="body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52"/>
          <p:cNvSpPr/>
          <p:nvPr>
            <p:ph idx="2" type="pic"/>
          </p:nvPr>
        </p:nvSpPr>
        <p:spPr>
          <a:xfrm>
            <a:off x="3788021" y="457201"/>
            <a:ext cx="5949868" cy="5726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3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">
  <p:cSld name="Title and Sub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and Content">
  <p:cSld name="Title, Subtitle,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2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8"/>
          <p:cNvSpPr txBox="1"/>
          <p:nvPr>
            <p:ph idx="1" type="body"/>
          </p:nvPr>
        </p:nvSpPr>
        <p:spPr>
          <a:xfrm>
            <a:off x="432000" y="1046375"/>
            <a:ext cx="9198000" cy="5130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 Slide" showMasterSp="0">
  <p:cSld name="Thank You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ctrTitle"/>
          </p:nvPr>
        </p:nvSpPr>
        <p:spPr>
          <a:xfrm>
            <a:off x="2174360" y="2112793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9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9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2174361" y="4035727"/>
            <a:ext cx="3329850" cy="382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6062268" y="4150118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3" type="body"/>
          </p:nvPr>
        </p:nvSpPr>
        <p:spPr>
          <a:xfrm>
            <a:off x="6062268" y="4540691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4" type="body"/>
          </p:nvPr>
        </p:nvSpPr>
        <p:spPr>
          <a:xfrm>
            <a:off x="6062268" y="4931263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1"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1">
  <p:cSld name="Content Photo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>
            <p:ph idx="2" type="pic"/>
          </p:nvPr>
        </p:nvSpPr>
        <p:spPr>
          <a:xfrm>
            <a:off x="9980476" y="0"/>
            <a:ext cx="2211524" cy="61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0"/>
          <p:cNvSpPr txBox="1"/>
          <p:nvPr>
            <p:ph type="title"/>
          </p:nvPr>
        </p:nvSpPr>
        <p:spPr>
          <a:xfrm>
            <a:off x="4445086" y="180795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4444886" y="2383950"/>
            <a:ext cx="5184913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3" type="body"/>
          </p:nvPr>
        </p:nvSpPr>
        <p:spPr>
          <a:xfrm>
            <a:off x="4445000" y="2908300"/>
            <a:ext cx="5184800" cy="32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252000" wrap="square" tIns="252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41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1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1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Large Image">
  <p:cSld name="Title Slide with Large Image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/>
          <p:nvPr>
            <p:ph idx="2" type="pic"/>
          </p:nvPr>
        </p:nvSpPr>
        <p:spPr>
          <a:xfrm>
            <a:off x="69273" y="63691"/>
            <a:ext cx="9911201" cy="67273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42"/>
          <p:cNvSpPr txBox="1"/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sz="6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" type="subTitle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42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2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Photo 2">
  <p:cSld name="Content Photo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/>
          <p:nvPr>
            <p:ph idx="1" type="body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180000" spcFirstLastPara="1" rIns="180000" wrap="square" tIns="1800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3"/>
          <p:cNvSpPr/>
          <p:nvPr>
            <p:ph idx="2" type="pic"/>
          </p:nvPr>
        </p:nvSpPr>
        <p:spPr>
          <a:xfrm>
            <a:off x="7560193" y="1344803"/>
            <a:ext cx="3737526" cy="393364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43"/>
          <p:cNvSpPr txBox="1"/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3" type="body"/>
          </p:nvPr>
        </p:nvSpPr>
        <p:spPr>
          <a:xfrm>
            <a:off x="431799" y="1002875"/>
            <a:ext cx="110157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4"/>
          <p:cNvSpPr/>
          <p:nvPr/>
        </p:nvSpPr>
        <p:spPr>
          <a:xfrm>
            <a:off x="13739" y="0"/>
            <a:ext cx="12172123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type="ctrTitle"/>
          </p:nvPr>
        </p:nvSpPr>
        <p:spPr>
          <a:xfrm>
            <a:off x="287001" y="3926550"/>
            <a:ext cx="71703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000"/>
              <a:t>GOOD BOOKS RECOMMENDATIONS</a:t>
            </a:r>
            <a:endParaRPr sz="5000"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7044148" y="4307003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252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Marketing Analytics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November 2019 </a:t>
            </a:r>
            <a:endParaRPr/>
          </a:p>
        </p:txBody>
      </p:sp>
      <p:pic>
        <p:nvPicPr>
          <p:cNvPr descr="Image result for book collage" id="158" name="Google Shape;1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9750" y="1"/>
            <a:ext cx="20022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60" name="Google Shape;160;p1"/>
          <p:cNvSpPr/>
          <p:nvPr/>
        </p:nvSpPr>
        <p:spPr>
          <a:xfrm>
            <a:off x="286991" y="6325009"/>
            <a:ext cx="96934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Aadithya Anandaraj ● Sayesha Aravapalli ● Khyathi Balusu ● LaShay Fontenot ● Sadhana Koneni</a:t>
            </a:r>
            <a:endParaRPr b="0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p10"/>
          <p:cNvCxnSpPr/>
          <p:nvPr/>
        </p:nvCxnSpPr>
        <p:spPr>
          <a:xfrm>
            <a:off x="725375" y="5037050"/>
            <a:ext cx="1067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10"/>
          <p:cNvSpPr txBox="1"/>
          <p:nvPr>
            <p:ph type="title"/>
          </p:nvPr>
        </p:nvSpPr>
        <p:spPr>
          <a:xfrm>
            <a:off x="432000" y="432000"/>
            <a:ext cx="10761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POPULARITY BASED RECOMMENDATIONS</a:t>
            </a:r>
            <a:endParaRPr/>
          </a:p>
        </p:txBody>
      </p:sp>
      <p:sp>
        <p:nvSpPr>
          <p:cNvPr id="288" name="Google Shape;288;p10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Popularity based systems recommend the books that are most rated</a:t>
            </a:r>
            <a:endParaRPr/>
          </a:p>
        </p:txBody>
      </p:sp>
      <p:sp>
        <p:nvSpPr>
          <p:cNvPr id="289" name="Google Shape;289;p10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10"/>
          <p:cNvSpPr txBox="1"/>
          <p:nvPr/>
        </p:nvSpPr>
        <p:spPr>
          <a:xfrm>
            <a:off x="391500" y="1698913"/>
            <a:ext cx="114090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titles are sorted based on the total number of ratings received from users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recommendation of the Top 5 most rated books in the 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system recommends the most popular titles without considering any other information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is naive, and not personalized to the user in any way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3525075" y="4721750"/>
            <a:ext cx="741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1471625" y="4721750"/>
            <a:ext cx="741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5578525" y="4721750"/>
            <a:ext cx="741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631975" y="4721750"/>
            <a:ext cx="741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9685425" y="4721750"/>
            <a:ext cx="741000" cy="6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902825" y="5352350"/>
            <a:ext cx="1878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Hunger Games #1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/>
        </p:nvSpPr>
        <p:spPr>
          <a:xfrm>
            <a:off x="2956275" y="5352350"/>
            <a:ext cx="1878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Harry Potter and the Sorcerer’s Stone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5009725" y="5352350"/>
            <a:ext cx="1878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Twilight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7063175" y="5352350"/>
            <a:ext cx="1878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 Gatsby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9116625" y="5352350"/>
            <a:ext cx="18786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Hunger Games #2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725375" y="4242350"/>
            <a:ext cx="10673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 rot="10800000">
            <a:off x="1211475" y="3756250"/>
            <a:ext cx="9859800" cy="3651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725375" y="1506850"/>
            <a:ext cx="10673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&amp; Considerations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CONTENT BASED RECOMMENDATIONS</a:t>
            </a:r>
            <a:endParaRPr/>
          </a:p>
        </p:txBody>
      </p:sp>
      <p:sp>
        <p:nvSpPr>
          <p:cNvPr id="310" name="Google Shape;310;p11"/>
          <p:cNvSpPr txBox="1"/>
          <p:nvPr>
            <p:ph idx="12" type="sldNum"/>
          </p:nvPr>
        </p:nvSpPr>
        <p:spPr>
          <a:xfrm>
            <a:off x="107617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1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This recommends books based on the content of book and does not need any rating information</a:t>
            </a:r>
            <a:endParaRPr/>
          </a:p>
        </p:txBody>
      </p:sp>
      <p:sp>
        <p:nvSpPr>
          <p:cNvPr id="312" name="Google Shape;312;p11"/>
          <p:cNvSpPr/>
          <p:nvPr/>
        </p:nvSpPr>
        <p:spPr>
          <a:xfrm>
            <a:off x="1148425" y="349196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Harry Potter Collection 1-4  (score:0.445)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1148425" y="4521446"/>
            <a:ext cx="2571000" cy="93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Potter Box set 1-7 (score:0.440)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148425" y="560620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Potter and the Goblet of Fire (score:0.438)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4511860" y="349196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Potter and the Deathly Hallows (score:1.0)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4511860" y="4521446"/>
            <a:ext cx="2571000" cy="936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Potter Boxed Set, Books 1-5 (score:1.0)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4511860" y="560620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Harry Potter Collection 1-4  (score:1.0)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7839295" y="349196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History of the World in 6 Glasses by author Tom Standage (score:0.118)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7839295" y="4555495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Ascent of Money: A Financial History of the World by author Niall Ferguson (score:0.093)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7839295" y="5606201"/>
            <a:ext cx="2571000" cy="867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Little History of the World by author E.H. Gombrich, Caroline Mustill, Clifford Harper (score:0.086)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1148425" y="3069574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511860" y="3069574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7839295" y="3069574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1148425" y="2084000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4511860" y="2084000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7839295" y="2084000"/>
            <a:ext cx="25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1148425" y="2420350"/>
            <a:ext cx="2571000" cy="55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Harry Potter Boxed Set, Books 1-5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4511860" y="2420350"/>
            <a:ext cx="2571000" cy="55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Harry Potter Book ID : 3275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7839295" y="2420350"/>
            <a:ext cx="2571000" cy="55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 After G</a:t>
            </a:r>
            <a:r>
              <a:rPr lang="en-US">
                <a:solidFill>
                  <a:schemeClr val="dk1"/>
                </a:solidFill>
              </a:rPr>
              <a:t>andh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Book ID : 7844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1148425" y="1467238"/>
            <a:ext cx="234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BASED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4622850" y="1497563"/>
            <a:ext cx="234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 BASED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7950300" y="1497550"/>
            <a:ext cx="2349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+ AUTHOR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11"/>
          <p:cNvCxnSpPr/>
          <p:nvPr/>
        </p:nvCxnSpPr>
        <p:spPr>
          <a:xfrm>
            <a:off x="1206225" y="1992250"/>
            <a:ext cx="9182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COLLABORATIVE FILTERING</a:t>
            </a:r>
            <a:endParaRPr/>
          </a:p>
        </p:txBody>
      </p:sp>
      <p:sp>
        <p:nvSpPr>
          <p:cNvPr id="339" name="Google Shape;339;p12"/>
          <p:cNvSpPr txBox="1"/>
          <p:nvPr>
            <p:ph idx="1" type="body"/>
          </p:nvPr>
        </p:nvSpPr>
        <p:spPr>
          <a:xfrm>
            <a:off x="4550450" y="2024800"/>
            <a:ext cx="70560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</p:txBody>
      </p: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2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Collaborative filtering models are based on the premise that the interests of a user can be predicted with the collection of preferences of other users</a:t>
            </a:r>
            <a:endParaRPr i="1" sz="1800"/>
          </a:p>
        </p:txBody>
      </p:sp>
      <p:sp>
        <p:nvSpPr>
          <p:cNvPr id="342" name="Google Shape;342;p12"/>
          <p:cNvSpPr txBox="1"/>
          <p:nvPr/>
        </p:nvSpPr>
        <p:spPr>
          <a:xfrm>
            <a:off x="431800" y="2233800"/>
            <a:ext cx="411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that employ this model include Amazon, Facebook, Twitter, LinkedIn, Spotify, Google News and Last.fm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successful implementation, however, often requires a sizable volume of data, creating the so-called “Cold Start Problem.”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475" y="1672775"/>
            <a:ext cx="5835934" cy="43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Implementation Challenges</a:t>
            </a:r>
            <a:endParaRPr/>
          </a:p>
        </p:txBody>
      </p:sp>
      <p:sp>
        <p:nvSpPr>
          <p:cNvPr id="349" name="Google Shape;349;p13"/>
          <p:cNvSpPr txBox="1"/>
          <p:nvPr>
            <p:ph idx="1" type="body"/>
          </p:nvPr>
        </p:nvSpPr>
        <p:spPr>
          <a:xfrm>
            <a:off x="1737125" y="3494700"/>
            <a:ext cx="89919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/>
              <a:t>Challenge: </a:t>
            </a:r>
            <a:r>
              <a:rPr lang="en-US"/>
              <a:t>Size of the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Solution: </a:t>
            </a:r>
            <a:r>
              <a:rPr lang="en-US"/>
              <a:t>Reduce data from 6M rows with ratings from 53k users, to 2k users</a:t>
            </a:r>
            <a:br>
              <a:rPr lang="en-US"/>
            </a:b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Remove the top and bottom 35th percentile of the users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Random sampling from the filtered users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Removing books with fewer than 10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0" name="Google Shape;350;p1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3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Implementation of Collaborative Filtering models can bring various challenges depending on the data being used</a:t>
            </a:r>
            <a:endParaRPr i="1" sz="1800"/>
          </a:p>
        </p:txBody>
      </p:sp>
      <p:sp>
        <p:nvSpPr>
          <p:cNvPr id="352" name="Google Shape;352;p13"/>
          <p:cNvSpPr/>
          <p:nvPr/>
        </p:nvSpPr>
        <p:spPr>
          <a:xfrm>
            <a:off x="709600" y="2045700"/>
            <a:ext cx="741000" cy="6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709600" y="3506425"/>
            <a:ext cx="741000" cy="6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1737125" y="1969500"/>
            <a:ext cx="8991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Sparse matrix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Masking and creating the finite vectors for computing similarity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USER BASED COLLABORATIVE FILTERING</a:t>
            </a:r>
            <a:endParaRPr/>
          </a:p>
        </p:txBody>
      </p:sp>
      <p:sp>
        <p:nvSpPr>
          <p:cNvPr id="360" name="Google Shape;360;p14"/>
          <p:cNvSpPr txBox="1"/>
          <p:nvPr>
            <p:ph idx="1" type="body"/>
          </p:nvPr>
        </p:nvSpPr>
        <p:spPr>
          <a:xfrm>
            <a:off x="432000" y="1046375"/>
            <a:ext cx="73281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Identify similar users - Cosine Similarity or Correlation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Adjust the ratings by the mean rating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Calculate the weighted average of the ratings for the book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Recommend the book if the predicted rating is above the mean rating by the user of interest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Replace correlation with 0 when it is ‘nan’ for users who have given the same rating to all books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 Results:</a:t>
            </a:r>
            <a:endParaRPr/>
          </a:p>
        </p:txBody>
      </p:sp>
      <p:sp>
        <p:nvSpPr>
          <p:cNvPr id="361" name="Google Shape;361;p14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0100" y="863700"/>
            <a:ext cx="3687400" cy="513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14"/>
          <p:cNvGraphicFramePr/>
          <p:nvPr/>
        </p:nvGraphicFramePr>
        <p:xfrm>
          <a:off x="432000" y="51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{6B728FF4-772D-4E5C-A626-C56B1E61BFF8}</a:tableStyleId>
              </a:tblPr>
              <a:tblGrid>
                <a:gridCol w="2401275"/>
                <a:gridCol w="24012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Similarity Metric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MAE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Cosine similarity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0.69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Correlation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0.70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ITEM BASED COLLABORATIVE FILTERING</a:t>
            </a:r>
            <a:endParaRPr/>
          </a:p>
        </p:txBody>
      </p:sp>
      <p:sp>
        <p:nvSpPr>
          <p:cNvPr id="369" name="Google Shape;369;p1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15"/>
          <p:cNvSpPr txBox="1"/>
          <p:nvPr>
            <p:ph idx="1" type="body"/>
          </p:nvPr>
        </p:nvSpPr>
        <p:spPr>
          <a:xfrm>
            <a:off x="432000" y="1046375"/>
            <a:ext cx="7403100" cy="5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Calculate correlation/cosine similarity between books based on common users only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Find mean rating for the user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Predict rating the user would give by calculating weighted average rating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Recommend top books with highest rating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Replace correlation with 0 when it is ‘nan’ for users who have given the same rating to all books</a:t>
            </a:r>
            <a:endParaRPr/>
          </a:p>
        </p:txBody>
      </p:sp>
      <p:pic>
        <p:nvPicPr>
          <p:cNvPr id="371" name="Google Shape;3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5100" y="919000"/>
            <a:ext cx="4204625" cy="538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15"/>
          <p:cNvGraphicFramePr/>
          <p:nvPr/>
        </p:nvGraphicFramePr>
        <p:xfrm>
          <a:off x="432000" y="51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{6B728FF4-772D-4E5C-A626-C56B1E61BFF8}</a:tableStyleId>
              </a:tblPr>
              <a:tblGrid>
                <a:gridCol w="2401275"/>
                <a:gridCol w="24012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Similarity Metric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MAE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Cosine similarity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0.68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Correlation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0.69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15"/>
          <p:cNvSpPr txBox="1"/>
          <p:nvPr/>
        </p:nvSpPr>
        <p:spPr>
          <a:xfrm>
            <a:off x="432000" y="4575050"/>
            <a:ext cx="2576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CREATING CLUSTERS</a:t>
            </a:r>
            <a:endParaRPr/>
          </a:p>
        </p:txBody>
      </p:sp>
      <p:sp>
        <p:nvSpPr>
          <p:cNvPr id="379" name="Google Shape;379;p16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Clusters of similar books were created using K-means segmentation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0" name="Google Shape;380;p16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16"/>
          <p:cNvSpPr txBox="1"/>
          <p:nvPr>
            <p:ph idx="1" type="body"/>
          </p:nvPr>
        </p:nvSpPr>
        <p:spPr>
          <a:xfrm>
            <a:off x="432000" y="1659275"/>
            <a:ext cx="3978000" cy="4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/>
              <a:t>Assumption :</a:t>
            </a:r>
            <a:r>
              <a:rPr i="0" lang="en-US"/>
              <a:t> </a:t>
            </a:r>
            <a:endParaRPr i="0"/>
          </a:p>
          <a:p>
            <a:pPr indent="457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0" lang="en-US"/>
              <a:t>Authors do not often cross genres</a:t>
            </a:r>
            <a:endParaRPr i="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/>
              <a:t>Approach :</a:t>
            </a:r>
            <a:r>
              <a:rPr i="0" lang="en-US"/>
              <a:t> </a:t>
            </a:r>
            <a:endParaRPr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TF-IDF matrix of title and author fields</a:t>
            </a:r>
            <a:endParaRPr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K-means clustering algorithm to create 8 segments</a:t>
            </a:r>
            <a:endParaRPr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Cross-validation of number of segments with elbow plot</a:t>
            </a:r>
            <a:endParaRPr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Clusters named using top Authors’ collections of books</a:t>
            </a:r>
            <a:endParaRPr i="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/>
              <a:t>Results :</a:t>
            </a:r>
            <a:endParaRPr b="1"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Top cluster (Cluster 7) includes 4398 books</a:t>
            </a:r>
            <a:endParaRPr i="0"/>
          </a:p>
          <a:p>
            <a:pPr indent="-3429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0" lang="en-US"/>
              <a:t>Cluster 0 includes 741 books</a:t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0"/>
          </a:p>
        </p:txBody>
      </p:sp>
      <p:sp>
        <p:nvSpPr>
          <p:cNvPr id="382" name="Google Shape;382;p16"/>
          <p:cNvSpPr/>
          <p:nvPr/>
        </p:nvSpPr>
        <p:spPr>
          <a:xfrm>
            <a:off x="4992275" y="1962899"/>
            <a:ext cx="3978000" cy="4047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7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Sci-Fi / Thriller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5584345" y="3171683"/>
            <a:ext cx="2793900" cy="2842500"/>
          </a:xfrm>
          <a:prstGeom prst="ellipse">
            <a:avLst/>
          </a:prstGeom>
          <a:solidFill>
            <a:srgbClr val="CCCC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American Fiction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6082252" y="4184939"/>
            <a:ext cx="1797900" cy="18294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6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Novels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16"/>
          <p:cNvCxnSpPr/>
          <p:nvPr/>
        </p:nvCxnSpPr>
        <p:spPr>
          <a:xfrm>
            <a:off x="7888800" y="3810900"/>
            <a:ext cx="3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86" name="Google Shape;386;p16"/>
          <p:cNvCxnSpPr/>
          <p:nvPr/>
        </p:nvCxnSpPr>
        <p:spPr>
          <a:xfrm>
            <a:off x="8259800" y="2809750"/>
            <a:ext cx="33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87" name="Google Shape;387;p16"/>
          <p:cNvCxnSpPr/>
          <p:nvPr/>
        </p:nvCxnSpPr>
        <p:spPr>
          <a:xfrm>
            <a:off x="7618700" y="4794850"/>
            <a:ext cx="396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88" name="Google Shape;388;p16"/>
          <p:cNvSpPr txBox="1"/>
          <p:nvPr/>
        </p:nvSpPr>
        <p:spPr>
          <a:xfrm>
            <a:off x="9100925" y="2474663"/>
            <a:ext cx="2625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Terry Pratchett , Dean Koontz, Nora Roberts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6"/>
          <p:cNvSpPr txBox="1"/>
          <p:nvPr/>
        </p:nvSpPr>
        <p:spPr>
          <a:xfrm>
            <a:off x="8675225" y="1949075"/>
            <a:ext cx="3050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Notable Authors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6"/>
          <p:cNvSpPr txBox="1"/>
          <p:nvPr/>
        </p:nvSpPr>
        <p:spPr>
          <a:xfrm>
            <a:off x="9100925" y="3447538"/>
            <a:ext cx="2625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 Cabot, Michael Connelly, David Baldacci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9100925" y="4438200"/>
            <a:ext cx="2625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Grisham, Nicholas Sparks,  John Flanagan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CREATING CLUSTERS – A CLOSER LOOK</a:t>
            </a:r>
            <a:endParaRPr/>
          </a:p>
        </p:txBody>
      </p:sp>
      <p:sp>
        <p:nvSpPr>
          <p:cNvPr id="397" name="Google Shape;397;p17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top segment by book count includes nearly half of all books in the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98" name="Google Shape;398;p17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9" name="Google Shape;3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025" y="1506850"/>
            <a:ext cx="7197849" cy="495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47390" y="2081941"/>
            <a:ext cx="478225" cy="384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17"/>
          <p:cNvGraphicFramePr/>
          <p:nvPr/>
        </p:nvGraphicFramePr>
        <p:xfrm>
          <a:off x="8673975" y="206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{6B728FF4-772D-4E5C-A626-C56B1E61BFF8}</a:tableStyleId>
              </a:tblPr>
              <a:tblGrid>
                <a:gridCol w="564950"/>
                <a:gridCol w="864525"/>
                <a:gridCol w="927550"/>
              </a:tblGrid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4,398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741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168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137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122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118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69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  <a:tr h="48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2" name="Google Shape;402;p17"/>
          <p:cNvSpPr txBox="1"/>
          <p:nvPr/>
        </p:nvSpPr>
        <p:spPr>
          <a:xfrm>
            <a:off x="8710600" y="1616525"/>
            <a:ext cx="1351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 txBox="1"/>
          <p:nvPr/>
        </p:nvSpPr>
        <p:spPr>
          <a:xfrm>
            <a:off x="10061759" y="1616525"/>
            <a:ext cx="995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CREATING CLUSTERS – A CLOSER LOOK</a:t>
            </a:r>
            <a:endParaRPr/>
          </a:p>
        </p:txBody>
      </p:sp>
      <p:sp>
        <p:nvSpPr>
          <p:cNvPr id="409" name="Google Shape;409;p18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Clusters were named based on the top authors in each cluster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734325" y="1583052"/>
            <a:ext cx="10497363" cy="4520297"/>
            <a:chOff x="734325" y="1430652"/>
            <a:chExt cx="10497363" cy="4520297"/>
          </a:xfrm>
        </p:grpSpPr>
        <p:grpSp>
          <p:nvGrpSpPr>
            <p:cNvPr id="412" name="Google Shape;412;p18"/>
            <p:cNvGrpSpPr/>
            <p:nvPr/>
          </p:nvGrpSpPr>
          <p:grpSpPr>
            <a:xfrm>
              <a:off x="800013" y="1430652"/>
              <a:ext cx="10431675" cy="3799648"/>
              <a:chOff x="800013" y="1430652"/>
              <a:chExt cx="10431675" cy="3799648"/>
            </a:xfrm>
          </p:grpSpPr>
          <p:pic>
            <p:nvPicPr>
              <p:cNvPr id="413" name="Google Shape;413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00025" y="2766175"/>
                <a:ext cx="10431650" cy="1289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4" name="Google Shape;414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00013" y="1430652"/>
                <a:ext cx="10431675" cy="141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00025" y="4089075"/>
                <a:ext cx="10431648" cy="1141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16" name="Google Shape;41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34325" y="5382700"/>
              <a:ext cx="10447424" cy="56824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7" name="Google Shape;417;p18"/>
          <p:cNvCxnSpPr/>
          <p:nvPr/>
        </p:nvCxnSpPr>
        <p:spPr>
          <a:xfrm>
            <a:off x="851500" y="2743756"/>
            <a:ext cx="10326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8"/>
          <p:cNvCxnSpPr/>
          <p:nvPr/>
        </p:nvCxnSpPr>
        <p:spPr>
          <a:xfrm>
            <a:off x="851500" y="4209947"/>
            <a:ext cx="10326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CREATING CLUSTERS – A CLOSER LOOK</a:t>
            </a:r>
            <a:endParaRPr/>
          </a:p>
        </p:txBody>
      </p:sp>
      <p:sp>
        <p:nvSpPr>
          <p:cNvPr id="424" name="Google Shape;424;p19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 authors in each cluster continued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5" name="Google Shape;425;p19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100" y="1782050"/>
            <a:ext cx="10447424" cy="43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025" y="1583051"/>
            <a:ext cx="10431649" cy="211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4329454" y="432000"/>
            <a:ext cx="5300661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4330054" y="2659699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sp>
        <p:nvSpPr>
          <p:cNvPr id="168" name="Google Shape;168;p2"/>
          <p:cNvSpPr txBox="1"/>
          <p:nvPr/>
        </p:nvSpPr>
        <p:spPr>
          <a:xfrm>
            <a:off x="6952403" y="2659699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9575351" y="2659699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ANALYSIS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4330054" y="4578246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71" name="Google Shape;171;p2"/>
          <p:cNvSpPr txBox="1"/>
          <p:nvPr/>
        </p:nvSpPr>
        <p:spPr>
          <a:xfrm>
            <a:off x="6952403" y="4578246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&amp; RESULTS</a:t>
            </a:r>
            <a:endParaRPr/>
          </a:p>
        </p:txBody>
      </p:sp>
      <p:sp>
        <p:nvSpPr>
          <p:cNvPr id="172" name="Google Shape;172;p2"/>
          <p:cNvSpPr txBox="1"/>
          <p:nvPr/>
        </p:nvSpPr>
        <p:spPr>
          <a:xfrm>
            <a:off x="9575351" y="4578246"/>
            <a:ext cx="2076405" cy="601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 -ATIONS</a:t>
            </a:r>
            <a:endParaRPr/>
          </a:p>
        </p:txBody>
      </p:sp>
      <p:sp>
        <p:nvSpPr>
          <p:cNvPr id="173" name="Google Shape;173;p2"/>
          <p:cNvSpPr txBox="1"/>
          <p:nvPr/>
        </p:nvSpPr>
        <p:spPr>
          <a:xfrm>
            <a:off x="6952403" y="174341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4330054" y="174341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9566975" y="174341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6952403" y="368255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4330054" y="368255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9566975" y="3682553"/>
            <a:ext cx="1325563" cy="84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b="0" i="0" sz="5400" u="none" cap="none" strike="noStrik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9" name="Google Shape;179;p2"/>
          <p:cNvCxnSpPr/>
          <p:nvPr/>
        </p:nvCxnSpPr>
        <p:spPr>
          <a:xfrm>
            <a:off x="4329455" y="2531526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2"/>
          <p:cNvCxnSpPr/>
          <p:nvPr/>
        </p:nvCxnSpPr>
        <p:spPr>
          <a:xfrm>
            <a:off x="4329455" y="4464320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"/>
          <p:cNvCxnSpPr/>
          <p:nvPr/>
        </p:nvCxnSpPr>
        <p:spPr>
          <a:xfrm>
            <a:off x="6948215" y="2531526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"/>
          <p:cNvCxnSpPr/>
          <p:nvPr/>
        </p:nvCxnSpPr>
        <p:spPr>
          <a:xfrm>
            <a:off x="6948215" y="4462076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"/>
          <p:cNvCxnSpPr/>
          <p:nvPr/>
        </p:nvCxnSpPr>
        <p:spPr>
          <a:xfrm>
            <a:off x="9569069" y="2531526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"/>
          <p:cNvCxnSpPr/>
          <p:nvPr/>
        </p:nvCxnSpPr>
        <p:spPr>
          <a:xfrm>
            <a:off x="9573257" y="4462076"/>
            <a:ext cx="2304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723"/>
            <a:ext cx="3969701" cy="677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SUMMARY OF RESULTS</a:t>
            </a:r>
            <a:endParaRPr/>
          </a:p>
        </p:txBody>
      </p:sp>
      <p:sp>
        <p:nvSpPr>
          <p:cNvPr id="433" name="Google Shape;433;p20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Recommendation accuracy results with the test sets from </a:t>
            </a:r>
            <a:r>
              <a:rPr lang="en-US"/>
              <a:t>Cluster 7 and Cluster 0</a:t>
            </a:r>
            <a:r>
              <a:rPr lang="en-US"/>
              <a:t> using different training sets</a:t>
            </a:r>
            <a:endParaRPr/>
          </a:p>
        </p:txBody>
      </p:sp>
      <p:sp>
        <p:nvSpPr>
          <p:cNvPr id="434" name="Google Shape;434;p2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5" name="Google Shape;435;p20"/>
          <p:cNvGraphicFramePr/>
          <p:nvPr/>
        </p:nvGraphicFramePr>
        <p:xfrm>
          <a:off x="796150" y="181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{D9ADF419-707E-4037-985F-D713B2A07E94}</a:tableStyleId>
              </a:tblPr>
              <a:tblGrid>
                <a:gridCol w="2057400"/>
                <a:gridCol w="2057400"/>
                <a:gridCol w="2057400"/>
                <a:gridCol w="2057400"/>
                <a:gridCol w="226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Type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Similarity metric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Test Set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MAE - Clustering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MAE - No clustering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 based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Cosine Similarity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Sci-Fi/Thriller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 based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Correlation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Sci-Fi/Thriller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 based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Cosine Similarity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American Fiction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0.57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0.65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User based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Correlation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American Fiction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0.67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Item based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Cosine Similarity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Sci-Fi/Thriller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Item based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Correlation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Sci-Fi/Thriller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Item based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Cosine Similarity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American Fiction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Item based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Correlation</a:t>
                      </a:r>
                      <a:endParaRPr sz="16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American Fiction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0.61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613" y="0"/>
            <a:ext cx="221138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41" name="Google Shape;441;p21"/>
          <p:cNvSpPr txBox="1"/>
          <p:nvPr/>
        </p:nvSpPr>
        <p:spPr>
          <a:xfrm>
            <a:off x="4445086" y="204450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</a:t>
            </a:r>
            <a:r>
              <a:rPr b="1" lang="en-US" sz="3200">
                <a:solidFill>
                  <a:schemeClr val="dk1"/>
                </a:solidFill>
              </a:rPr>
              <a:t>M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22"/>
          <p:cNvCxnSpPr>
            <a:stCxn id="447" idx="4"/>
            <a:endCxn id="448" idx="4"/>
          </p:cNvCxnSpPr>
          <p:nvPr/>
        </p:nvCxnSpPr>
        <p:spPr>
          <a:xfrm>
            <a:off x="1675487" y="2781529"/>
            <a:ext cx="0" cy="3230400"/>
          </a:xfrm>
          <a:prstGeom prst="straightConnector1">
            <a:avLst/>
          </a:prstGeom>
          <a:noFill/>
          <a:ln cap="flat" cmpd="sng" w="38100">
            <a:solidFill>
              <a:srgbClr val="56B5A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22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BOOK RECOMMENDATIONS</a:t>
            </a:r>
            <a:endParaRPr/>
          </a:p>
        </p:txBody>
      </p:sp>
      <p:sp>
        <p:nvSpPr>
          <p:cNvPr id="450" name="Google Shape;450;p22"/>
          <p:cNvSpPr txBox="1"/>
          <p:nvPr>
            <p:ph idx="1" type="body"/>
          </p:nvPr>
        </p:nvSpPr>
        <p:spPr>
          <a:xfrm>
            <a:off x="2422412" y="2024965"/>
            <a:ext cx="6651355" cy="70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Filter out the book titles the user has not read</a:t>
            </a:r>
            <a:endParaRPr/>
          </a:p>
        </p:txBody>
      </p:sp>
      <p:sp>
        <p:nvSpPr>
          <p:cNvPr id="451" name="Google Shape;451;p22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1086876" y="1604307"/>
            <a:ext cx="1177222" cy="1177222"/>
          </a:xfrm>
          <a:prstGeom prst="ellipse">
            <a:avLst/>
          </a:prstGeom>
          <a:solidFill>
            <a:srgbClr val="F2F2F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1086876" y="3219564"/>
            <a:ext cx="1177222" cy="1177222"/>
          </a:xfrm>
          <a:prstGeom prst="ellipse">
            <a:avLst/>
          </a:prstGeom>
          <a:solidFill>
            <a:srgbClr val="F2F2F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1086876" y="4834821"/>
            <a:ext cx="1177222" cy="1177222"/>
          </a:xfrm>
          <a:prstGeom prst="ellipse">
            <a:avLst/>
          </a:prstGeom>
          <a:solidFill>
            <a:srgbClr val="F2F2F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s" id="453" name="Google Shape;4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92" y="4998137"/>
            <a:ext cx="850589" cy="85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" id="454" name="Google Shape;45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4240" y="3366454"/>
            <a:ext cx="882495" cy="882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book" id="455" name="Google Shape;45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8906" y="1759484"/>
            <a:ext cx="831273" cy="831273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2"/>
          <p:cNvSpPr txBox="1"/>
          <p:nvPr/>
        </p:nvSpPr>
        <p:spPr>
          <a:xfrm>
            <a:off x="2422412" y="3630225"/>
            <a:ext cx="6651355" cy="591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 ratings for the list of possible recommendations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2"/>
          <p:cNvSpPr txBox="1"/>
          <p:nvPr/>
        </p:nvSpPr>
        <p:spPr>
          <a:xfrm>
            <a:off x="2422412" y="5251343"/>
            <a:ext cx="6651355" cy="548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recommendation list of top 5 books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User 9554 Profile</a:t>
            </a:r>
            <a:endParaRPr/>
          </a:p>
        </p:txBody>
      </p:sp>
      <p:sp>
        <p:nvSpPr>
          <p:cNvPr id="464" name="Google Shape;464;p23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5" name="Google Shape;4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2141" y="1963940"/>
            <a:ext cx="4834335" cy="443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9971" y="1990463"/>
            <a:ext cx="4688193" cy="443553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3"/>
          <p:cNvSpPr txBox="1"/>
          <p:nvPr/>
        </p:nvSpPr>
        <p:spPr>
          <a:xfrm>
            <a:off x="1159481" y="1611565"/>
            <a:ext cx="450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 of Books Read By User</a:t>
            </a:r>
            <a:endParaRPr/>
          </a:p>
        </p:txBody>
      </p:sp>
      <p:sp>
        <p:nvSpPr>
          <p:cNvPr id="468" name="Google Shape;468;p23"/>
          <p:cNvSpPr txBox="1"/>
          <p:nvPr/>
        </p:nvSpPr>
        <p:spPr>
          <a:xfrm>
            <a:off x="6479236" y="1611565"/>
            <a:ext cx="450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Distribution of Books Read</a:t>
            </a:r>
            <a:endParaRPr/>
          </a:p>
        </p:txBody>
      </p:sp>
      <p:sp>
        <p:nvSpPr>
          <p:cNvPr id="469" name="Google Shape;469;p23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-US" sz="1800"/>
              <a:t>User 9554 is being used as the demonstration case for user and item based recommendations</a:t>
            </a:r>
            <a:endParaRPr i="1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User Based: All Books</a:t>
            </a:r>
            <a:endParaRPr/>
          </a:p>
        </p:txBody>
      </p:sp>
      <p:sp>
        <p:nvSpPr>
          <p:cNvPr id="476" name="Google Shape;476;p24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7" name="Google Shape;477;p24"/>
          <p:cNvGraphicFramePr/>
          <p:nvPr/>
        </p:nvGraphicFramePr>
        <p:xfrm>
          <a:off x="432000" y="3008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{6B728FF4-772D-4E5C-A626-C56B1E61BFF8}</a:tableStyleId>
              </a:tblPr>
              <a:tblGrid>
                <a:gridCol w="983375"/>
                <a:gridCol w="4680625"/>
                <a:gridCol w="2571750"/>
                <a:gridCol w="3060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Author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Cluster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Thorn Queen (Dark Swan, #2)</a:t>
                      </a:r>
                      <a:endParaRPr sz="1600" u="none" cap="none" strike="noStrike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Richelle Mead</a:t>
                      </a:r>
                      <a:endParaRPr sz="1600" u="none" cap="none" strike="noStrike"/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7 - Sci-Fi/Thriller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Everlost (Skinjacker, #1)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Neal Shusterman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- Sci-Fi/Thriller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Demon from the Dark (Immortals After Dark #10)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Kresley Cole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- Sci-Fi/Thriller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Toll the Hounds (The Malazan Book of the Fallen #8)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Steven Erikson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- American Fiction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 River Runs Through It and Other Stories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Norman Maclean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 - Sci-Fi/Thriller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78" name="Google Shape;478;p24"/>
          <p:cNvGrpSpPr/>
          <p:nvPr/>
        </p:nvGrpSpPr>
        <p:grpSpPr>
          <a:xfrm>
            <a:off x="413072" y="3008373"/>
            <a:ext cx="11315700" cy="361272"/>
            <a:chOff x="1226502" y="2704861"/>
            <a:chExt cx="9669644" cy="454462"/>
          </a:xfrm>
        </p:grpSpPr>
        <p:cxnSp>
          <p:nvCxnSpPr>
            <p:cNvPr id="479" name="Google Shape;479;p24"/>
            <p:cNvCxnSpPr/>
            <p:nvPr/>
          </p:nvCxnSpPr>
          <p:spPr>
            <a:xfrm>
              <a:off x="1226502" y="2704861"/>
              <a:ext cx="9669644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24"/>
            <p:cNvCxnSpPr/>
            <p:nvPr/>
          </p:nvCxnSpPr>
          <p:spPr>
            <a:xfrm>
              <a:off x="1226502" y="2710338"/>
              <a:ext cx="0" cy="42161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24"/>
            <p:cNvCxnSpPr/>
            <p:nvPr/>
          </p:nvCxnSpPr>
          <p:spPr>
            <a:xfrm>
              <a:off x="10896146" y="2710336"/>
              <a:ext cx="0" cy="448987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82" name="Google Shape;4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63" y="531446"/>
            <a:ext cx="5840474" cy="268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User Based: Sci-Fi/Thriller</a:t>
            </a:r>
            <a:endParaRPr/>
          </a:p>
        </p:txBody>
      </p:sp>
      <p:sp>
        <p:nvSpPr>
          <p:cNvPr id="489" name="Google Shape;489;p25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1395013" y="3372117"/>
            <a:ext cx="9351818" cy="361272"/>
            <a:chOff x="1226502" y="2704861"/>
            <a:chExt cx="9669644" cy="454462"/>
          </a:xfrm>
        </p:grpSpPr>
        <p:cxnSp>
          <p:nvCxnSpPr>
            <p:cNvPr id="491" name="Google Shape;491;p25"/>
            <p:cNvCxnSpPr/>
            <p:nvPr/>
          </p:nvCxnSpPr>
          <p:spPr>
            <a:xfrm>
              <a:off x="1226502" y="2704861"/>
              <a:ext cx="9669644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1226502" y="2710338"/>
              <a:ext cx="0" cy="42161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10896146" y="2710336"/>
              <a:ext cx="0" cy="448987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94" name="Google Shape;4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63" y="920965"/>
            <a:ext cx="5840474" cy="2686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5" name="Google Shape;495;p25"/>
          <p:cNvGraphicFramePr/>
          <p:nvPr/>
        </p:nvGraphicFramePr>
        <p:xfrm>
          <a:off x="1394984" y="3371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{1F786EE9-0518-4C9A-81C0-C732485E0E06}</a:tableStyleId>
              </a:tblPr>
              <a:tblGrid>
                <a:gridCol w="994500"/>
                <a:gridCol w="5112075"/>
                <a:gridCol w="3244925"/>
              </a:tblGrid>
              <a:tr h="1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Thorn Queen (Dark Swan, #2) 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Richelle Mead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Demon from the Dark (Immortals After Dark #10)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Kresley Cole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Seeing Stone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(The Spiderwick Chronicles, #2)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Holly Black, Tony DiTerlizzi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Icefire (The Last Dragon Chronicles, #2)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Chris d'Lacey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Fables, Vol. 9:Sons of Empire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Bill Willingham</a:t>
                      </a:r>
                      <a:endParaRPr sz="1400" u="none" cap="none" strike="noStrike"/>
                    </a:p>
                  </a:txBody>
                  <a:tcPr marT="31750" marB="31750" marR="31750" marL="31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User Based: American Fiction</a:t>
            </a:r>
            <a:endParaRPr/>
          </a:p>
        </p:txBody>
      </p:sp>
      <p:sp>
        <p:nvSpPr>
          <p:cNvPr id="502" name="Google Shape;502;p26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3" name="Google Shape;503;p26"/>
          <p:cNvGraphicFramePr/>
          <p:nvPr/>
        </p:nvGraphicFramePr>
        <p:xfrm>
          <a:off x="1394987" y="33720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{6B728FF4-772D-4E5C-A626-C56B1E61BFF8}</a:tableStyleId>
              </a:tblPr>
              <a:tblGrid>
                <a:gridCol w="1023650"/>
                <a:gridCol w="5070300"/>
                <a:gridCol w="3257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Author</a:t>
                      </a:r>
                      <a:endParaRPr b="1"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Flash Boys: A Wall Street Revolt	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Michael Lewis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Toll the Hounds (The Malazan Book of the Fallen #8)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Steven Erikson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The Crown Tower (The Riyria Chronicles, #1)	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Michael J. Sullivan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Lunar Park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Bret Easton Ellis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Revelations (Blue Bloods, #3)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Melissa de la Cruz</a:t>
                      </a:r>
                      <a:endParaRPr sz="16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504" name="Google Shape;504;p26"/>
          <p:cNvGrpSpPr/>
          <p:nvPr/>
        </p:nvGrpSpPr>
        <p:grpSpPr>
          <a:xfrm>
            <a:off x="1395013" y="3372117"/>
            <a:ext cx="9351818" cy="361272"/>
            <a:chOff x="1226502" y="2704861"/>
            <a:chExt cx="9669644" cy="454462"/>
          </a:xfrm>
        </p:grpSpPr>
        <p:cxnSp>
          <p:nvCxnSpPr>
            <p:cNvPr id="505" name="Google Shape;505;p26"/>
            <p:cNvCxnSpPr/>
            <p:nvPr/>
          </p:nvCxnSpPr>
          <p:spPr>
            <a:xfrm>
              <a:off x="1226502" y="2704861"/>
              <a:ext cx="9669644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26"/>
            <p:cNvCxnSpPr/>
            <p:nvPr/>
          </p:nvCxnSpPr>
          <p:spPr>
            <a:xfrm>
              <a:off x="1226502" y="2710338"/>
              <a:ext cx="0" cy="42161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6"/>
            <p:cNvCxnSpPr/>
            <p:nvPr/>
          </p:nvCxnSpPr>
          <p:spPr>
            <a:xfrm>
              <a:off x="10896146" y="2710336"/>
              <a:ext cx="0" cy="448987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08" name="Google Shape;5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63" y="895190"/>
            <a:ext cx="5840474" cy="268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Item Based: All Books</a:t>
            </a:r>
            <a:endParaRPr/>
          </a:p>
        </p:txBody>
      </p:sp>
      <p:sp>
        <p:nvSpPr>
          <p:cNvPr id="515" name="Google Shape;515;p27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6" name="Google Shape;516;p27"/>
          <p:cNvGrpSpPr/>
          <p:nvPr/>
        </p:nvGrpSpPr>
        <p:grpSpPr>
          <a:xfrm>
            <a:off x="413036" y="3008253"/>
            <a:ext cx="11315418" cy="361252"/>
            <a:chOff x="1226502" y="2704861"/>
            <a:chExt cx="9669644" cy="454462"/>
          </a:xfrm>
        </p:grpSpPr>
        <p:cxnSp>
          <p:nvCxnSpPr>
            <p:cNvPr id="517" name="Google Shape;517;p27"/>
            <p:cNvCxnSpPr/>
            <p:nvPr/>
          </p:nvCxnSpPr>
          <p:spPr>
            <a:xfrm>
              <a:off x="1226502" y="2704861"/>
              <a:ext cx="9669644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7"/>
            <p:cNvCxnSpPr/>
            <p:nvPr/>
          </p:nvCxnSpPr>
          <p:spPr>
            <a:xfrm>
              <a:off x="1226502" y="2710338"/>
              <a:ext cx="0" cy="42161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27"/>
            <p:cNvCxnSpPr/>
            <p:nvPr/>
          </p:nvCxnSpPr>
          <p:spPr>
            <a:xfrm>
              <a:off x="10896146" y="2710336"/>
              <a:ext cx="0" cy="448987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20" name="Google Shape;5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63" y="531446"/>
            <a:ext cx="5840474" cy="2686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27"/>
          <p:cNvGraphicFramePr/>
          <p:nvPr/>
        </p:nvGraphicFramePr>
        <p:xfrm>
          <a:off x="413025" y="300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{D9ADF419-707E-4037-985F-D713B2A07E94}</a:tableStyleId>
              </a:tblPr>
              <a:tblGrid>
                <a:gridCol w="1002350"/>
                <a:gridCol w="5109250"/>
                <a:gridCol w="2143125"/>
                <a:gridCol w="3058150"/>
              </a:tblGrid>
              <a:tr h="4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Title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Author</a:t>
                      </a:r>
                      <a:endParaRPr b="1"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Cluster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Thirst No. 1: The Last Vampire, Black Blood, and Red Dice (Thirst,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Christopher Pike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7 - Sci-Fi/Thriller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Things Not Seen (Things,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Andrew Clements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7 - Sci-Fi/Thriller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4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The Valley of Fear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Arthur Conan Doyle, David Timson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0 - American Fiction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The Twilight Saga Complete Collection (Twilight, #1-4 )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Stephenie Meyer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7 - Sci-Fi/Thriller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8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The Ship Who Sang (Brainship,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Anne McCaffrey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7 - Sci-Fi/Thriller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Item Based: Sci-Fi/Thriller</a:t>
            </a:r>
            <a:endParaRPr/>
          </a:p>
        </p:txBody>
      </p:sp>
      <p:sp>
        <p:nvSpPr>
          <p:cNvPr id="528" name="Google Shape;528;p28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993358" y="3371890"/>
            <a:ext cx="10215979" cy="361252"/>
            <a:chOff x="1226502" y="2704861"/>
            <a:chExt cx="9669644" cy="454462"/>
          </a:xfrm>
        </p:grpSpPr>
        <p:cxnSp>
          <p:nvCxnSpPr>
            <p:cNvPr id="530" name="Google Shape;530;p28"/>
            <p:cNvCxnSpPr/>
            <p:nvPr/>
          </p:nvCxnSpPr>
          <p:spPr>
            <a:xfrm>
              <a:off x="1226502" y="2704861"/>
              <a:ext cx="9669644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28"/>
            <p:cNvCxnSpPr/>
            <p:nvPr/>
          </p:nvCxnSpPr>
          <p:spPr>
            <a:xfrm>
              <a:off x="1226502" y="2710338"/>
              <a:ext cx="0" cy="42161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28"/>
            <p:cNvCxnSpPr/>
            <p:nvPr/>
          </p:nvCxnSpPr>
          <p:spPr>
            <a:xfrm>
              <a:off x="10896146" y="2710336"/>
              <a:ext cx="0" cy="448987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33" name="Google Shape;5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101" y="863990"/>
            <a:ext cx="5840474" cy="2686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p28"/>
          <p:cNvGraphicFramePr/>
          <p:nvPr/>
        </p:nvGraphicFramePr>
        <p:xfrm>
          <a:off x="993338" y="33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{D9ADF419-707E-4037-985F-D713B2A07E94}</a:tableStyleId>
              </a:tblPr>
              <a:tblGrid>
                <a:gridCol w="382850"/>
                <a:gridCol w="7812175"/>
                <a:gridCol w="2020950"/>
              </a:tblGrid>
              <a:tr h="3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Title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Author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6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Thirst No. 1: The Last Vampire, Black Blood, and Red Dice(Thirst,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Christopher Pike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Things Not Seen (Things,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Andrew Clements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613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These Broken Stars (Starbound,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Amie Kaufman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62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The World of Ice &amp; Fire: The Untold History of Westeros and the Game of Thrones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George R.R. Martin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The Twilight Saga Complete Collection (Twilight, #1-4 )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Stephenie Meyer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Item Based: American Fiction</a:t>
            </a:r>
            <a:endParaRPr/>
          </a:p>
        </p:txBody>
      </p:sp>
      <p:sp>
        <p:nvSpPr>
          <p:cNvPr id="541" name="Google Shape;541;p29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2" name="Google Shape;542;p29"/>
          <p:cNvGrpSpPr/>
          <p:nvPr/>
        </p:nvGrpSpPr>
        <p:grpSpPr>
          <a:xfrm>
            <a:off x="993358" y="3371890"/>
            <a:ext cx="10215979" cy="361342"/>
            <a:chOff x="1226502" y="2704861"/>
            <a:chExt cx="9669644" cy="454575"/>
          </a:xfrm>
        </p:grpSpPr>
        <p:cxnSp>
          <p:nvCxnSpPr>
            <p:cNvPr id="543" name="Google Shape;543;p29"/>
            <p:cNvCxnSpPr/>
            <p:nvPr/>
          </p:nvCxnSpPr>
          <p:spPr>
            <a:xfrm>
              <a:off x="1226502" y="2704861"/>
              <a:ext cx="9669600" cy="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29"/>
            <p:cNvCxnSpPr/>
            <p:nvPr/>
          </p:nvCxnSpPr>
          <p:spPr>
            <a:xfrm>
              <a:off x="1226502" y="2710338"/>
              <a:ext cx="0" cy="42150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29"/>
            <p:cNvCxnSpPr/>
            <p:nvPr/>
          </p:nvCxnSpPr>
          <p:spPr>
            <a:xfrm>
              <a:off x="10896146" y="2710336"/>
              <a:ext cx="0" cy="449100"/>
            </a:xfrm>
            <a:prstGeom prst="straightConnector1">
              <a:avLst/>
            </a:prstGeom>
            <a:noFill/>
            <a:ln cap="flat" cmpd="sng" w="28575">
              <a:solidFill>
                <a:srgbClr val="56B5A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46" name="Google Shape;5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763" y="895190"/>
            <a:ext cx="5840474" cy="2686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7" name="Google Shape;547;p29"/>
          <p:cNvGraphicFramePr/>
          <p:nvPr/>
        </p:nvGraphicFramePr>
        <p:xfrm>
          <a:off x="993350" y="33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{D9ADF419-707E-4037-985F-D713B2A07E94}</a:tableStyleId>
              </a:tblPr>
              <a:tblGrid>
                <a:gridCol w="794000"/>
                <a:gridCol w="5017900"/>
                <a:gridCol w="4404075"/>
              </a:tblGrid>
              <a:tr h="3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Title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Author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X (Kinsey Millhone, #24)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Sue Grafton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67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Witch &amp; Wizard (Witch &amp; Wizard, #1)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James Patterson, Gabrielle Charbonnet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Undone (Will Trent, #3)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Karin Slaughter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V is for Vengeance (Kinsey Millhone, #22)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Sue Grafton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Unseen (Will Trent, #7)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highlight>
                            <a:srgbClr val="FFFFFF"/>
                          </a:highlight>
                        </a:rPr>
                        <a:t>Karin Slaughter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91" name="Google Shape;191;p3"/>
          <p:cNvSpPr txBox="1"/>
          <p:nvPr>
            <p:ph idx="1" type="body"/>
          </p:nvPr>
        </p:nvSpPr>
        <p:spPr>
          <a:xfrm>
            <a:off x="431800" y="1000283"/>
            <a:ext cx="11015701" cy="367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This analysis serves to create a recommendation system for books that allows for targeted marketing efforts</a:t>
            </a:r>
            <a:endParaRPr/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3"/>
          <p:cNvSpPr/>
          <p:nvPr/>
        </p:nvSpPr>
        <p:spPr>
          <a:xfrm>
            <a:off x="1072222" y="1969481"/>
            <a:ext cx="37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READERS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7042822" y="5511781"/>
            <a:ext cx="37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MARKETERS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3"/>
          <p:cNvCxnSpPr/>
          <p:nvPr/>
        </p:nvCxnSpPr>
        <p:spPr>
          <a:xfrm flipH="1" rot="10800000">
            <a:off x="1072225" y="2034175"/>
            <a:ext cx="9711600" cy="3846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p3"/>
          <p:cNvSpPr txBox="1"/>
          <p:nvPr/>
        </p:nvSpPr>
        <p:spPr>
          <a:xfrm>
            <a:off x="1072225" y="2567375"/>
            <a:ext cx="51081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books you have not read that you are likely to rate highly? 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3"/>
          <p:cNvCxnSpPr/>
          <p:nvPr/>
        </p:nvCxnSpPr>
        <p:spPr>
          <a:xfrm>
            <a:off x="8642425" y="5400225"/>
            <a:ext cx="206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"/>
          <p:cNvSpPr txBox="1"/>
          <p:nvPr/>
        </p:nvSpPr>
        <p:spPr>
          <a:xfrm>
            <a:off x="5675725" y="2567375"/>
            <a:ext cx="51081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books should you market your book around (in store or online ads)?</a:t>
            </a:r>
            <a:endParaRPr b="0" i="1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"/>
          <p:cNvCxnSpPr/>
          <p:nvPr/>
        </p:nvCxnSpPr>
        <p:spPr>
          <a:xfrm>
            <a:off x="1122150" y="2428425"/>
            <a:ext cx="206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/>
          <p:nvPr>
            <p:ph type="title"/>
          </p:nvPr>
        </p:nvSpPr>
        <p:spPr>
          <a:xfrm>
            <a:off x="4445086" y="204450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53" name="Google Shape;553;p30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0613" y="0"/>
            <a:ext cx="221138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31"/>
          <p:cNvCxnSpPr/>
          <p:nvPr/>
        </p:nvCxnSpPr>
        <p:spPr>
          <a:xfrm>
            <a:off x="727800" y="4013094"/>
            <a:ext cx="10736400" cy="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0" name="Google Shape;560;p31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ASSOCIATION RULES</a:t>
            </a:r>
            <a:endParaRPr/>
          </a:p>
        </p:txBody>
      </p:sp>
      <p:sp>
        <p:nvSpPr>
          <p:cNvPr id="561" name="Google Shape;561;p31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Using a market basket approach, we assess what books readers are likely to rate highly, given a ‘basket’ of books typically rated highly </a:t>
            </a:r>
            <a:endParaRPr/>
          </a:p>
        </p:txBody>
      </p:sp>
      <p:sp>
        <p:nvSpPr>
          <p:cNvPr id="562" name="Google Shape;562;p31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727799" y="4203160"/>
            <a:ext cx="10825399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process produced anywhere from 0 to 1600 rules based on parameters given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Initially, a vast majority of rules created involved books from the Harry Potter series</a:t>
            </a:r>
            <a:endParaRPr/>
          </a:p>
          <a:p>
            <a:pPr indent="-3429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most likely because of the popularity of the series. So we removed these books from the set and determined new sets of rules</a:t>
            </a:r>
            <a:endParaRPr/>
          </a:p>
          <a:p>
            <a:pPr indent="-3429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HP books, the new rules typically included The Hunger Games, Lord of the Rings, and Game of Thrones books</a:t>
            </a:r>
            <a:endParaRPr/>
          </a:p>
          <a:p>
            <a:pPr indent="-3429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summary, this analysis told us that if a user rates a book in a series a 5, they are very likely to rate another book in that series highly</a:t>
            </a:r>
            <a:endParaRPr/>
          </a:p>
        </p:txBody>
      </p:sp>
      <p:cxnSp>
        <p:nvCxnSpPr>
          <p:cNvPr id="564" name="Google Shape;564;p31"/>
          <p:cNvCxnSpPr/>
          <p:nvPr/>
        </p:nvCxnSpPr>
        <p:spPr>
          <a:xfrm>
            <a:off x="727800" y="2282852"/>
            <a:ext cx="10736400" cy="0"/>
          </a:xfrm>
          <a:prstGeom prst="straightConnector1">
            <a:avLst/>
          </a:prstGeom>
          <a:noFill/>
          <a:ln cap="flat" cmpd="sng" w="28575">
            <a:solidFill>
              <a:srgbClr val="9E9E9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65" name="Google Shape;565;p31"/>
          <p:cNvSpPr/>
          <p:nvPr/>
        </p:nvSpPr>
        <p:spPr>
          <a:xfrm rot="5400000">
            <a:off x="3240468" y="2145752"/>
            <a:ext cx="441300" cy="274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1"/>
          <p:cNvSpPr/>
          <p:nvPr/>
        </p:nvSpPr>
        <p:spPr>
          <a:xfrm rot="5400000">
            <a:off x="6098144" y="2145752"/>
            <a:ext cx="441300" cy="274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1"/>
          <p:cNvSpPr/>
          <p:nvPr/>
        </p:nvSpPr>
        <p:spPr>
          <a:xfrm rot="5400000">
            <a:off x="8955820" y="2145752"/>
            <a:ext cx="441300" cy="274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727799" y="2406077"/>
            <a:ext cx="2512291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out highly rated books - rated a 5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3542761" y="2406077"/>
            <a:ext cx="2512291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‘basket’ of books for each user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(# of books range from 1 – 198)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31"/>
          <p:cNvSpPr txBox="1"/>
          <p:nvPr/>
        </p:nvSpPr>
        <p:spPr>
          <a:xfrm>
            <a:off x="6445327" y="2406077"/>
            <a:ext cx="2512291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parameters of apriori model : support, confidence, length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"/>
          <p:cNvSpPr txBox="1"/>
          <p:nvPr/>
        </p:nvSpPr>
        <p:spPr>
          <a:xfrm>
            <a:off x="9172685" y="2406077"/>
            <a:ext cx="2512291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 set of rules based on set parameters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1"/>
          <p:cNvSpPr txBox="1"/>
          <p:nvPr/>
        </p:nvSpPr>
        <p:spPr>
          <a:xfrm>
            <a:off x="4796358" y="1554475"/>
            <a:ext cx="2512291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1"/>
          <p:cNvSpPr txBox="1"/>
          <p:nvPr/>
        </p:nvSpPr>
        <p:spPr>
          <a:xfrm>
            <a:off x="5272536" y="3766511"/>
            <a:ext cx="1559935" cy="43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ASSOCIATION RULE EXAMPLE OUTPUT</a:t>
            </a:r>
            <a:endParaRPr/>
          </a:p>
        </p:txBody>
      </p:sp>
      <p:sp>
        <p:nvSpPr>
          <p:cNvPr id="580" name="Google Shape;580;p32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50" y="911297"/>
            <a:ext cx="11015701" cy="5329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3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SPARSE MATRICES &amp; SIMILARITY</a:t>
            </a:r>
            <a:endParaRPr/>
          </a:p>
        </p:txBody>
      </p:sp>
      <p:sp>
        <p:nvSpPr>
          <p:cNvPr id="588" name="Google Shape;588;p33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Masking the vectors to get the finite vectors to calculate cosine similarity (for correlation replace cosine(u,v) with correlation(u,v))</a:t>
            </a:r>
            <a:endParaRPr/>
          </a:p>
        </p:txBody>
      </p:sp>
      <p:sp>
        <p:nvSpPr>
          <p:cNvPr id="589" name="Google Shape;589;p33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650" y="1849526"/>
            <a:ext cx="9629999" cy="4465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70cc140167_1_0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COSINE SIMILARITY ON TF-IDF MATRIX </a:t>
            </a:r>
            <a:endParaRPr/>
          </a:p>
        </p:txBody>
      </p:sp>
      <p:sp>
        <p:nvSpPr>
          <p:cNvPr id="597" name="Google Shape;597;g70cc140167_1_0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Building the TF-IDF matrix to use cosine similarity and find similar books</a:t>
            </a:r>
            <a:endParaRPr/>
          </a:p>
        </p:txBody>
      </p:sp>
      <p:sp>
        <p:nvSpPr>
          <p:cNvPr id="598" name="Google Shape;598;g70cc140167_1_0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9" name="Google Shape;599;g70cc140167_1_0"/>
          <p:cNvPicPr preferRelativeResize="0"/>
          <p:nvPr/>
        </p:nvPicPr>
        <p:blipFill rotWithShape="1">
          <a:blip r:embed="rId3">
            <a:alphaModFix/>
          </a:blip>
          <a:srcRect b="0" l="11378" r="0" t="0"/>
          <a:stretch/>
        </p:blipFill>
        <p:spPr>
          <a:xfrm>
            <a:off x="1234375" y="1444175"/>
            <a:ext cx="9022327" cy="518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70cc140167_1_9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SEGMENTATION</a:t>
            </a:r>
            <a:endParaRPr/>
          </a:p>
        </p:txBody>
      </p:sp>
      <p:sp>
        <p:nvSpPr>
          <p:cNvPr id="606" name="Google Shape;606;g70cc140167_1_9"/>
          <p:cNvSpPr txBox="1"/>
          <p:nvPr>
            <p:ph idx="1" type="body"/>
          </p:nvPr>
        </p:nvSpPr>
        <p:spPr>
          <a:xfrm>
            <a:off x="431800" y="1002875"/>
            <a:ext cx="11015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Clustered books using K-means and mini-batch K-means on TF-IDF scores of titles and author.</a:t>
            </a:r>
            <a:endParaRPr/>
          </a:p>
        </p:txBody>
      </p:sp>
      <p:sp>
        <p:nvSpPr>
          <p:cNvPr id="607" name="Google Shape;607;g70cc140167_1_9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g70cc140167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1750"/>
            <a:ext cx="7658476" cy="42136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609" name="Google Shape;609;g70cc140167_1_9"/>
          <p:cNvSpPr/>
          <p:nvPr/>
        </p:nvSpPr>
        <p:spPr>
          <a:xfrm>
            <a:off x="8295800" y="1545625"/>
            <a:ext cx="3354000" cy="171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 Batch K-means: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Uses random batches of data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iteration a new random sample is used to update the clusters till convergence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Faster than k-means</a:t>
            </a:r>
            <a:endParaRPr/>
          </a:p>
        </p:txBody>
      </p:sp>
      <p:sp>
        <p:nvSpPr>
          <p:cNvPr id="610" name="Google Shape;610;g70cc140167_1_9"/>
          <p:cNvSpPr txBox="1"/>
          <p:nvPr/>
        </p:nvSpPr>
        <p:spPr>
          <a:xfrm>
            <a:off x="8382975" y="3438375"/>
            <a:ext cx="32667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K-means: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Iterates over entire data in a step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Each iteration is longer as it updates centroids based on clusters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Used this after we reduced the data size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Observed better clusters compared to Mini batch k-means</a:t>
            </a:r>
            <a:endParaRPr/>
          </a:p>
        </p:txBody>
      </p:sp>
      <p:sp>
        <p:nvSpPr>
          <p:cNvPr id="611" name="Google Shape;611;g70cc140167_1_9"/>
          <p:cNvSpPr txBox="1"/>
          <p:nvPr>
            <p:ph idx="1" type="body"/>
          </p:nvPr>
        </p:nvSpPr>
        <p:spPr>
          <a:xfrm>
            <a:off x="508000" y="6032075"/>
            <a:ext cx="11015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We selected num_clusters = 8 as the reduction in SSE is very </a:t>
            </a:r>
            <a:r>
              <a:rPr lang="en-US"/>
              <a:t>low </a:t>
            </a:r>
            <a:r>
              <a:rPr lang="en-US"/>
              <a:t>and computational time increased significantly. </a:t>
            </a:r>
            <a:r>
              <a:rPr lang="en-US"/>
              <a:t>So, as a t</a:t>
            </a:r>
            <a:r>
              <a:rPr lang="en-US"/>
              <a:t>rade-off between accuracy and computation, we stopped at 8 clusters.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3138906" y="4203656"/>
            <a:ext cx="1616619" cy="1616619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3138906" y="2307520"/>
            <a:ext cx="1616619" cy="1616619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1067244" y="2307520"/>
            <a:ext cx="1616619" cy="1616619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1067244" y="4251822"/>
            <a:ext cx="1616619" cy="1616619"/>
          </a:xfrm>
          <a:prstGeom prst="ellipse">
            <a:avLst/>
          </a:prstGeom>
          <a:solidFill>
            <a:srgbClr val="F2F2F2"/>
          </a:solidFill>
          <a:ln cap="flat" cmpd="sng" w="28575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Good Books dataset, sourced from Kaggle, includes information and ratings on 10,000 books</a:t>
            </a:r>
            <a:endParaRPr/>
          </a:p>
        </p:txBody>
      </p:sp>
      <p:sp>
        <p:nvSpPr>
          <p:cNvPr id="210" name="Google Shape;210;p4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6092050" y="2291104"/>
            <a:ext cx="50832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Descriptive information includes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Publication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ISBN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D9D9D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309611" y="2556780"/>
            <a:ext cx="11318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1041322" y="3113476"/>
            <a:ext cx="1668464" cy="631047"/>
          </a:xfrm>
          <a:prstGeom prst="rect">
            <a:avLst/>
          </a:prstGeom>
          <a:noFill/>
          <a:ln>
            <a:noFill/>
          </a:ln>
        </p:spPr>
        <p:txBody>
          <a:bodyPr anchorCtr="0" anchor="t" bIns="22400" lIns="44800" spcFirstLastPara="1" rIns="44800" wrap="square" tIns="224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3207348" y="2556780"/>
            <a:ext cx="147973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3109385" y="3113476"/>
            <a:ext cx="1675663" cy="631047"/>
          </a:xfrm>
          <a:prstGeom prst="rect">
            <a:avLst/>
          </a:prstGeom>
          <a:noFill/>
          <a:ln>
            <a:noFill/>
          </a:ln>
        </p:spPr>
        <p:txBody>
          <a:bodyPr anchorCtr="0" anchor="t" bIns="22400" lIns="44800" spcFirstLastPara="1" rIns="44800" wrap="square" tIns="224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/>
          <p:nvPr/>
        </p:nvSpPr>
        <p:spPr>
          <a:xfrm>
            <a:off x="1309611" y="4457968"/>
            <a:ext cx="11318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1046783" y="5014664"/>
            <a:ext cx="1657543" cy="631047"/>
          </a:xfrm>
          <a:prstGeom prst="rect">
            <a:avLst/>
          </a:prstGeom>
          <a:noFill/>
          <a:ln>
            <a:noFill/>
          </a:ln>
        </p:spPr>
        <p:txBody>
          <a:bodyPr anchorCtr="0" anchor="t" bIns="22400" lIns="44800" spcFirstLastPara="1" rIns="44800" wrap="square" tIns="224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3381273" y="4457968"/>
            <a:ext cx="11318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3112191" y="5014664"/>
            <a:ext cx="1670050" cy="631047"/>
          </a:xfrm>
          <a:prstGeom prst="rect">
            <a:avLst/>
          </a:prstGeom>
          <a:noFill/>
          <a:ln>
            <a:noFill/>
          </a:ln>
        </p:spPr>
        <p:txBody>
          <a:bodyPr anchorCtr="0" anchor="t" bIns="22400" lIns="44800" spcFirstLastPara="1" rIns="44800" wrap="square" tIns="224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Ratings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1041322" y="1669956"/>
            <a:ext cx="37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6610754" y="1669956"/>
            <a:ext cx="37409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6685174" y="1669972"/>
            <a:ext cx="374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28" name="Google Shape;228;p5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Diving deeper into the dataset we see that users have a tendency to provide good ratings</a:t>
            </a:r>
            <a:endParaRPr/>
          </a:p>
        </p:txBody>
      </p:sp>
      <p:sp>
        <p:nvSpPr>
          <p:cNvPr id="229" name="Google Shape;229;p5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0" name="Google Shape;2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086" y="1949260"/>
            <a:ext cx="7777799" cy="4603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5"/>
          <p:cNvSpPr txBox="1"/>
          <p:nvPr/>
        </p:nvSpPr>
        <p:spPr>
          <a:xfrm>
            <a:off x="1478370" y="1625941"/>
            <a:ext cx="653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Book Ratings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8599440" y="3055191"/>
            <a:ext cx="32523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Nearly 70% of books were given a rating of 4 or 5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220K, or 2% of ratings were a 1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8548166" y="2641840"/>
            <a:ext cx="335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39" name="Google Shape;239;p6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average user has rated over 100 books</a:t>
            </a:r>
            <a:endParaRPr/>
          </a:p>
        </p:txBody>
      </p:sp>
      <p:sp>
        <p:nvSpPr>
          <p:cNvPr id="240" name="Google Shape;240;p6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46" y="1367983"/>
            <a:ext cx="7818925" cy="521261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 txBox="1"/>
          <p:nvPr/>
        </p:nvSpPr>
        <p:spPr>
          <a:xfrm>
            <a:off x="1596684" y="1614990"/>
            <a:ext cx="594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Ratings per User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8472534" y="2750391"/>
            <a:ext cx="32523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ratings received from a single user is 198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The average ratings per user is 110 ; seems very high - suspect bot activity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8421247" y="2659515"/>
            <a:ext cx="335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Stephen King and Nora Roberts are the most popular Authors in the dataset by book count (prior to sampling)</a:t>
            </a:r>
            <a:endParaRPr/>
          </a:p>
        </p:txBody>
      </p:sp>
      <p:sp>
        <p:nvSpPr>
          <p:cNvPr id="251" name="Google Shape;251;p7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367" y="1949260"/>
            <a:ext cx="8292398" cy="466713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2228511" y="1506850"/>
            <a:ext cx="7709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Authors by Book Count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/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EDA</a:t>
            </a:r>
            <a:endParaRPr/>
          </a:p>
        </p:txBody>
      </p:sp>
      <p:sp>
        <p:nvSpPr>
          <p:cNvPr id="259" name="Google Shape;259;p8"/>
          <p:cNvSpPr txBox="1"/>
          <p:nvPr>
            <p:ph idx="1" type="body"/>
          </p:nvPr>
        </p:nvSpPr>
        <p:spPr>
          <a:xfrm>
            <a:off x="431800" y="1002875"/>
            <a:ext cx="1101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sampling, the list of top 10 authors changes quite a bit </a:t>
            </a:r>
            <a:endParaRPr/>
          </a:p>
        </p:txBody>
      </p:sp>
      <p:sp>
        <p:nvSpPr>
          <p:cNvPr id="260" name="Google Shape;260;p8"/>
          <p:cNvSpPr txBox="1"/>
          <p:nvPr>
            <p:ph idx="12" type="sldNum"/>
          </p:nvPr>
        </p:nvSpPr>
        <p:spPr>
          <a:xfrm>
            <a:off x="11447502" y="6401750"/>
            <a:ext cx="278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075" y="1861646"/>
            <a:ext cx="7637782" cy="46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8"/>
          <p:cNvSpPr txBox="1"/>
          <p:nvPr/>
        </p:nvSpPr>
        <p:spPr>
          <a:xfrm>
            <a:off x="2228511" y="1506850"/>
            <a:ext cx="77094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10 Authors by Book 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"/>
          <p:cNvSpPr txBox="1"/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APPROACH</a:t>
            </a:r>
            <a:endParaRPr/>
          </a:p>
        </p:txBody>
      </p:sp>
      <p:sp>
        <p:nvSpPr>
          <p:cNvPr id="268" name="Google Shape;268;p9"/>
          <p:cNvSpPr txBox="1"/>
          <p:nvPr>
            <p:ph idx="1" type="body"/>
          </p:nvPr>
        </p:nvSpPr>
        <p:spPr>
          <a:xfrm>
            <a:off x="431800" y="1002875"/>
            <a:ext cx="110157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We used various similarity measures and methods of collaborative filtering to build our recommendation systems</a:t>
            </a:r>
            <a:endParaRPr/>
          </a:p>
        </p:txBody>
      </p:sp>
      <p:sp>
        <p:nvSpPr>
          <p:cNvPr id="269" name="Google Shape;269;p9"/>
          <p:cNvSpPr txBox="1"/>
          <p:nvPr>
            <p:ph idx="12" type="sldNum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1182135" y="3027976"/>
            <a:ext cx="2645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1182135" y="3557588"/>
            <a:ext cx="2645999" cy="1354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similar books based on their titles and authors using cosine similarity on tf-idf matrix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767050" y="3027976"/>
            <a:ext cx="2645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 txBox="1"/>
          <p:nvPr/>
        </p:nvSpPr>
        <p:spPr>
          <a:xfrm>
            <a:off x="4767050" y="3557588"/>
            <a:ext cx="2645999" cy="1354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similar books based on ratings received from sample of users using cosine similarity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8351964" y="3027976"/>
            <a:ext cx="26459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9"/>
          <p:cNvCxnSpPr/>
          <p:nvPr/>
        </p:nvCxnSpPr>
        <p:spPr>
          <a:xfrm>
            <a:off x="1182135" y="3384800"/>
            <a:ext cx="2645999" cy="0"/>
          </a:xfrm>
          <a:prstGeom prst="straightConnector1">
            <a:avLst/>
          </a:prstGeom>
          <a:noFill/>
          <a:ln cap="flat" cmpd="sng" w="38100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9"/>
          <p:cNvCxnSpPr/>
          <p:nvPr/>
        </p:nvCxnSpPr>
        <p:spPr>
          <a:xfrm>
            <a:off x="4767049" y="3384800"/>
            <a:ext cx="2645999" cy="0"/>
          </a:xfrm>
          <a:prstGeom prst="straightConnector1">
            <a:avLst/>
          </a:prstGeom>
          <a:noFill/>
          <a:ln cap="flat" cmpd="sng" w="38100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8307116" y="3384800"/>
            <a:ext cx="2645999" cy="0"/>
          </a:xfrm>
          <a:prstGeom prst="straightConnector1">
            <a:avLst/>
          </a:prstGeom>
          <a:noFill/>
          <a:ln cap="flat" cmpd="sng" w="38100">
            <a:solidFill>
              <a:srgbClr val="3E908B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ser" id="278" name="Google Shape;2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9675" y="2097550"/>
            <a:ext cx="850589" cy="85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ks" id="279" name="Google Shape;2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3264" y="2097550"/>
            <a:ext cx="850589" cy="85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book" id="280" name="Google Shape;2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9836" y="2097550"/>
            <a:ext cx="850589" cy="85058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9"/>
          <p:cNvSpPr txBox="1"/>
          <p:nvPr/>
        </p:nvSpPr>
        <p:spPr>
          <a:xfrm>
            <a:off x="8351964" y="3557588"/>
            <a:ext cx="2645999" cy="1354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similar users based on books read and ratings given using cosine similarity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lashayfontenot</dc:creator>
</cp:coreProperties>
</file>