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593"/>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4EC7-1ED5-B6E0-38D9-54623033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8B921-1C01-ED81-AD1F-AEDA19324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D188E-795D-68E0-1C0F-DAFE363BB939}"/>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2C144DC0-34DC-B217-D0DB-CE2B770CC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224CD-9DA5-8E53-B964-59CD2D932CB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87238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47D8-12F5-AE3A-7A48-A98782611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F5F969-3F75-4EB3-30C1-2DC8A76E2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2F5B-4389-DFC5-03A4-9B42D8035801}"/>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A005D8BD-B4CD-97C2-81B1-6A387307E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BE5AE-374D-7EAE-E8EF-F53908A606B1}"/>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80558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D3CEA-ADAA-CC38-C1A2-6173BBE88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78F5D-20CC-A960-8D40-136754279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4DCDD-A02A-3BC6-B372-3B72261B81CC}"/>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430C2393-1AB9-A6BD-4175-39F28FD08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D06FF-F288-404B-07F5-DD05298274B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39964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B46-3B46-2918-D075-4A2B22BA2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73A61-E59C-F8F2-4577-DE2B54802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3EC9E-ADC6-7DE9-DA85-98A37FEB0CE2}"/>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684D2073-DB67-64CD-CBC1-D48247CDF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777BD-AE0C-BFE8-3836-502DD2CC2055}"/>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0652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100D-B8A1-22BD-45E1-8624F08BC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B3A56-2822-9AE5-0028-BD2A3D4B7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948C2-C2FF-FF81-1E0A-AF9B5F6B9023}"/>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6E468EFB-DAE5-AA44-5344-A2EAEA356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BF4CB-2FDA-C90D-8046-3282D10B988B}"/>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13829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F424-F6D8-F0FA-C916-763D1B334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2D9A-2659-77BB-78FC-012218223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26D15-E0A4-DF5B-1C37-682595635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123BC-1B85-7EBE-476D-68902B21F982}"/>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6" name="Footer Placeholder 5">
            <a:extLst>
              <a:ext uri="{FF2B5EF4-FFF2-40B4-BE49-F238E27FC236}">
                <a16:creationId xmlns:a16="http://schemas.microsoft.com/office/drawing/2014/main" id="{297CEECD-2ED5-CE08-E6E1-181D38072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EBF3B-C29D-316D-7A16-693216D8BA97}"/>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4349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AA74-ABD5-FD50-B5DB-F6A04C347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CCEA1-BC34-8F7C-B81F-ABB4646E0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5E193-A106-8A14-ADC4-FA29C9166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40C43-9C3F-CD01-3226-4B3679A92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4C550-4D99-98AC-89F8-1552CCE5D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C1D39-8FB6-6F94-DB9C-DBA04F540E6F}"/>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8" name="Footer Placeholder 7">
            <a:extLst>
              <a:ext uri="{FF2B5EF4-FFF2-40B4-BE49-F238E27FC236}">
                <a16:creationId xmlns:a16="http://schemas.microsoft.com/office/drawing/2014/main" id="{9544FEB0-2BDE-9BF4-E78E-F5A242D66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69199-2B15-4F1B-3C73-B79FB6036BF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424370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A0C9-D352-F0B4-A95E-7DF9A53D59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8D208-303E-D337-B5E6-C16ECA129292}"/>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4" name="Footer Placeholder 3">
            <a:extLst>
              <a:ext uri="{FF2B5EF4-FFF2-40B4-BE49-F238E27FC236}">
                <a16:creationId xmlns:a16="http://schemas.microsoft.com/office/drawing/2014/main" id="{51E1B7A0-AB1F-549D-E374-DCF2648B6C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C79A70-9ED8-D7C9-4EB4-B6D49B01E49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2947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B591B-E5D9-E395-4F06-8C19571CB149}"/>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3" name="Footer Placeholder 2">
            <a:extLst>
              <a:ext uri="{FF2B5EF4-FFF2-40B4-BE49-F238E27FC236}">
                <a16:creationId xmlns:a16="http://schemas.microsoft.com/office/drawing/2014/main" id="{EB6B5C14-59A1-A1BE-2397-37F53D077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D2F9F-F3F9-6DCC-7C56-DEDC668F999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12453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BC2C-279D-C625-6B44-4192860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7BB65-F7DE-7AA4-532E-A7998A6E3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6A6C7-AF04-5E7F-A503-F7B266D1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C9503-C2BA-FC17-8517-48F14FC5376B}"/>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6" name="Footer Placeholder 5">
            <a:extLst>
              <a:ext uri="{FF2B5EF4-FFF2-40B4-BE49-F238E27FC236}">
                <a16:creationId xmlns:a16="http://schemas.microsoft.com/office/drawing/2014/main" id="{D313ABE1-5FAE-30A7-9644-124862B24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FDA0-DCCB-BC2C-6A5F-EA6F270ED2E4}"/>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8564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9EE7-82F3-B290-A74C-E20F9F8B2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A8DFA-8041-CDD4-0605-4C53ECF11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4DC6B-5A58-1733-A386-3E80E077C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ED455-0C65-3FA9-BA7F-29180368C7B2}"/>
              </a:ext>
            </a:extLst>
          </p:cNvPr>
          <p:cNvSpPr>
            <a:spLocks noGrp="1"/>
          </p:cNvSpPr>
          <p:nvPr>
            <p:ph type="dt" sz="half" idx="10"/>
          </p:nvPr>
        </p:nvSpPr>
        <p:spPr/>
        <p:txBody>
          <a:bodyPr/>
          <a:lstStyle/>
          <a:p>
            <a:fld id="{933F3A49-444D-4840-96F4-2A80034E6952}" type="datetimeFigureOut">
              <a:rPr lang="en-US" smtClean="0"/>
              <a:t>12/7/22</a:t>
            </a:fld>
            <a:endParaRPr lang="en-US"/>
          </a:p>
        </p:txBody>
      </p:sp>
      <p:sp>
        <p:nvSpPr>
          <p:cNvPr id="6" name="Footer Placeholder 5">
            <a:extLst>
              <a:ext uri="{FF2B5EF4-FFF2-40B4-BE49-F238E27FC236}">
                <a16:creationId xmlns:a16="http://schemas.microsoft.com/office/drawing/2014/main" id="{20FF9924-104F-06A5-8BF9-6600CA06F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8C5CD-1B87-F32B-F351-C3F79F5642DC}"/>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4009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021B7-724C-1147-8AED-9CAEBC4AC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0031B-7CB0-F129-41E6-0F299157F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555AD-4588-3025-F04F-A43C46A7F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F3A49-444D-4840-96F4-2A80034E6952}" type="datetimeFigureOut">
              <a:rPr lang="en-US" smtClean="0"/>
              <a:t>12/7/22</a:t>
            </a:fld>
            <a:endParaRPr lang="en-US"/>
          </a:p>
        </p:txBody>
      </p:sp>
      <p:sp>
        <p:nvSpPr>
          <p:cNvPr id="5" name="Footer Placeholder 4">
            <a:extLst>
              <a:ext uri="{FF2B5EF4-FFF2-40B4-BE49-F238E27FC236}">
                <a16:creationId xmlns:a16="http://schemas.microsoft.com/office/drawing/2014/main" id="{B131005C-0934-60D8-D829-08DC67CE4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DA148A-11B7-BEDB-9276-2A6121947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17871-1185-C749-AA43-B3A1571202A5}" type="slidenum">
              <a:rPr lang="en-US" smtClean="0"/>
              <a:t>‹#›</a:t>
            </a:fld>
            <a:endParaRPr lang="en-US"/>
          </a:p>
        </p:txBody>
      </p:sp>
    </p:spTree>
    <p:extLst>
      <p:ext uri="{BB962C8B-B14F-4D97-AF65-F5344CB8AC3E}">
        <p14:creationId xmlns:p14="http://schemas.microsoft.com/office/powerpoint/2010/main" val="271344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eeexplore.ieee.org/abstract/document/8297117" TargetMode="External"/><Relationship Id="rId3" Type="http://schemas.openxmlformats.org/officeDocument/2006/relationships/hyperlink" Target="https://link.springer.com/chapter/10.1007/978-3-031-09002-8_30" TargetMode="External"/><Relationship Id="rId7" Type="http://schemas.openxmlformats.org/officeDocument/2006/relationships/hyperlink" Target="https://ieeexplore.ieee.org/document/6975210" TargetMode="External"/><Relationship Id="rId2" Type="http://schemas.openxmlformats.org/officeDocument/2006/relationships/hyperlink" Target="https://arxiv.org/pdf/2106.07333.pdf" TargetMode="External"/><Relationship Id="rId1" Type="http://schemas.openxmlformats.org/officeDocument/2006/relationships/slideLayout" Target="../slideLayouts/slideLayout2.xml"/><Relationship Id="rId6" Type="http://schemas.openxmlformats.org/officeDocument/2006/relationships/hyperlink" Target="https://pubmed.ncbi.nlm.nih.gov/29755716/" TargetMode="External"/><Relationship Id="rId5" Type="http://schemas.openxmlformats.org/officeDocument/2006/relationships/hyperlink" Target="https://arxiv.org/abs/2211.01885" TargetMode="External"/><Relationship Id="rId4" Type="http://schemas.openxmlformats.org/officeDocument/2006/relationships/hyperlink" Target="https://paperswithcode.com/paper/top-10-brats-2020-challenge-solution-brain" TargetMode="External"/><Relationship Id="rId9" Type="http://schemas.openxmlformats.org/officeDocument/2006/relationships/hyperlink" Target="https://arxiv.org/abs/2005.049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BE44-EF95-FBC9-87A6-418C22A7C5E1}"/>
              </a:ext>
            </a:extLst>
          </p:cNvPr>
          <p:cNvSpPr>
            <a:spLocks noGrp="1"/>
          </p:cNvSpPr>
          <p:nvPr>
            <p:ph type="ctrTitle"/>
          </p:nvPr>
        </p:nvSpPr>
        <p:spPr>
          <a:xfrm>
            <a:off x="424069" y="1906105"/>
            <a:ext cx="11343861" cy="1906104"/>
          </a:xfrm>
        </p:spPr>
        <p:txBody>
          <a:bodyPr>
            <a:normAutofit fontScale="90000"/>
          </a:bodyPr>
          <a:lstStyle/>
          <a:p>
            <a:r>
              <a:rPr lang="en-US" dirty="0"/>
              <a:t>Optimizing Brain Tumor Segmentation using Transfer Learning</a:t>
            </a:r>
          </a:p>
        </p:txBody>
      </p:sp>
      <p:sp>
        <p:nvSpPr>
          <p:cNvPr id="3" name="TextBox 2">
            <a:extLst>
              <a:ext uri="{FF2B5EF4-FFF2-40B4-BE49-F238E27FC236}">
                <a16:creationId xmlns:a16="http://schemas.microsoft.com/office/drawing/2014/main" id="{F45C933B-1B53-4C5A-ABAB-F96477F0887C}"/>
              </a:ext>
            </a:extLst>
          </p:cNvPr>
          <p:cNvSpPr txBox="1"/>
          <p:nvPr/>
        </p:nvSpPr>
        <p:spPr>
          <a:xfrm>
            <a:off x="4529961" y="4659086"/>
            <a:ext cx="3132076" cy="1200329"/>
          </a:xfrm>
          <a:prstGeom prst="rect">
            <a:avLst/>
          </a:prstGeom>
          <a:noFill/>
        </p:spPr>
        <p:txBody>
          <a:bodyPr wrap="none" rtlCol="0">
            <a:spAutoFit/>
          </a:bodyPr>
          <a:lstStyle/>
          <a:p>
            <a:r>
              <a:rPr lang="en-US" dirty="0"/>
              <a:t>Team members:</a:t>
            </a:r>
          </a:p>
          <a:p>
            <a:r>
              <a:rPr lang="en-US" dirty="0" err="1"/>
              <a:t>Aadithya</a:t>
            </a:r>
            <a:r>
              <a:rPr lang="en-US" dirty="0"/>
              <a:t> </a:t>
            </a:r>
            <a:r>
              <a:rPr lang="en-US" dirty="0" err="1"/>
              <a:t>Kandeth</a:t>
            </a:r>
            <a:r>
              <a:rPr lang="en-US" dirty="0"/>
              <a:t> 6980-2791</a:t>
            </a:r>
          </a:p>
          <a:p>
            <a:r>
              <a:rPr lang="en-US" dirty="0"/>
              <a:t>Sai Nikhil </a:t>
            </a:r>
            <a:r>
              <a:rPr lang="en-US" dirty="0" err="1"/>
              <a:t>Dondapati</a:t>
            </a:r>
            <a:r>
              <a:rPr lang="en-US" dirty="0"/>
              <a:t> 2228-6439</a:t>
            </a:r>
          </a:p>
          <a:p>
            <a:r>
              <a:rPr lang="en-US" dirty="0" err="1"/>
              <a:t>Shaanya</a:t>
            </a:r>
            <a:r>
              <a:rPr lang="en-US" dirty="0"/>
              <a:t> Singh 3476-2752 </a:t>
            </a:r>
          </a:p>
        </p:txBody>
      </p:sp>
    </p:spTree>
    <p:extLst>
      <p:ext uri="{BB962C8B-B14F-4D97-AF65-F5344CB8AC3E}">
        <p14:creationId xmlns:p14="http://schemas.microsoft.com/office/powerpoint/2010/main" val="310113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1022496" cy="440417"/>
          </a:xfrm>
        </p:spPr>
        <p:txBody>
          <a:bodyPr>
            <a:normAutofit fontScale="90000"/>
          </a:bodyPr>
          <a:lstStyle/>
          <a:p>
            <a:r>
              <a:rPr lang="en-US" dirty="0"/>
              <a:t>Resnet-50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5" name="Picture 4" descr="Diagram, schematic&#10;&#10;Description automatically generated">
            <a:extLst>
              <a:ext uri="{FF2B5EF4-FFF2-40B4-BE49-F238E27FC236}">
                <a16:creationId xmlns:a16="http://schemas.microsoft.com/office/drawing/2014/main" id="{98FC72F8-A4E4-8B0B-6753-6EC24C98349D}"/>
              </a:ext>
            </a:extLst>
          </p:cNvPr>
          <p:cNvPicPr>
            <a:picLocks noChangeAspect="1"/>
          </p:cNvPicPr>
          <p:nvPr/>
        </p:nvPicPr>
        <p:blipFill>
          <a:blip r:embed="rId2"/>
          <a:stretch>
            <a:fillRect/>
          </a:stretch>
        </p:blipFill>
        <p:spPr>
          <a:xfrm>
            <a:off x="2219739" y="2130776"/>
            <a:ext cx="7752522" cy="1431235"/>
          </a:xfrm>
          <a:prstGeom prst="rect">
            <a:avLst/>
          </a:prstGeom>
        </p:spPr>
      </p:pic>
    </p:spTree>
    <p:extLst>
      <p:ext uri="{BB962C8B-B14F-4D97-AF65-F5344CB8AC3E}">
        <p14:creationId xmlns:p14="http://schemas.microsoft.com/office/powerpoint/2010/main" val="1979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Evaluation metrics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r>
              <a:rPr lang="en-US" dirty="0"/>
              <a:t>We cannot rely on accuracy alone because of the huge class imbalance</a:t>
            </a:r>
          </a:p>
          <a:p>
            <a:r>
              <a:rPr lang="en-US" dirty="0"/>
              <a:t>Easy to achieve more than 90% accuracy by classifying every pixel as non-tumorous</a:t>
            </a:r>
          </a:p>
          <a:p>
            <a:r>
              <a:rPr lang="en-US" dirty="0"/>
              <a:t>Based on literature review and class lectures, we use the following metrics and loss functions:</a:t>
            </a:r>
          </a:p>
          <a:p>
            <a:pPr lvl="1">
              <a:buFont typeface="Wingdings" pitchFamily="2" charset="2"/>
              <a:buChar char="§"/>
            </a:pPr>
            <a:r>
              <a:rPr lang="en-US" dirty="0"/>
              <a:t>IOU score (Intersection over Union)</a:t>
            </a:r>
          </a:p>
          <a:p>
            <a:pPr lvl="1">
              <a:buFont typeface="Wingdings" pitchFamily="2" charset="2"/>
              <a:buChar char="§"/>
            </a:pPr>
            <a:r>
              <a:rPr lang="en-US" dirty="0"/>
              <a:t>Dice Loss (Extensively used for segmentation tasks)</a:t>
            </a:r>
          </a:p>
          <a:p>
            <a:pPr lvl="1">
              <a:buFont typeface="Wingdings" pitchFamily="2" charset="2"/>
              <a:buChar char="§"/>
            </a:pPr>
            <a:r>
              <a:rPr lang="en-US" dirty="0"/>
              <a:t>Categorical Focal Loss</a:t>
            </a:r>
          </a:p>
          <a:p>
            <a:pPr lvl="1">
              <a:buFont typeface="Wingdings" pitchFamily="2" charset="2"/>
              <a:buChar char="§"/>
            </a:pPr>
            <a:r>
              <a:rPr lang="en-US" dirty="0"/>
              <a:t>Categorical Cross Entropy Loss</a:t>
            </a:r>
          </a:p>
          <a:p>
            <a:r>
              <a:rPr lang="en-US" dirty="0"/>
              <a:t>Metrics in our models are IOU score and accuracy</a:t>
            </a:r>
          </a:p>
          <a:p>
            <a:r>
              <a:rPr lang="en-US" dirty="0"/>
              <a:t>Total loss as sum of dice loss, categorical focal loss, and cross entropy loss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394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endParaRPr lang="en-US" dirty="0"/>
          </a:p>
          <a:p>
            <a:endParaRPr lang="en-US" dirty="0"/>
          </a:p>
        </p:txBody>
      </p:sp>
      <p:pic>
        <p:nvPicPr>
          <p:cNvPr id="9" name="Picture 8">
            <a:extLst>
              <a:ext uri="{FF2B5EF4-FFF2-40B4-BE49-F238E27FC236}">
                <a16:creationId xmlns:a16="http://schemas.microsoft.com/office/drawing/2014/main" id="{7ECDBB10-17A7-F6E8-2A51-4932808079F0}"/>
              </a:ext>
            </a:extLst>
          </p:cNvPr>
          <p:cNvPicPr>
            <a:picLocks noChangeAspect="1"/>
          </p:cNvPicPr>
          <p:nvPr/>
        </p:nvPicPr>
        <p:blipFill>
          <a:blip r:embed="rId2"/>
          <a:stretch>
            <a:fillRect/>
          </a:stretch>
        </p:blipFill>
        <p:spPr>
          <a:xfrm>
            <a:off x="2451652" y="1085022"/>
            <a:ext cx="6807200" cy="3124200"/>
          </a:xfrm>
          <a:prstGeom prst="rect">
            <a:avLst/>
          </a:prstGeom>
        </p:spPr>
      </p:pic>
      <p:sp>
        <p:nvSpPr>
          <p:cNvPr id="10" name="TextBox 9">
            <a:extLst>
              <a:ext uri="{FF2B5EF4-FFF2-40B4-BE49-F238E27FC236}">
                <a16:creationId xmlns:a16="http://schemas.microsoft.com/office/drawing/2014/main" id="{205192E7-C315-D3BA-DE24-255E37171CC8}"/>
              </a:ext>
            </a:extLst>
          </p:cNvPr>
          <p:cNvSpPr txBox="1"/>
          <p:nvPr/>
        </p:nvSpPr>
        <p:spPr>
          <a:xfrm>
            <a:off x="1736035" y="4931483"/>
            <a:ext cx="8238435" cy="523220"/>
          </a:xfrm>
          <a:prstGeom prst="rect">
            <a:avLst/>
          </a:prstGeom>
          <a:noFill/>
        </p:spPr>
        <p:txBody>
          <a:bodyPr wrap="square" rtlCol="0">
            <a:spAutoFit/>
          </a:bodyPr>
          <a:lstStyle/>
          <a:p>
            <a:r>
              <a:rPr lang="en-US" sz="2800" dirty="0"/>
              <a:t>U-net predictions when there are a lot of tumor cells</a:t>
            </a:r>
          </a:p>
        </p:txBody>
      </p:sp>
    </p:spTree>
    <p:extLst>
      <p:ext uri="{BB962C8B-B14F-4D97-AF65-F5344CB8AC3E}">
        <p14:creationId xmlns:p14="http://schemas.microsoft.com/office/powerpoint/2010/main" val="132214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sp>
        <p:nvSpPr>
          <p:cNvPr id="10" name="TextBox 9">
            <a:extLst>
              <a:ext uri="{FF2B5EF4-FFF2-40B4-BE49-F238E27FC236}">
                <a16:creationId xmlns:a16="http://schemas.microsoft.com/office/drawing/2014/main" id="{205192E7-C315-D3BA-DE24-255E37171CC8}"/>
              </a:ext>
            </a:extLst>
          </p:cNvPr>
          <p:cNvSpPr txBox="1"/>
          <p:nvPr/>
        </p:nvSpPr>
        <p:spPr>
          <a:xfrm>
            <a:off x="1736035" y="4931483"/>
            <a:ext cx="8348869" cy="523220"/>
          </a:xfrm>
          <a:prstGeom prst="rect">
            <a:avLst/>
          </a:prstGeom>
          <a:noFill/>
        </p:spPr>
        <p:txBody>
          <a:bodyPr wrap="square" rtlCol="0">
            <a:spAutoFit/>
          </a:bodyPr>
          <a:lstStyle/>
          <a:p>
            <a:r>
              <a:rPr lang="en-US" sz="2800" dirty="0"/>
              <a:t>U-net failing when there aren’t a lot of tumor cells</a:t>
            </a:r>
          </a:p>
        </p:txBody>
      </p:sp>
      <p:pic>
        <p:nvPicPr>
          <p:cNvPr id="5" name="Picture 4" descr="Chart, histogram&#10;&#10;Description automatically generated">
            <a:extLst>
              <a:ext uri="{FF2B5EF4-FFF2-40B4-BE49-F238E27FC236}">
                <a16:creationId xmlns:a16="http://schemas.microsoft.com/office/drawing/2014/main" id="{327093B3-A187-7822-FD69-68E1D21448E7}"/>
              </a:ext>
            </a:extLst>
          </p:cNvPr>
          <p:cNvPicPr>
            <a:picLocks noChangeAspect="1"/>
          </p:cNvPicPr>
          <p:nvPr/>
        </p:nvPicPr>
        <p:blipFill>
          <a:blip r:embed="rId2"/>
          <a:stretch>
            <a:fillRect/>
          </a:stretch>
        </p:blipFill>
        <p:spPr>
          <a:xfrm>
            <a:off x="2692400" y="1377171"/>
            <a:ext cx="6807200" cy="3124200"/>
          </a:xfrm>
          <a:prstGeom prst="rect">
            <a:avLst/>
          </a:prstGeom>
        </p:spPr>
      </p:pic>
    </p:spTree>
    <p:extLst>
      <p:ext uri="{BB962C8B-B14F-4D97-AF65-F5344CB8AC3E}">
        <p14:creationId xmlns:p14="http://schemas.microsoft.com/office/powerpoint/2010/main" val="226934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932086208"/>
              </p:ext>
            </p:extLst>
          </p:nvPr>
        </p:nvGraphicFramePr>
        <p:xfrm>
          <a:off x="2032000" y="1839402"/>
          <a:ext cx="8128000" cy="2225040"/>
        </p:xfrm>
        <a:graphic>
          <a:graphicData uri="http://schemas.openxmlformats.org/drawingml/2006/table">
            <a:tbl>
              <a:tblPr firstRow="1" bandRow="1">
                <a:tableStyleId>{8EC20E35-A176-4012-BC5E-935CFFF8708E}</a:tableStyleId>
              </a:tblPr>
              <a:tblGrid>
                <a:gridCol w="2032000">
                  <a:extLst>
                    <a:ext uri="{9D8B030D-6E8A-4147-A177-3AD203B41FA5}">
                      <a16:colId xmlns:a16="http://schemas.microsoft.com/office/drawing/2014/main" val="2445750928"/>
                    </a:ext>
                  </a:extLst>
                </a:gridCol>
                <a:gridCol w="2297044">
                  <a:extLst>
                    <a:ext uri="{9D8B030D-6E8A-4147-A177-3AD203B41FA5}">
                      <a16:colId xmlns:a16="http://schemas.microsoft.com/office/drawing/2014/main" val="43039292"/>
                    </a:ext>
                  </a:extLst>
                </a:gridCol>
                <a:gridCol w="1908313">
                  <a:extLst>
                    <a:ext uri="{9D8B030D-6E8A-4147-A177-3AD203B41FA5}">
                      <a16:colId xmlns:a16="http://schemas.microsoft.com/office/drawing/2014/main" val="1548969693"/>
                    </a:ext>
                  </a:extLst>
                </a:gridCol>
                <a:gridCol w="1890643">
                  <a:extLst>
                    <a:ext uri="{9D8B030D-6E8A-4147-A177-3AD203B41FA5}">
                      <a16:colId xmlns:a16="http://schemas.microsoft.com/office/drawing/2014/main" val="1299257204"/>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Accuracy</a:t>
                      </a:r>
                    </a:p>
                  </a:txBody>
                  <a:tcPr/>
                </a:tc>
                <a:tc>
                  <a:txBody>
                    <a:bodyPr/>
                    <a:lstStyle/>
                    <a:p>
                      <a:pPr algn="ctr"/>
                      <a:r>
                        <a:rPr lang="en-US" dirty="0"/>
                        <a:t>Mean IOU</a:t>
                      </a:r>
                    </a:p>
                  </a:txBody>
                  <a:tcPr/>
                </a:tc>
                <a:extLst>
                  <a:ext uri="{0D108BD9-81ED-4DB2-BD59-A6C34878D82A}">
                    <a16:rowId xmlns:a16="http://schemas.microsoft.com/office/drawing/2014/main" val="1703431871"/>
                  </a:ext>
                </a:extLst>
              </a:tr>
              <a:tr h="370840">
                <a:tc>
                  <a:txBody>
                    <a:bodyPr/>
                    <a:lstStyle/>
                    <a:p>
                      <a:pPr algn="ctr"/>
                      <a:r>
                        <a:rPr lang="en-US" dirty="0"/>
                        <a:t>U-net</a:t>
                      </a:r>
                    </a:p>
                  </a:txBody>
                  <a:tcPr/>
                </a:tc>
                <a:tc>
                  <a:txBody>
                    <a:bodyPr/>
                    <a:lstStyle/>
                    <a:p>
                      <a:pPr algn="ctr"/>
                      <a:r>
                        <a:rPr lang="en-US" dirty="0"/>
                        <a:t>No transfer learning</a:t>
                      </a:r>
                    </a:p>
                  </a:txBody>
                  <a:tcPr/>
                </a:tc>
                <a:tc>
                  <a:txBody>
                    <a:bodyPr/>
                    <a:lstStyle/>
                    <a:p>
                      <a:pPr algn="ctr"/>
                      <a:r>
                        <a:rPr lang="en-US" dirty="0"/>
                        <a:t>0.97</a:t>
                      </a:r>
                    </a:p>
                  </a:txBody>
                  <a:tcPr/>
                </a:tc>
                <a:tc>
                  <a:txBody>
                    <a:bodyPr/>
                    <a:lstStyle/>
                    <a:p>
                      <a:pPr algn="ctr"/>
                      <a:r>
                        <a:rPr lang="en-US" dirty="0"/>
                        <a:t>0.83</a:t>
                      </a:r>
                    </a:p>
                  </a:txBody>
                  <a:tcPr/>
                </a:tc>
                <a:extLst>
                  <a:ext uri="{0D108BD9-81ED-4DB2-BD59-A6C34878D82A}">
                    <a16:rowId xmlns:a16="http://schemas.microsoft.com/office/drawing/2014/main" val="309745685"/>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0.94</a:t>
                      </a:r>
                    </a:p>
                  </a:txBody>
                  <a:tcPr/>
                </a:tc>
                <a:tc>
                  <a:txBody>
                    <a:bodyPr/>
                    <a:lstStyle/>
                    <a:p>
                      <a:pPr algn="ctr"/>
                      <a:r>
                        <a:rPr lang="en-US" dirty="0"/>
                        <a:t>0.74</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0.94</a:t>
                      </a:r>
                    </a:p>
                  </a:txBody>
                  <a:tcPr/>
                </a:tc>
                <a:tc>
                  <a:txBody>
                    <a:bodyPr/>
                    <a:lstStyle/>
                    <a:p>
                      <a:pPr algn="ctr"/>
                      <a:r>
                        <a:rPr lang="en-US" dirty="0"/>
                        <a:t>0.63</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0.95</a:t>
                      </a:r>
                    </a:p>
                  </a:txBody>
                  <a:tcPr/>
                </a:tc>
                <a:tc>
                  <a:txBody>
                    <a:bodyPr/>
                    <a:lstStyle/>
                    <a:p>
                      <a:pPr algn="ctr"/>
                      <a:r>
                        <a:rPr lang="en-US" dirty="0"/>
                        <a:t>0.67</a:t>
                      </a:r>
                    </a:p>
                  </a:txBody>
                  <a:tcPr/>
                </a:tc>
                <a:extLst>
                  <a:ext uri="{0D108BD9-81ED-4DB2-BD59-A6C34878D82A}">
                    <a16:rowId xmlns:a16="http://schemas.microsoft.com/office/drawing/2014/main" val="813697408"/>
                  </a:ext>
                </a:extLst>
              </a:tr>
              <a:tr h="370840">
                <a:tc>
                  <a:txBody>
                    <a:bodyPr/>
                    <a:lstStyle/>
                    <a:p>
                      <a:pPr algn="ctr"/>
                      <a:r>
                        <a:rPr lang="en-US" dirty="0"/>
                        <a:t>Baseline CNN</a:t>
                      </a:r>
                    </a:p>
                  </a:txBody>
                  <a:tcPr/>
                </a:tc>
                <a:tc>
                  <a:txBody>
                    <a:bodyPr/>
                    <a:lstStyle/>
                    <a:p>
                      <a:pPr algn="ctr"/>
                      <a:r>
                        <a:rPr lang="en-US" dirty="0"/>
                        <a:t>No transfer learning</a:t>
                      </a:r>
                    </a:p>
                  </a:txBody>
                  <a:tcPr/>
                </a:tc>
                <a:tc>
                  <a:txBody>
                    <a:bodyPr/>
                    <a:lstStyle/>
                    <a:p>
                      <a:pPr algn="ctr"/>
                      <a:r>
                        <a:rPr lang="en-US" dirty="0"/>
                        <a:t>0.75</a:t>
                      </a:r>
                    </a:p>
                  </a:txBody>
                  <a:tcPr/>
                </a:tc>
                <a:tc>
                  <a:txBody>
                    <a:bodyPr/>
                    <a:lstStyle/>
                    <a:p>
                      <a:pPr algn="ctr"/>
                      <a:r>
                        <a:rPr lang="en-US" dirty="0"/>
                        <a:t>0.24</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2455676" y="4772120"/>
            <a:ext cx="7280647" cy="369332"/>
          </a:xfrm>
          <a:prstGeom prst="rect">
            <a:avLst/>
          </a:prstGeom>
          <a:noFill/>
        </p:spPr>
        <p:txBody>
          <a:bodyPr wrap="none" rtlCol="0">
            <a:spAutoFit/>
          </a:bodyPr>
          <a:lstStyle/>
          <a:p>
            <a:r>
              <a:rPr lang="en-US" dirty="0"/>
              <a:t>Models trained on 258 training MRI images and validated on 86 MRI images</a:t>
            </a:r>
          </a:p>
        </p:txBody>
      </p:sp>
    </p:spTree>
    <p:extLst>
      <p:ext uri="{BB962C8B-B14F-4D97-AF65-F5344CB8AC3E}">
        <p14:creationId xmlns:p14="http://schemas.microsoft.com/office/powerpoint/2010/main" val="243562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Training time</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859528656"/>
              </p:ext>
            </p:extLst>
          </p:nvPr>
        </p:nvGraphicFramePr>
        <p:xfrm>
          <a:off x="2031998" y="1839402"/>
          <a:ext cx="8450471" cy="2225040"/>
        </p:xfrm>
        <a:graphic>
          <a:graphicData uri="http://schemas.openxmlformats.org/drawingml/2006/table">
            <a:tbl>
              <a:tblPr firstRow="1" bandRow="1">
                <a:tableStyleId>{8EC20E35-A176-4012-BC5E-935CFFF8708E}</a:tableStyleId>
              </a:tblPr>
              <a:tblGrid>
                <a:gridCol w="2752986">
                  <a:extLst>
                    <a:ext uri="{9D8B030D-6E8A-4147-A177-3AD203B41FA5}">
                      <a16:colId xmlns:a16="http://schemas.microsoft.com/office/drawing/2014/main" val="2445750928"/>
                    </a:ext>
                  </a:extLst>
                </a:gridCol>
                <a:gridCol w="3112071">
                  <a:extLst>
                    <a:ext uri="{9D8B030D-6E8A-4147-A177-3AD203B41FA5}">
                      <a16:colId xmlns:a16="http://schemas.microsoft.com/office/drawing/2014/main" val="43039292"/>
                    </a:ext>
                  </a:extLst>
                </a:gridCol>
                <a:gridCol w="2585414">
                  <a:extLst>
                    <a:ext uri="{9D8B030D-6E8A-4147-A177-3AD203B41FA5}">
                      <a16:colId xmlns:a16="http://schemas.microsoft.com/office/drawing/2014/main" val="1548969693"/>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Training time per epoch</a:t>
                      </a:r>
                    </a:p>
                  </a:txBody>
                  <a:tcPr/>
                </a:tc>
                <a:extLst>
                  <a:ext uri="{0D108BD9-81ED-4DB2-BD59-A6C34878D82A}">
                    <a16:rowId xmlns:a16="http://schemas.microsoft.com/office/drawing/2014/main" val="1703431871"/>
                  </a:ext>
                </a:extLst>
              </a:tr>
              <a:tr h="370840">
                <a:tc>
                  <a:txBody>
                    <a:bodyPr/>
                    <a:lstStyle/>
                    <a:p>
                      <a:pPr algn="ctr"/>
                      <a:r>
                        <a:rPr lang="en-US" dirty="0"/>
                        <a:t>U-net</a:t>
                      </a:r>
                    </a:p>
                  </a:txBody>
                  <a:tcPr/>
                </a:tc>
                <a:tc>
                  <a:txBody>
                    <a:bodyPr/>
                    <a:lstStyle/>
                    <a:p>
                      <a:pPr algn="ctr"/>
                      <a:r>
                        <a:rPr lang="en-US" dirty="0"/>
                        <a:t>No transfer learning</a:t>
                      </a:r>
                    </a:p>
                  </a:txBody>
                  <a:tcPr/>
                </a:tc>
                <a:tc>
                  <a:txBody>
                    <a:bodyPr/>
                    <a:lstStyle/>
                    <a:p>
                      <a:pPr algn="ctr"/>
                      <a:r>
                        <a:rPr lang="en-US" dirty="0"/>
                        <a:t>1hr 35 mins</a:t>
                      </a:r>
                    </a:p>
                  </a:txBody>
                  <a:tcPr/>
                </a:tc>
                <a:extLst>
                  <a:ext uri="{0D108BD9-81ED-4DB2-BD59-A6C34878D82A}">
                    <a16:rowId xmlns:a16="http://schemas.microsoft.com/office/drawing/2014/main" val="309745685"/>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1hr 45 mins</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16 mins</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13 mins</a:t>
                      </a:r>
                    </a:p>
                  </a:txBody>
                  <a:tcPr/>
                </a:tc>
                <a:extLst>
                  <a:ext uri="{0D108BD9-81ED-4DB2-BD59-A6C34878D82A}">
                    <a16:rowId xmlns:a16="http://schemas.microsoft.com/office/drawing/2014/main" val="813697408"/>
                  </a:ext>
                </a:extLst>
              </a:tr>
              <a:tr h="370840">
                <a:tc>
                  <a:txBody>
                    <a:bodyPr/>
                    <a:lstStyle/>
                    <a:p>
                      <a:pPr algn="ctr"/>
                      <a:r>
                        <a:rPr lang="en-US" dirty="0"/>
                        <a:t>Baseline CNN</a:t>
                      </a:r>
                    </a:p>
                  </a:txBody>
                  <a:tcPr/>
                </a:tc>
                <a:tc>
                  <a:txBody>
                    <a:bodyPr/>
                    <a:lstStyle/>
                    <a:p>
                      <a:pPr algn="ctr"/>
                      <a:r>
                        <a:rPr lang="en-US" dirty="0"/>
                        <a:t>No transfer learning</a:t>
                      </a:r>
                    </a:p>
                  </a:txBody>
                  <a:tcPr/>
                </a:tc>
                <a:tc>
                  <a:txBody>
                    <a:bodyPr/>
                    <a:lstStyle/>
                    <a:p>
                      <a:pPr algn="ctr"/>
                      <a:r>
                        <a:rPr lang="en-US" dirty="0"/>
                        <a:t>23 mins</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2455676" y="4772120"/>
            <a:ext cx="7280647" cy="369332"/>
          </a:xfrm>
          <a:prstGeom prst="rect">
            <a:avLst/>
          </a:prstGeom>
          <a:noFill/>
        </p:spPr>
        <p:txBody>
          <a:bodyPr wrap="none" rtlCol="0">
            <a:spAutoFit/>
          </a:bodyPr>
          <a:lstStyle/>
          <a:p>
            <a:r>
              <a:rPr lang="en-US" dirty="0"/>
              <a:t>Models trained on 258 training MRI images and validated on 86 MRI images</a:t>
            </a:r>
          </a:p>
        </p:txBody>
      </p:sp>
    </p:spTree>
    <p:extLst>
      <p:ext uri="{BB962C8B-B14F-4D97-AF65-F5344CB8AC3E}">
        <p14:creationId xmlns:p14="http://schemas.microsoft.com/office/powerpoint/2010/main" val="161068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pPr algn="ctr"/>
            <a:r>
              <a:rPr lang="en-US" dirty="0"/>
              <a:t>Challenges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2591272"/>
          </a:xfrm>
        </p:spPr>
        <p:txBody>
          <a:bodyPr>
            <a:normAutofit/>
          </a:bodyPr>
          <a:lstStyle/>
          <a:p>
            <a:r>
              <a:rPr lang="en-US" dirty="0"/>
              <a:t>Very long training time for each model when transfer learning methodology is not used</a:t>
            </a:r>
          </a:p>
          <a:p>
            <a:r>
              <a:rPr lang="en-US" dirty="0"/>
              <a:t>When the tumor cells are only a small fraction, the models fail</a:t>
            </a:r>
          </a:p>
          <a:p>
            <a:r>
              <a:rPr lang="en-US" dirty="0"/>
              <a:t>Improving generalization is a tough task</a:t>
            </a:r>
          </a:p>
          <a:p>
            <a:r>
              <a:rPr lang="en-US" dirty="0"/>
              <a:t>Very limited 3D pretrained models</a:t>
            </a:r>
          </a:p>
          <a:p>
            <a:endParaRPr lang="en-US" dirty="0"/>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AA9DDCBA-9589-78B1-FE0E-40979A082066}"/>
              </a:ext>
            </a:extLst>
          </p:cNvPr>
          <p:cNvSpPr txBox="1">
            <a:spLocks/>
          </p:cNvSpPr>
          <p:nvPr/>
        </p:nvSpPr>
        <p:spPr>
          <a:xfrm>
            <a:off x="838199" y="3459636"/>
            <a:ext cx="10515600" cy="440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Proposed Solution</a:t>
            </a:r>
          </a:p>
        </p:txBody>
      </p:sp>
      <p:sp>
        <p:nvSpPr>
          <p:cNvPr id="5" name="Content Placeholder 2">
            <a:extLst>
              <a:ext uri="{FF2B5EF4-FFF2-40B4-BE49-F238E27FC236}">
                <a16:creationId xmlns:a16="http://schemas.microsoft.com/office/drawing/2014/main" id="{489FB3AE-0EC4-FBB9-F0E5-894B13890CE6}"/>
              </a:ext>
            </a:extLst>
          </p:cNvPr>
          <p:cNvSpPr txBox="1">
            <a:spLocks/>
          </p:cNvSpPr>
          <p:nvPr/>
        </p:nvSpPr>
        <p:spPr>
          <a:xfrm>
            <a:off x="725556" y="4040749"/>
            <a:ext cx="11038115" cy="259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Extract 2D images from the MRI volumes and build models on 2D images</a:t>
            </a:r>
          </a:p>
          <a:p>
            <a:r>
              <a:rPr lang="en-US" dirty="0"/>
              <a:t>Several pretrained 2D models readily available</a:t>
            </a:r>
          </a:p>
          <a:p>
            <a:r>
              <a:rPr lang="en-US" dirty="0"/>
              <a:t>Rapid training process</a:t>
            </a:r>
          </a:p>
          <a:p>
            <a:r>
              <a:rPr lang="en-US" dirty="0"/>
              <a:t>Reconstruct 3D mask by post-processing</a:t>
            </a:r>
          </a:p>
          <a:p>
            <a:r>
              <a:rPr lang="en-US" dirty="0"/>
              <a:t>Compare results of 2D and 3D modeling</a:t>
            </a:r>
          </a:p>
          <a:p>
            <a:endParaRPr lang="en-US" dirty="0"/>
          </a:p>
          <a:p>
            <a:endParaRPr lang="en-US" dirty="0"/>
          </a:p>
          <a:p>
            <a:pPr marL="0" indent="0">
              <a:buFont typeface="Arial" panose="020B0604020202020204" pitchFamily="34" charset="0"/>
              <a:buNone/>
            </a:pPr>
            <a:endParaRPr lang="en-US" dirty="0"/>
          </a:p>
          <a:p>
            <a:endParaRPr lang="en-US" dirty="0"/>
          </a:p>
          <a:p>
            <a:endParaRPr lang="en-US" dirty="0"/>
          </a:p>
        </p:txBody>
      </p:sp>
    </p:spTree>
    <p:extLst>
      <p:ext uri="{BB962C8B-B14F-4D97-AF65-F5344CB8AC3E}">
        <p14:creationId xmlns:p14="http://schemas.microsoft.com/office/powerpoint/2010/main" val="317952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2D image extraction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r>
              <a:rPr lang="en-US" dirty="0"/>
              <a:t>We extract 2d images from MRI volumes by slicing the data</a:t>
            </a:r>
          </a:p>
          <a:p>
            <a:r>
              <a:rPr lang="en-US" dirty="0"/>
              <a:t>We customize 2D pretrained models for solving the task at hand</a:t>
            </a:r>
          </a:p>
          <a:p>
            <a:pPr marL="0" indent="0">
              <a:buNone/>
            </a:pPr>
            <a:endParaRPr lang="en-US" dirty="0"/>
          </a:p>
          <a:p>
            <a:endParaRPr lang="en-US" dirty="0"/>
          </a:p>
          <a:p>
            <a:endParaRPr lang="en-US" dirty="0"/>
          </a:p>
        </p:txBody>
      </p:sp>
      <p:pic>
        <p:nvPicPr>
          <p:cNvPr id="5" name="Picture 4" descr="A close-up of a butterfly&#10;&#10;Description automatically generated with low confidence">
            <a:extLst>
              <a:ext uri="{FF2B5EF4-FFF2-40B4-BE49-F238E27FC236}">
                <a16:creationId xmlns:a16="http://schemas.microsoft.com/office/drawing/2014/main" id="{A53D80F7-0950-D77C-C252-4794049C8AE7}"/>
              </a:ext>
            </a:extLst>
          </p:cNvPr>
          <p:cNvPicPr>
            <a:picLocks noChangeAspect="1"/>
          </p:cNvPicPr>
          <p:nvPr/>
        </p:nvPicPr>
        <p:blipFill>
          <a:blip r:embed="rId2"/>
          <a:stretch>
            <a:fillRect/>
          </a:stretch>
        </p:blipFill>
        <p:spPr>
          <a:xfrm>
            <a:off x="1601580" y="2088343"/>
            <a:ext cx="3263900" cy="31877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99317ADE-1AE5-9906-DE4B-1FE82118EACF}"/>
              </a:ext>
            </a:extLst>
          </p:cNvPr>
          <p:cNvPicPr>
            <a:picLocks noChangeAspect="1"/>
          </p:cNvPicPr>
          <p:nvPr/>
        </p:nvPicPr>
        <p:blipFill>
          <a:blip r:embed="rId3"/>
          <a:stretch>
            <a:fillRect/>
          </a:stretch>
        </p:blipFill>
        <p:spPr>
          <a:xfrm>
            <a:off x="6779798" y="2088343"/>
            <a:ext cx="3263900" cy="3187700"/>
          </a:xfrm>
          <a:prstGeom prst="rect">
            <a:avLst/>
          </a:prstGeom>
        </p:spPr>
      </p:pic>
      <p:sp>
        <p:nvSpPr>
          <p:cNvPr id="10" name="TextBox 9">
            <a:extLst>
              <a:ext uri="{FF2B5EF4-FFF2-40B4-BE49-F238E27FC236}">
                <a16:creationId xmlns:a16="http://schemas.microsoft.com/office/drawing/2014/main" id="{25FEE766-1E4D-AE1D-7C60-29628BCDC400}"/>
              </a:ext>
            </a:extLst>
          </p:cNvPr>
          <p:cNvSpPr txBox="1"/>
          <p:nvPr/>
        </p:nvSpPr>
        <p:spPr>
          <a:xfrm>
            <a:off x="1601580" y="5541837"/>
            <a:ext cx="3635611" cy="369332"/>
          </a:xfrm>
          <a:prstGeom prst="rect">
            <a:avLst/>
          </a:prstGeom>
          <a:noFill/>
        </p:spPr>
        <p:txBody>
          <a:bodyPr wrap="none" rtlCol="0">
            <a:spAutoFit/>
          </a:bodyPr>
          <a:lstStyle/>
          <a:p>
            <a:r>
              <a:rPr lang="en-US" dirty="0"/>
              <a:t>One slice of MRI image is 128*128*3</a:t>
            </a:r>
          </a:p>
        </p:txBody>
      </p:sp>
      <p:sp>
        <p:nvSpPr>
          <p:cNvPr id="11" name="TextBox 10">
            <a:extLst>
              <a:ext uri="{FF2B5EF4-FFF2-40B4-BE49-F238E27FC236}">
                <a16:creationId xmlns:a16="http://schemas.microsoft.com/office/drawing/2014/main" id="{E032A405-05CF-347C-4CF4-564A69DEB8E9}"/>
              </a:ext>
            </a:extLst>
          </p:cNvPr>
          <p:cNvSpPr txBox="1"/>
          <p:nvPr/>
        </p:nvSpPr>
        <p:spPr>
          <a:xfrm>
            <a:off x="7069807" y="5541837"/>
            <a:ext cx="2973891" cy="369332"/>
          </a:xfrm>
          <a:prstGeom prst="rect">
            <a:avLst/>
          </a:prstGeom>
          <a:noFill/>
        </p:spPr>
        <p:txBody>
          <a:bodyPr wrap="none" rtlCol="0">
            <a:spAutoFit/>
          </a:bodyPr>
          <a:lstStyle/>
          <a:p>
            <a:r>
              <a:rPr lang="en-US" dirty="0"/>
              <a:t>The same slice of tumor mask</a:t>
            </a:r>
          </a:p>
        </p:txBody>
      </p:sp>
    </p:spTree>
    <p:extLst>
      <p:ext uri="{BB962C8B-B14F-4D97-AF65-F5344CB8AC3E}">
        <p14:creationId xmlns:p14="http://schemas.microsoft.com/office/powerpoint/2010/main" val="92579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2D Modeling with transfer learning</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normAutofit/>
          </a:bodyPr>
          <a:lstStyle/>
          <a:p>
            <a:r>
              <a:rPr lang="en-US" dirty="0"/>
              <a:t>Inception net V2</a:t>
            </a:r>
          </a:p>
          <a:p>
            <a:r>
              <a:rPr lang="en-US" dirty="0"/>
              <a:t>Inception resnet</a:t>
            </a:r>
          </a:p>
          <a:p>
            <a:r>
              <a:rPr lang="en-US" dirty="0"/>
              <a:t>VGG-16</a:t>
            </a:r>
          </a:p>
          <a:p>
            <a:r>
              <a:rPr lang="en-US" dirty="0"/>
              <a:t>Resnet-50</a:t>
            </a:r>
          </a:p>
          <a:p>
            <a:endParaRPr lang="en-US" dirty="0"/>
          </a:p>
          <a:p>
            <a:r>
              <a:rPr lang="en-US" dirty="0"/>
              <a:t>We use the same evaluation metrics discussed earlier</a:t>
            </a:r>
          </a:p>
          <a:p>
            <a:r>
              <a:rPr lang="en-US" dirty="0"/>
              <a:t>We make use of pretrained models trained on </a:t>
            </a:r>
            <a:r>
              <a:rPr lang="en-US" dirty="0" err="1"/>
              <a:t>imagenet</a:t>
            </a:r>
            <a:endParaRPr lang="en-US" dirty="0"/>
          </a:p>
          <a:p>
            <a:r>
              <a:rPr lang="en-US" dirty="0"/>
              <a:t>Training process is much quicker</a:t>
            </a:r>
          </a:p>
          <a:p>
            <a:r>
              <a:rPr lang="en-US" dirty="0"/>
              <a:t>Reconstruct 3D mask from predicted 2D masks</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651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endParaRPr lang="en-US" dirty="0"/>
          </a:p>
          <a:p>
            <a:endParaRPr lang="en-US" dirty="0"/>
          </a:p>
        </p:txBody>
      </p:sp>
      <p:sp>
        <p:nvSpPr>
          <p:cNvPr id="10" name="TextBox 9">
            <a:extLst>
              <a:ext uri="{FF2B5EF4-FFF2-40B4-BE49-F238E27FC236}">
                <a16:creationId xmlns:a16="http://schemas.microsoft.com/office/drawing/2014/main" id="{205192E7-C315-D3BA-DE24-255E37171CC8}"/>
              </a:ext>
            </a:extLst>
          </p:cNvPr>
          <p:cNvSpPr txBox="1"/>
          <p:nvPr/>
        </p:nvSpPr>
        <p:spPr>
          <a:xfrm>
            <a:off x="2303879" y="5267804"/>
            <a:ext cx="8238435" cy="523220"/>
          </a:xfrm>
          <a:prstGeom prst="rect">
            <a:avLst/>
          </a:prstGeom>
          <a:noFill/>
        </p:spPr>
        <p:txBody>
          <a:bodyPr wrap="square" rtlCol="0">
            <a:spAutoFit/>
          </a:bodyPr>
          <a:lstStyle/>
          <a:p>
            <a:r>
              <a:rPr lang="en-US" sz="2800" dirty="0"/>
              <a:t>Best results obtained with 2D Inception resnet model</a:t>
            </a:r>
          </a:p>
        </p:txBody>
      </p:sp>
      <p:pic>
        <p:nvPicPr>
          <p:cNvPr id="5" name="Picture 4" descr="Icon&#10;&#10;Description automatically generated">
            <a:extLst>
              <a:ext uri="{FF2B5EF4-FFF2-40B4-BE49-F238E27FC236}">
                <a16:creationId xmlns:a16="http://schemas.microsoft.com/office/drawing/2014/main" id="{B9BDD377-E8BE-0E44-0E99-CD510D962688}"/>
              </a:ext>
            </a:extLst>
          </p:cNvPr>
          <p:cNvPicPr>
            <a:picLocks noChangeAspect="1"/>
          </p:cNvPicPr>
          <p:nvPr/>
        </p:nvPicPr>
        <p:blipFill>
          <a:blip r:embed="rId2"/>
          <a:stretch>
            <a:fillRect/>
          </a:stretch>
        </p:blipFill>
        <p:spPr>
          <a:xfrm>
            <a:off x="2027583" y="1262870"/>
            <a:ext cx="3551375" cy="3648105"/>
          </a:xfrm>
          <a:prstGeom prst="rect">
            <a:avLst/>
          </a:prstGeom>
        </p:spPr>
      </p:pic>
      <p:pic>
        <p:nvPicPr>
          <p:cNvPr id="7" name="Picture 6" descr="Shape, square&#10;&#10;Description automatically generated">
            <a:extLst>
              <a:ext uri="{FF2B5EF4-FFF2-40B4-BE49-F238E27FC236}">
                <a16:creationId xmlns:a16="http://schemas.microsoft.com/office/drawing/2014/main" id="{2DF9116E-F814-B6C0-89B2-974E2192C81D}"/>
              </a:ext>
            </a:extLst>
          </p:cNvPr>
          <p:cNvPicPr>
            <a:picLocks noChangeAspect="1"/>
          </p:cNvPicPr>
          <p:nvPr/>
        </p:nvPicPr>
        <p:blipFill>
          <a:blip r:embed="rId3"/>
          <a:stretch>
            <a:fillRect/>
          </a:stretch>
        </p:blipFill>
        <p:spPr>
          <a:xfrm>
            <a:off x="6423097" y="1283379"/>
            <a:ext cx="3551373" cy="3648104"/>
          </a:xfrm>
          <a:prstGeom prst="rect">
            <a:avLst/>
          </a:prstGeom>
        </p:spPr>
      </p:pic>
    </p:spTree>
    <p:extLst>
      <p:ext uri="{BB962C8B-B14F-4D97-AF65-F5344CB8AC3E}">
        <p14:creationId xmlns:p14="http://schemas.microsoft.com/office/powerpoint/2010/main" val="296534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Why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To assist in Medical diagnosis, early detection and treatment</a:t>
            </a:r>
          </a:p>
          <a:p>
            <a:r>
              <a:rPr lang="en-US" dirty="0"/>
              <a:t>Clearly differentiate between different tumors</a:t>
            </a:r>
          </a:p>
          <a:p>
            <a:r>
              <a:rPr lang="en-US" dirty="0"/>
              <a:t>Leverage Deep Learning applications in Medical Imaging</a:t>
            </a:r>
          </a:p>
          <a:p>
            <a:r>
              <a:rPr lang="en-US" dirty="0"/>
              <a:t>Offer quantitative analysis</a:t>
            </a:r>
          </a:p>
          <a:p>
            <a:r>
              <a:rPr lang="en-US" dirty="0"/>
              <a:t>Manual segmentation is time consuming</a:t>
            </a:r>
          </a:p>
          <a:p>
            <a:r>
              <a:rPr lang="en-US" dirty="0"/>
              <a:t>Need for automated segmentation</a:t>
            </a:r>
          </a:p>
          <a:p>
            <a:r>
              <a:rPr lang="en-US" dirty="0"/>
              <a:t>Standardize MRI based segmentation</a:t>
            </a:r>
          </a:p>
          <a:p>
            <a:r>
              <a:rPr lang="en-US" dirty="0"/>
              <a:t>Extend to different forms of imaging</a:t>
            </a:r>
          </a:p>
          <a:p>
            <a:r>
              <a:rPr lang="en-US" dirty="0"/>
              <a:t>Survival prediction</a:t>
            </a:r>
          </a:p>
          <a:p>
            <a:r>
              <a:rPr lang="en-US" dirty="0"/>
              <a:t>Risk factor identification</a:t>
            </a:r>
          </a:p>
          <a:p>
            <a:endParaRPr lang="en-US" dirty="0"/>
          </a:p>
          <a:p>
            <a:endParaRPr lang="en-US" dirty="0"/>
          </a:p>
          <a:p>
            <a:endParaRPr lang="en-US" dirty="0"/>
          </a:p>
        </p:txBody>
      </p:sp>
    </p:spTree>
    <p:extLst>
      <p:ext uri="{BB962C8B-B14F-4D97-AF65-F5344CB8AC3E}">
        <p14:creationId xmlns:p14="http://schemas.microsoft.com/office/powerpoint/2010/main" val="155891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909429494"/>
              </p:ext>
            </p:extLst>
          </p:nvPr>
        </p:nvGraphicFramePr>
        <p:xfrm>
          <a:off x="2032000" y="1839402"/>
          <a:ext cx="8128000" cy="1854200"/>
        </p:xfrm>
        <a:graphic>
          <a:graphicData uri="http://schemas.openxmlformats.org/drawingml/2006/table">
            <a:tbl>
              <a:tblPr firstRow="1" bandRow="1">
                <a:tableStyleId>{8EC20E35-A176-4012-BC5E-935CFFF8708E}</a:tableStyleId>
              </a:tblPr>
              <a:tblGrid>
                <a:gridCol w="2032000">
                  <a:extLst>
                    <a:ext uri="{9D8B030D-6E8A-4147-A177-3AD203B41FA5}">
                      <a16:colId xmlns:a16="http://schemas.microsoft.com/office/drawing/2014/main" val="2445750928"/>
                    </a:ext>
                  </a:extLst>
                </a:gridCol>
                <a:gridCol w="2297044">
                  <a:extLst>
                    <a:ext uri="{9D8B030D-6E8A-4147-A177-3AD203B41FA5}">
                      <a16:colId xmlns:a16="http://schemas.microsoft.com/office/drawing/2014/main" val="43039292"/>
                    </a:ext>
                  </a:extLst>
                </a:gridCol>
                <a:gridCol w="1908313">
                  <a:extLst>
                    <a:ext uri="{9D8B030D-6E8A-4147-A177-3AD203B41FA5}">
                      <a16:colId xmlns:a16="http://schemas.microsoft.com/office/drawing/2014/main" val="1548969693"/>
                    </a:ext>
                  </a:extLst>
                </a:gridCol>
                <a:gridCol w="1890643">
                  <a:extLst>
                    <a:ext uri="{9D8B030D-6E8A-4147-A177-3AD203B41FA5}">
                      <a16:colId xmlns:a16="http://schemas.microsoft.com/office/drawing/2014/main" val="1299257204"/>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Accuracy</a:t>
                      </a:r>
                    </a:p>
                  </a:txBody>
                  <a:tcPr/>
                </a:tc>
                <a:tc>
                  <a:txBody>
                    <a:bodyPr/>
                    <a:lstStyle/>
                    <a:p>
                      <a:pPr algn="ctr"/>
                      <a:r>
                        <a:rPr lang="en-US" dirty="0"/>
                        <a:t>Mean IOU</a:t>
                      </a:r>
                    </a:p>
                  </a:txBody>
                  <a:tcPr/>
                </a:tc>
                <a:extLst>
                  <a:ext uri="{0D108BD9-81ED-4DB2-BD59-A6C34878D82A}">
                    <a16:rowId xmlns:a16="http://schemas.microsoft.com/office/drawing/2014/main" val="1703431871"/>
                  </a:ext>
                </a:extLst>
              </a:tr>
              <a:tr h="370840">
                <a:tc>
                  <a:txBody>
                    <a:bodyPr/>
                    <a:lstStyle/>
                    <a:p>
                      <a:pPr algn="ctr"/>
                      <a:r>
                        <a:rPr lang="en-US" dirty="0"/>
                        <a:t>Inception resnet</a:t>
                      </a:r>
                    </a:p>
                  </a:txBody>
                  <a:tcPr/>
                </a:tc>
                <a:tc>
                  <a:txBody>
                    <a:bodyPr/>
                    <a:lstStyle/>
                    <a:p>
                      <a:pPr algn="ctr"/>
                      <a:r>
                        <a:rPr lang="en-US" dirty="0"/>
                        <a:t>Transfer learning</a:t>
                      </a:r>
                    </a:p>
                  </a:txBody>
                  <a:tcPr/>
                </a:tc>
                <a:tc>
                  <a:txBody>
                    <a:bodyPr/>
                    <a:lstStyle/>
                    <a:p>
                      <a:pPr algn="ctr"/>
                      <a:r>
                        <a:rPr lang="en-US" dirty="0"/>
                        <a:t>0.87</a:t>
                      </a:r>
                    </a:p>
                  </a:txBody>
                  <a:tcPr/>
                </a:tc>
                <a:tc>
                  <a:txBody>
                    <a:bodyPr/>
                    <a:lstStyle/>
                    <a:p>
                      <a:pPr algn="ctr"/>
                      <a:r>
                        <a:rPr lang="en-US" dirty="0"/>
                        <a:t>0.53</a:t>
                      </a:r>
                    </a:p>
                  </a:txBody>
                  <a:tcPr/>
                </a:tc>
                <a:extLst>
                  <a:ext uri="{0D108BD9-81ED-4DB2-BD59-A6C34878D82A}">
                    <a16:rowId xmlns:a16="http://schemas.microsoft.com/office/drawing/2014/main" val="309745685"/>
                  </a:ext>
                </a:extLst>
              </a:tr>
              <a:tr h="370840">
                <a:tc>
                  <a:txBody>
                    <a:bodyPr/>
                    <a:lstStyle/>
                    <a:p>
                      <a:pPr algn="ctr"/>
                      <a:r>
                        <a:rPr lang="en-US" dirty="0"/>
                        <a:t>Inception net</a:t>
                      </a:r>
                    </a:p>
                  </a:txBody>
                  <a:tcPr/>
                </a:tc>
                <a:tc>
                  <a:txBody>
                    <a:bodyPr/>
                    <a:lstStyle/>
                    <a:p>
                      <a:pPr algn="ctr"/>
                      <a:r>
                        <a:rPr lang="en-US" dirty="0"/>
                        <a:t>Transfer learning</a:t>
                      </a:r>
                    </a:p>
                  </a:txBody>
                  <a:tcPr/>
                </a:tc>
                <a:tc>
                  <a:txBody>
                    <a:bodyPr/>
                    <a:lstStyle/>
                    <a:p>
                      <a:pPr algn="ctr"/>
                      <a:r>
                        <a:rPr lang="en-US" dirty="0"/>
                        <a:t>0.76</a:t>
                      </a:r>
                    </a:p>
                  </a:txBody>
                  <a:tcPr/>
                </a:tc>
                <a:tc>
                  <a:txBody>
                    <a:bodyPr/>
                    <a:lstStyle/>
                    <a:p>
                      <a:pPr algn="ctr"/>
                      <a:r>
                        <a:rPr lang="en-US" dirty="0"/>
                        <a:t>0.61</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0.51</a:t>
                      </a:r>
                    </a:p>
                  </a:txBody>
                  <a:tcPr/>
                </a:tc>
                <a:tc>
                  <a:txBody>
                    <a:bodyPr/>
                    <a:lstStyle/>
                    <a:p>
                      <a:pPr algn="ctr"/>
                      <a:r>
                        <a:rPr lang="en-US" dirty="0"/>
                        <a:t>0.25</a:t>
                      </a:r>
                    </a:p>
                  </a:txBody>
                  <a:tcPr/>
                </a:tc>
                <a:extLst>
                  <a:ext uri="{0D108BD9-81ED-4DB2-BD59-A6C34878D82A}">
                    <a16:rowId xmlns:a16="http://schemas.microsoft.com/office/drawing/2014/main" val="813697408"/>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0.61</a:t>
                      </a:r>
                    </a:p>
                  </a:txBody>
                  <a:tcPr/>
                </a:tc>
                <a:tc>
                  <a:txBody>
                    <a:bodyPr/>
                    <a:lstStyle/>
                    <a:p>
                      <a:pPr algn="ctr"/>
                      <a:r>
                        <a:rPr lang="en-US" dirty="0"/>
                        <a:t>0.32</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1591624" y="4585946"/>
            <a:ext cx="9531264" cy="369332"/>
          </a:xfrm>
          <a:prstGeom prst="rect">
            <a:avLst/>
          </a:prstGeom>
          <a:noFill/>
        </p:spPr>
        <p:txBody>
          <a:bodyPr wrap="none" rtlCol="0">
            <a:spAutoFit/>
          </a:bodyPr>
          <a:lstStyle/>
          <a:p>
            <a:r>
              <a:rPr lang="en-US" dirty="0"/>
              <a:t>Models trained on 33024 (258*128) training 2D images and validated on 11008 (86*128) 2D images</a:t>
            </a:r>
          </a:p>
        </p:txBody>
      </p:sp>
    </p:spTree>
    <p:extLst>
      <p:ext uri="{BB962C8B-B14F-4D97-AF65-F5344CB8AC3E}">
        <p14:creationId xmlns:p14="http://schemas.microsoft.com/office/powerpoint/2010/main" val="105672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Training time</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694713850"/>
              </p:ext>
            </p:extLst>
          </p:nvPr>
        </p:nvGraphicFramePr>
        <p:xfrm>
          <a:off x="1978989" y="1203960"/>
          <a:ext cx="8450471" cy="3337560"/>
        </p:xfrm>
        <a:graphic>
          <a:graphicData uri="http://schemas.openxmlformats.org/drawingml/2006/table">
            <a:tbl>
              <a:tblPr firstRow="1" bandRow="1">
                <a:tableStyleId>{8EC20E35-A176-4012-BC5E-935CFFF8708E}</a:tableStyleId>
              </a:tblPr>
              <a:tblGrid>
                <a:gridCol w="2752986">
                  <a:extLst>
                    <a:ext uri="{9D8B030D-6E8A-4147-A177-3AD203B41FA5}">
                      <a16:colId xmlns:a16="http://schemas.microsoft.com/office/drawing/2014/main" val="2445750928"/>
                    </a:ext>
                  </a:extLst>
                </a:gridCol>
                <a:gridCol w="3112071">
                  <a:extLst>
                    <a:ext uri="{9D8B030D-6E8A-4147-A177-3AD203B41FA5}">
                      <a16:colId xmlns:a16="http://schemas.microsoft.com/office/drawing/2014/main" val="43039292"/>
                    </a:ext>
                  </a:extLst>
                </a:gridCol>
                <a:gridCol w="2585414">
                  <a:extLst>
                    <a:ext uri="{9D8B030D-6E8A-4147-A177-3AD203B41FA5}">
                      <a16:colId xmlns:a16="http://schemas.microsoft.com/office/drawing/2014/main" val="1548969693"/>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Training time per epoch</a:t>
                      </a:r>
                    </a:p>
                  </a:txBody>
                  <a:tcPr/>
                </a:tc>
                <a:extLst>
                  <a:ext uri="{0D108BD9-81ED-4DB2-BD59-A6C34878D82A}">
                    <a16:rowId xmlns:a16="http://schemas.microsoft.com/office/drawing/2014/main" val="1703431871"/>
                  </a:ext>
                </a:extLst>
              </a:tr>
              <a:tr h="370840">
                <a:tc>
                  <a:txBody>
                    <a:bodyPr/>
                    <a:lstStyle/>
                    <a:p>
                      <a:pPr algn="ctr"/>
                      <a:r>
                        <a:rPr lang="en-US" dirty="0"/>
                        <a:t>Inception resnet</a:t>
                      </a:r>
                    </a:p>
                  </a:txBody>
                  <a:tcPr/>
                </a:tc>
                <a:tc>
                  <a:txBody>
                    <a:bodyPr/>
                    <a:lstStyle/>
                    <a:p>
                      <a:pPr algn="ctr"/>
                      <a:r>
                        <a:rPr lang="en-US" dirty="0"/>
                        <a:t>Transfer learning</a:t>
                      </a:r>
                    </a:p>
                  </a:txBody>
                  <a:tcPr/>
                </a:tc>
                <a:tc>
                  <a:txBody>
                    <a:bodyPr/>
                    <a:lstStyle/>
                    <a:p>
                      <a:pPr algn="ctr"/>
                      <a:r>
                        <a:rPr lang="en-US" dirty="0"/>
                        <a:t>9 mins</a:t>
                      </a:r>
                    </a:p>
                  </a:txBody>
                  <a:tcPr/>
                </a:tc>
                <a:extLst>
                  <a:ext uri="{0D108BD9-81ED-4DB2-BD59-A6C34878D82A}">
                    <a16:rowId xmlns:a16="http://schemas.microsoft.com/office/drawing/2014/main" val="309745685"/>
                  </a:ext>
                </a:extLst>
              </a:tr>
              <a:tr h="370840">
                <a:tc>
                  <a:txBody>
                    <a:bodyPr/>
                    <a:lstStyle/>
                    <a:p>
                      <a:pPr algn="ctr"/>
                      <a:r>
                        <a:rPr lang="en-US" dirty="0"/>
                        <a:t>Inception resnet</a:t>
                      </a:r>
                    </a:p>
                  </a:txBody>
                  <a:tcPr/>
                </a:tc>
                <a:tc>
                  <a:txBody>
                    <a:bodyPr/>
                    <a:lstStyle/>
                    <a:p>
                      <a:pPr algn="ctr"/>
                      <a:r>
                        <a:rPr lang="en-US" dirty="0"/>
                        <a:t>No transfer learning</a:t>
                      </a:r>
                    </a:p>
                  </a:txBody>
                  <a:tcPr/>
                </a:tc>
                <a:tc>
                  <a:txBody>
                    <a:bodyPr/>
                    <a:lstStyle/>
                    <a:p>
                      <a:pPr algn="ctr"/>
                      <a:r>
                        <a:rPr lang="en-US" dirty="0"/>
                        <a:t>25 mins</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11 mins</a:t>
                      </a:r>
                    </a:p>
                  </a:txBody>
                  <a:tcPr/>
                </a:tc>
                <a:extLst>
                  <a:ext uri="{0D108BD9-81ED-4DB2-BD59-A6C34878D82A}">
                    <a16:rowId xmlns:a16="http://schemas.microsoft.com/office/drawing/2014/main" val="2067814951"/>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43 mins</a:t>
                      </a:r>
                    </a:p>
                  </a:txBody>
                  <a:tcPr/>
                </a:tc>
                <a:extLst>
                  <a:ext uri="{0D108BD9-81ED-4DB2-BD59-A6C34878D82A}">
                    <a16:rowId xmlns:a16="http://schemas.microsoft.com/office/drawing/2014/main" val="3665300449"/>
                  </a:ext>
                </a:extLst>
              </a:tr>
              <a:tr h="370840">
                <a:tc>
                  <a:txBody>
                    <a:bodyPr/>
                    <a:lstStyle/>
                    <a:p>
                      <a:pPr algn="ctr"/>
                      <a:r>
                        <a:rPr lang="en-US" dirty="0"/>
                        <a:t>Renet-50</a:t>
                      </a:r>
                    </a:p>
                  </a:txBody>
                  <a:tcPr/>
                </a:tc>
                <a:tc>
                  <a:txBody>
                    <a:bodyPr/>
                    <a:lstStyle/>
                    <a:p>
                      <a:pPr algn="ctr"/>
                      <a:r>
                        <a:rPr lang="en-US" dirty="0"/>
                        <a:t>Transfer learning</a:t>
                      </a:r>
                    </a:p>
                  </a:txBody>
                  <a:tcPr/>
                </a:tc>
                <a:tc>
                  <a:txBody>
                    <a:bodyPr/>
                    <a:lstStyle/>
                    <a:p>
                      <a:pPr algn="ctr"/>
                      <a:r>
                        <a:rPr lang="en-US" dirty="0"/>
                        <a:t>10 mins</a:t>
                      </a:r>
                    </a:p>
                  </a:txBody>
                  <a:tcPr/>
                </a:tc>
                <a:extLst>
                  <a:ext uri="{0D108BD9-81ED-4DB2-BD59-A6C34878D82A}">
                    <a16:rowId xmlns:a16="http://schemas.microsoft.com/office/drawing/2014/main" val="2453295450"/>
                  </a:ext>
                </a:extLst>
              </a:tr>
              <a:tr h="370840">
                <a:tc>
                  <a:txBody>
                    <a:bodyPr/>
                    <a:lstStyle/>
                    <a:p>
                      <a:pPr algn="ctr"/>
                      <a:r>
                        <a:rPr lang="en-US" dirty="0"/>
                        <a:t>Resnet-50</a:t>
                      </a:r>
                    </a:p>
                  </a:txBody>
                  <a:tcPr/>
                </a:tc>
                <a:tc>
                  <a:txBody>
                    <a:bodyPr/>
                    <a:lstStyle/>
                    <a:p>
                      <a:pPr algn="ctr"/>
                      <a:r>
                        <a:rPr lang="en-US" dirty="0"/>
                        <a:t>No transfer learning</a:t>
                      </a:r>
                    </a:p>
                  </a:txBody>
                  <a:tcPr/>
                </a:tc>
                <a:tc>
                  <a:txBody>
                    <a:bodyPr/>
                    <a:lstStyle/>
                    <a:p>
                      <a:pPr algn="ctr"/>
                      <a:r>
                        <a:rPr lang="en-US" dirty="0"/>
                        <a:t>13 mins</a:t>
                      </a:r>
                    </a:p>
                  </a:txBody>
                  <a:tcPr/>
                </a:tc>
                <a:extLst>
                  <a:ext uri="{0D108BD9-81ED-4DB2-BD59-A6C34878D82A}">
                    <a16:rowId xmlns:a16="http://schemas.microsoft.com/office/drawing/2014/main" val="813697408"/>
                  </a:ext>
                </a:extLst>
              </a:tr>
              <a:tr h="370840">
                <a:tc>
                  <a:txBody>
                    <a:bodyPr/>
                    <a:lstStyle/>
                    <a:p>
                      <a:pPr algn="ctr"/>
                      <a:r>
                        <a:rPr lang="en-US" dirty="0"/>
                        <a:t>Inception net V2</a:t>
                      </a:r>
                    </a:p>
                  </a:txBody>
                  <a:tcPr/>
                </a:tc>
                <a:tc>
                  <a:txBody>
                    <a:bodyPr/>
                    <a:lstStyle/>
                    <a:p>
                      <a:pPr algn="ctr"/>
                      <a:r>
                        <a:rPr lang="en-US" dirty="0"/>
                        <a:t>Transfer learning</a:t>
                      </a:r>
                    </a:p>
                  </a:txBody>
                  <a:tcPr/>
                </a:tc>
                <a:tc>
                  <a:txBody>
                    <a:bodyPr/>
                    <a:lstStyle/>
                    <a:p>
                      <a:pPr algn="ctr"/>
                      <a:r>
                        <a:rPr lang="en-US" dirty="0"/>
                        <a:t>12 mins</a:t>
                      </a:r>
                    </a:p>
                  </a:txBody>
                  <a:tcPr/>
                </a:tc>
                <a:extLst>
                  <a:ext uri="{0D108BD9-81ED-4DB2-BD59-A6C34878D82A}">
                    <a16:rowId xmlns:a16="http://schemas.microsoft.com/office/drawing/2014/main" val="1774798482"/>
                  </a:ext>
                </a:extLst>
              </a:tr>
              <a:tr h="370840">
                <a:tc>
                  <a:txBody>
                    <a:bodyPr/>
                    <a:lstStyle/>
                    <a:p>
                      <a:pPr algn="ctr"/>
                      <a:r>
                        <a:rPr lang="en-US" dirty="0"/>
                        <a:t>Inception net V2</a:t>
                      </a:r>
                    </a:p>
                  </a:txBody>
                  <a:tcPr/>
                </a:tc>
                <a:tc>
                  <a:txBody>
                    <a:bodyPr/>
                    <a:lstStyle/>
                    <a:p>
                      <a:pPr algn="ctr"/>
                      <a:r>
                        <a:rPr lang="en-US" dirty="0"/>
                        <a:t>No transfer learning</a:t>
                      </a:r>
                    </a:p>
                  </a:txBody>
                  <a:tcPr/>
                </a:tc>
                <a:tc>
                  <a:txBody>
                    <a:bodyPr/>
                    <a:lstStyle/>
                    <a:p>
                      <a:pPr algn="ctr"/>
                      <a:r>
                        <a:rPr lang="en-US" dirty="0"/>
                        <a:t>27 mins</a:t>
                      </a:r>
                    </a:p>
                  </a:txBody>
                  <a:tcPr/>
                </a:tc>
                <a:extLst>
                  <a:ext uri="{0D108BD9-81ED-4DB2-BD59-A6C34878D82A}">
                    <a16:rowId xmlns:a16="http://schemas.microsoft.com/office/drawing/2014/main" val="3124702012"/>
                  </a:ext>
                </a:extLst>
              </a:tr>
            </a:tbl>
          </a:graphicData>
        </a:graphic>
      </p:graphicFrame>
      <p:sp>
        <p:nvSpPr>
          <p:cNvPr id="5" name="TextBox 4">
            <a:extLst>
              <a:ext uri="{FF2B5EF4-FFF2-40B4-BE49-F238E27FC236}">
                <a16:creationId xmlns:a16="http://schemas.microsoft.com/office/drawing/2014/main" id="{E741CB68-EAFA-D31C-70C8-EE1C56FC1671}"/>
              </a:ext>
            </a:extLst>
          </p:cNvPr>
          <p:cNvSpPr txBox="1"/>
          <p:nvPr/>
        </p:nvSpPr>
        <p:spPr>
          <a:xfrm>
            <a:off x="2283353" y="4989910"/>
            <a:ext cx="7625293" cy="369332"/>
          </a:xfrm>
          <a:prstGeom prst="rect">
            <a:avLst/>
          </a:prstGeom>
          <a:noFill/>
        </p:spPr>
        <p:txBody>
          <a:bodyPr wrap="none" rtlCol="0">
            <a:spAutoFit/>
          </a:bodyPr>
          <a:lstStyle/>
          <a:p>
            <a:r>
              <a:rPr lang="en-US" dirty="0"/>
              <a:t>Models trained on 33024 training 2D images and validated on 11008 2D images</a:t>
            </a:r>
          </a:p>
        </p:txBody>
      </p:sp>
    </p:spTree>
    <p:extLst>
      <p:ext uri="{BB962C8B-B14F-4D97-AF65-F5344CB8AC3E}">
        <p14:creationId xmlns:p14="http://schemas.microsoft.com/office/powerpoint/2010/main" val="398450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Summary &amp; Conclusion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497496"/>
            <a:ext cx="10810461" cy="4480686"/>
          </a:xfrm>
        </p:spPr>
        <p:txBody>
          <a:bodyPr>
            <a:normAutofit/>
          </a:bodyPr>
          <a:lstStyle/>
          <a:p>
            <a:r>
              <a:rPr lang="en-US" dirty="0"/>
              <a:t>3D models clearly outperform 2D models</a:t>
            </a:r>
          </a:p>
          <a:p>
            <a:r>
              <a:rPr lang="en-US" dirty="0"/>
              <a:t>Pretrained models are easy to train, and they offer better generalization</a:t>
            </a:r>
          </a:p>
          <a:p>
            <a:r>
              <a:rPr lang="en-US" dirty="0"/>
              <a:t>The concatenation layers in U-net model help boost the IOU score</a:t>
            </a:r>
          </a:p>
          <a:p>
            <a:r>
              <a:rPr lang="en-US" dirty="0"/>
              <a:t>Necessity for training the models on lot more data</a:t>
            </a:r>
          </a:p>
          <a:p>
            <a:r>
              <a:rPr lang="en-US" dirty="0"/>
              <a:t>Inter domain knowledge transfer is challenging</a:t>
            </a:r>
          </a:p>
          <a:p>
            <a:r>
              <a:rPr lang="en-US" dirty="0"/>
              <a:t>Importance of selecting good evaluation metrics</a:t>
            </a:r>
          </a:p>
          <a:p>
            <a:r>
              <a:rPr lang="en-US" dirty="0"/>
              <a:t>Handling sparse data is a challenging</a:t>
            </a:r>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5780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Future work</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706435"/>
            <a:ext cx="10810461" cy="2640278"/>
          </a:xfrm>
        </p:spPr>
        <p:txBody>
          <a:bodyPr>
            <a:normAutofit/>
          </a:bodyPr>
          <a:lstStyle/>
          <a:p>
            <a:r>
              <a:rPr lang="en-US" dirty="0"/>
              <a:t>Train the models on large datasets collected from multiple sources</a:t>
            </a:r>
          </a:p>
          <a:p>
            <a:r>
              <a:rPr lang="en-US" dirty="0"/>
              <a:t>Develop repositories of pretrained 3D Medical Imaging models</a:t>
            </a:r>
          </a:p>
          <a:p>
            <a:r>
              <a:rPr lang="en-US" dirty="0"/>
              <a:t>Experiment with GANs for Segmentation challenges</a:t>
            </a:r>
          </a:p>
          <a:p>
            <a:r>
              <a:rPr lang="en-US" dirty="0"/>
              <a:t>Automatic Brain Tumor Segmentation</a:t>
            </a:r>
          </a:p>
          <a:p>
            <a:r>
              <a:rPr lang="en-US" dirty="0"/>
              <a:t>Incorporate synthetic data to overcome privacy issues</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0245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Acknowledgement</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2270617"/>
            <a:ext cx="10081592" cy="2094553"/>
          </a:xfrm>
        </p:spPr>
        <p:txBody>
          <a:bodyPr>
            <a:normAutofit/>
          </a:bodyPr>
          <a:lstStyle/>
          <a:p>
            <a:pPr marL="0" indent="0">
              <a:buNone/>
            </a:pPr>
            <a:r>
              <a:rPr lang="en-US" dirty="0"/>
              <a:t>We thank Prof. Corey Toler-Franklin for teaching us all the core Deep Learning concepts necessary for developing this project. This project wouldn’t have been successful without her guidance and support. We would also like to thank Sudarshan for his prompt help whenever required.</a:t>
            </a:r>
          </a:p>
        </p:txBody>
      </p:sp>
    </p:spTree>
    <p:extLst>
      <p:ext uri="{BB962C8B-B14F-4D97-AF65-F5344CB8AC3E}">
        <p14:creationId xmlns:p14="http://schemas.microsoft.com/office/powerpoint/2010/main" val="126351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086678"/>
            <a:ext cx="10810461" cy="4691269"/>
          </a:xfrm>
        </p:spPr>
        <p:txBody>
          <a:bodyPr>
            <a:normAutofit/>
          </a:bodyPr>
          <a:lstStyle/>
          <a:p>
            <a:r>
              <a:rPr lang="en-US" sz="2400" b="0" i="0" u="none" strike="noStrike" dirty="0">
                <a:solidFill>
                  <a:srgbClr val="000000"/>
                </a:solidFill>
                <a:effectLst/>
                <a:hlinkClick r:id="rId2"/>
              </a:rPr>
              <a:t> </a:t>
            </a:r>
            <a:r>
              <a:rPr lang="en-US" sz="2400" b="0" i="0" u="sng" strike="noStrike" dirty="0">
                <a:solidFill>
                  <a:srgbClr val="1155CC"/>
                </a:solidFill>
                <a:effectLst/>
                <a:hlinkClick r:id="rId2"/>
              </a:rPr>
              <a:t>https://arxiv.org/pdf/2106.07333.pdf</a:t>
            </a:r>
            <a:endParaRPr lang="en-US" sz="2400" b="0" i="0" u="sng" strike="noStrike" dirty="0">
              <a:solidFill>
                <a:srgbClr val="1155CC"/>
              </a:solidFill>
              <a:effectLst/>
            </a:endParaRPr>
          </a:p>
          <a:p>
            <a:r>
              <a:rPr lang="en-US" sz="2400" b="0" i="0" u="sng" strike="noStrike" dirty="0">
                <a:solidFill>
                  <a:srgbClr val="1155CC"/>
                </a:solidFill>
                <a:effectLst/>
                <a:latin typeface="Georgia" panose="02040502050405020303" pitchFamily="18" charset="0"/>
                <a:hlinkClick r:id="rId3"/>
              </a:rPr>
              <a:t>https://link.springer.com/chapter/10.1007/978-3-031-09002-8_30</a:t>
            </a:r>
            <a:endParaRPr lang="en-US" sz="2400" u="sng" dirty="0">
              <a:solidFill>
                <a:srgbClr val="1155CC"/>
              </a:solidFill>
              <a:latin typeface="Georgia" panose="02040502050405020303" pitchFamily="18" charset="0"/>
            </a:endParaRPr>
          </a:p>
          <a:p>
            <a:r>
              <a:rPr lang="en-US" sz="2400" b="0" i="0" u="sng" strike="noStrike" dirty="0">
                <a:solidFill>
                  <a:srgbClr val="1155CC"/>
                </a:solidFill>
                <a:effectLst/>
                <a:latin typeface="Georgia" panose="02040502050405020303" pitchFamily="18" charset="0"/>
                <a:hlinkClick r:id="rId4"/>
              </a:rPr>
              <a:t>https://paperswithcode.com/paper/top-10-brats-2020-challenge-solution-brain</a:t>
            </a:r>
            <a:endParaRPr lang="en-US" sz="2400" b="0" i="0" u="sng" strike="noStrike" dirty="0">
              <a:solidFill>
                <a:srgbClr val="1155CC"/>
              </a:solidFill>
              <a:effectLst/>
              <a:latin typeface="Georgia" panose="02040502050405020303" pitchFamily="18" charset="0"/>
            </a:endParaRPr>
          </a:p>
          <a:p>
            <a:r>
              <a:rPr lang="en-US" sz="2400" b="0" i="0" u="sng" strike="noStrike" dirty="0">
                <a:solidFill>
                  <a:srgbClr val="1155CC"/>
                </a:solidFill>
                <a:effectLst/>
                <a:latin typeface="Georgia" panose="02040502050405020303" pitchFamily="18" charset="0"/>
                <a:hlinkClick r:id="rId5"/>
              </a:rPr>
              <a:t>https://arxiv.org/abs/2211.01885</a:t>
            </a:r>
            <a:endParaRPr lang="en-US" sz="2400" u="sng" dirty="0">
              <a:solidFill>
                <a:srgbClr val="1155CC"/>
              </a:solidFill>
              <a:latin typeface="Georgia" panose="02040502050405020303" pitchFamily="18" charset="0"/>
            </a:endParaRPr>
          </a:p>
          <a:p>
            <a:r>
              <a:rPr lang="en-US" sz="2400" u="sng" dirty="0">
                <a:solidFill>
                  <a:srgbClr val="1155CC"/>
                </a:solidFill>
                <a:hlinkClick r:id="rId6"/>
              </a:rPr>
              <a:t>https://pubmed.ncbi.nlm.nih.gov/29755716/</a:t>
            </a:r>
            <a:endParaRPr lang="en-US" sz="2400" u="sng" dirty="0">
              <a:solidFill>
                <a:srgbClr val="1155CC"/>
              </a:solidFill>
            </a:endParaRPr>
          </a:p>
          <a:p>
            <a:r>
              <a:rPr lang="en-US" sz="2400" u="sng" dirty="0">
                <a:solidFill>
                  <a:srgbClr val="1155CC"/>
                </a:solidFill>
                <a:latin typeface="Georgia" panose="02040502050405020303" pitchFamily="18" charset="0"/>
                <a:hlinkClick r:id="rId7"/>
              </a:rPr>
              <a:t>https://ieeexplore.ieee.org/document/6975210</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hlinkClick r:id="rId8"/>
              </a:rPr>
              <a:t>https://ieeexplore.ieee.org/abstract/document/8297117</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hlinkClick r:id="rId9"/>
              </a:rPr>
              <a:t>https://arxiv.org/abs/2005.04906</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rPr>
              <a:t>https://</a:t>
            </a:r>
            <a:r>
              <a:rPr lang="en-US" sz="2400" u="sng" dirty="0" err="1">
                <a:solidFill>
                  <a:srgbClr val="1155CC"/>
                </a:solidFill>
                <a:latin typeface="Georgia" panose="02040502050405020303" pitchFamily="18" charset="0"/>
              </a:rPr>
              <a:t>link.springer.com</a:t>
            </a:r>
            <a:r>
              <a:rPr lang="en-US" sz="2400" u="sng" dirty="0">
                <a:solidFill>
                  <a:srgbClr val="1155CC"/>
                </a:solidFill>
                <a:latin typeface="Georgia" panose="02040502050405020303" pitchFamily="18" charset="0"/>
              </a:rPr>
              <a:t>/chapter/10.1007/978-3-030-20351-1_32</a:t>
            </a:r>
          </a:p>
          <a:p>
            <a:endParaRPr lang="en-US" sz="2400" u="sng" dirty="0">
              <a:solidFill>
                <a:srgbClr val="1155CC"/>
              </a:solidFill>
            </a:endParaRPr>
          </a:p>
          <a:p>
            <a:endParaRPr lang="en-US" sz="3600" dirty="0"/>
          </a:p>
          <a:p>
            <a:pPr marL="0" indent="0">
              <a:buNone/>
            </a:pPr>
            <a:endParaRPr lang="en-US" sz="3600" dirty="0"/>
          </a:p>
          <a:p>
            <a:endParaRPr lang="en-US" sz="3600" dirty="0"/>
          </a:p>
          <a:p>
            <a:endParaRPr lang="en-US" sz="3600" dirty="0"/>
          </a:p>
          <a:p>
            <a:endParaRPr lang="en-US" sz="3600" dirty="0"/>
          </a:p>
          <a:p>
            <a:pPr marL="0" indent="0">
              <a:buNone/>
            </a:pPr>
            <a:endParaRPr lang="en-US" sz="3600" dirty="0"/>
          </a:p>
          <a:p>
            <a:endParaRPr lang="en-US" sz="3600" dirty="0"/>
          </a:p>
        </p:txBody>
      </p:sp>
    </p:spTree>
    <p:extLst>
      <p:ext uri="{BB962C8B-B14F-4D97-AF65-F5344CB8AC3E}">
        <p14:creationId xmlns:p14="http://schemas.microsoft.com/office/powerpoint/2010/main" val="283902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Challenges in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Heterogenous shapes and sizes of brain MRIs</a:t>
            </a:r>
          </a:p>
          <a:p>
            <a:r>
              <a:rPr lang="en-US" dirty="0"/>
              <a:t>Difference in methodologies of capturing MRIs</a:t>
            </a:r>
          </a:p>
          <a:p>
            <a:r>
              <a:rPr lang="en-US" dirty="0"/>
              <a:t>Different forms of imaging</a:t>
            </a:r>
          </a:p>
          <a:p>
            <a:r>
              <a:rPr lang="en-US" dirty="0"/>
              <a:t>Different stages of tumor progression</a:t>
            </a:r>
          </a:p>
          <a:p>
            <a:r>
              <a:rPr lang="en-US" dirty="0"/>
              <a:t>Different types of tumor cells</a:t>
            </a:r>
          </a:p>
          <a:p>
            <a:r>
              <a:rPr lang="en-US" dirty="0"/>
              <a:t>Different shapes and sizes of tumor cells</a:t>
            </a:r>
          </a:p>
          <a:p>
            <a:r>
              <a:rPr lang="en-US" dirty="0"/>
              <a:t>Irregular boundaries of tumor cells</a:t>
            </a:r>
          </a:p>
          <a:p>
            <a:r>
              <a:rPr lang="en-US" dirty="0"/>
              <a:t>Huge imbalance in the dataset</a:t>
            </a:r>
          </a:p>
          <a:p>
            <a:r>
              <a:rPr lang="en-US" dirty="0"/>
              <a:t>Developing custom evaluation metrics</a:t>
            </a:r>
          </a:p>
          <a:p>
            <a:r>
              <a:rPr lang="en-US" dirty="0"/>
              <a:t>Generalization for different forms of data</a:t>
            </a:r>
          </a:p>
          <a:p>
            <a:endParaRPr lang="en-US" dirty="0"/>
          </a:p>
          <a:p>
            <a:endParaRPr lang="en-US" dirty="0"/>
          </a:p>
        </p:txBody>
      </p:sp>
    </p:spTree>
    <p:extLst>
      <p:ext uri="{BB962C8B-B14F-4D97-AF65-F5344CB8AC3E}">
        <p14:creationId xmlns:p14="http://schemas.microsoft.com/office/powerpoint/2010/main" val="261202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normAutofit/>
          </a:bodyPr>
          <a:lstStyle/>
          <a:p>
            <a:r>
              <a:rPr lang="en-US" dirty="0"/>
              <a:t>Conduct Literature Review</a:t>
            </a:r>
          </a:p>
          <a:p>
            <a:r>
              <a:rPr lang="en-US" dirty="0"/>
              <a:t>Use state of the art methods for Brain Tumor Segmentation</a:t>
            </a:r>
          </a:p>
          <a:p>
            <a:r>
              <a:rPr lang="en-US" dirty="0"/>
              <a:t>Optimize the training process by applying transfer learning</a:t>
            </a:r>
          </a:p>
          <a:p>
            <a:r>
              <a:rPr lang="en-US" dirty="0"/>
              <a:t>Compare performance of different models</a:t>
            </a:r>
          </a:p>
          <a:p>
            <a:r>
              <a:rPr lang="en-US" dirty="0"/>
              <a:t>Compare and contrast different transfer learning models</a:t>
            </a:r>
          </a:p>
          <a:p>
            <a:r>
              <a:rPr lang="en-US" dirty="0"/>
              <a:t>Explore 2D modeling along with 3D modeling</a:t>
            </a:r>
          </a:p>
          <a:p>
            <a:r>
              <a:rPr lang="en-US" dirty="0"/>
              <a:t>Explore evaluation methods for handling class imbalance</a:t>
            </a:r>
          </a:p>
          <a:p>
            <a:r>
              <a:rPr lang="en-US" dirty="0"/>
              <a:t>Evaluate training times of different architectures and methods</a:t>
            </a:r>
          </a:p>
          <a:p>
            <a:r>
              <a:rPr lang="en-US" dirty="0"/>
              <a:t>Train, test, and validate different models</a:t>
            </a:r>
          </a:p>
          <a:p>
            <a:r>
              <a:rPr lang="en-US" dirty="0"/>
              <a:t>Identify the scope for future work</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2420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Literature Review</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Emerging trend is to use Deep Learning for Medical Imaging</a:t>
            </a:r>
          </a:p>
          <a:p>
            <a:r>
              <a:rPr lang="en-US" dirty="0"/>
              <a:t>CNNs have been proven to work well for segmentation tasks</a:t>
            </a:r>
          </a:p>
          <a:p>
            <a:r>
              <a:rPr lang="en-US" dirty="0"/>
              <a:t>Transfer learning has been an effective method</a:t>
            </a:r>
          </a:p>
          <a:p>
            <a:r>
              <a:rPr lang="en-US" dirty="0"/>
              <a:t>Lack of generalized Brain Tumor Segmentation models</a:t>
            </a:r>
          </a:p>
          <a:p>
            <a:r>
              <a:rPr lang="en-US" dirty="0"/>
              <a:t>Privacy concerns and variance in imaging methodology</a:t>
            </a:r>
          </a:p>
          <a:p>
            <a:r>
              <a:rPr lang="en-US" dirty="0"/>
              <a:t>Limited availability of pretrained 3D models</a:t>
            </a:r>
          </a:p>
          <a:p>
            <a:r>
              <a:rPr lang="en-US" dirty="0"/>
              <a:t>Even scarce when it comes to tumor segmentation pretrained models</a:t>
            </a:r>
          </a:p>
          <a:p>
            <a:r>
              <a:rPr lang="en-US" dirty="0"/>
              <a:t>U-net has been the winning architecture in recent </a:t>
            </a:r>
            <a:r>
              <a:rPr lang="en-US" dirty="0" err="1"/>
              <a:t>BrATS</a:t>
            </a:r>
            <a:r>
              <a:rPr lang="en-US" dirty="0"/>
              <a:t> challenges</a:t>
            </a:r>
          </a:p>
          <a:p>
            <a:r>
              <a:rPr lang="en-US" dirty="0"/>
              <a:t>Other architectures include VGG-16 and Resnet-50</a:t>
            </a:r>
          </a:p>
          <a:p>
            <a:r>
              <a:rPr lang="en-US" dirty="0"/>
              <a:t>Literature for understanding different evaluation metrics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2217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Dataset preparation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0700657" cy="5229906"/>
          </a:xfrm>
        </p:spPr>
        <p:txBody>
          <a:bodyPr/>
          <a:lstStyle/>
          <a:p>
            <a:r>
              <a:rPr lang="en-US" dirty="0"/>
              <a:t>We extensively use </a:t>
            </a:r>
            <a:r>
              <a:rPr lang="en-US" dirty="0" err="1"/>
              <a:t>BraTS</a:t>
            </a:r>
            <a:r>
              <a:rPr lang="en-US" dirty="0"/>
              <a:t> challenge datasets publicly available</a:t>
            </a:r>
          </a:p>
          <a:p>
            <a:r>
              <a:rPr lang="en-US" dirty="0"/>
              <a:t>Extract patches of 128*128*128 from Brain MRI volumes</a:t>
            </a:r>
          </a:p>
          <a:p>
            <a:r>
              <a:rPr lang="en-US" dirty="0"/>
              <a:t>t1ce, t2, and flair images are used, therefore we have 3 input channels</a:t>
            </a:r>
          </a:p>
          <a:p>
            <a:r>
              <a:rPr lang="en-US" dirty="0"/>
              <a:t>Input dimension is therefore 128*128*128*3 </a:t>
            </a:r>
          </a:p>
          <a:p>
            <a:r>
              <a:rPr lang="en-US" dirty="0"/>
              <a:t>GD-enhancing tumor: Label 3</a:t>
            </a:r>
          </a:p>
          <a:p>
            <a:r>
              <a:rPr lang="en-US" dirty="0"/>
              <a:t>Peritumoral edema: Label 2</a:t>
            </a:r>
          </a:p>
          <a:p>
            <a:r>
              <a:rPr lang="en-US" dirty="0"/>
              <a:t>Necrotic and non-enhancing tumor core (NCR/NET): Label 1</a:t>
            </a:r>
          </a:p>
          <a:p>
            <a:r>
              <a:rPr lang="en-US" dirty="0"/>
              <a:t>Normal/Non-tumor: Label 0</a:t>
            </a:r>
          </a:p>
          <a:p>
            <a:r>
              <a:rPr lang="en-US" dirty="0"/>
              <a:t>Output dimension is therefore 128*128*128*4</a:t>
            </a:r>
          </a:p>
          <a:p>
            <a:r>
              <a:rPr lang="en-US" dirty="0"/>
              <a:t>Our model essentially classifies each pixel as one of the 4 labels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6558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3D Modeling</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lgn="ctr">
              <a:buNone/>
            </a:pPr>
            <a:r>
              <a:rPr lang="en-US" dirty="0"/>
              <a:t>Without transfer learning</a:t>
            </a:r>
          </a:p>
          <a:p>
            <a:r>
              <a:rPr lang="en-US" dirty="0"/>
              <a:t>Baseline CNN 3D model (architecture from Project 2)</a:t>
            </a:r>
          </a:p>
          <a:p>
            <a:r>
              <a:rPr lang="en-US" dirty="0"/>
              <a:t>U-net architecture for 3D modeling</a:t>
            </a:r>
          </a:p>
          <a:p>
            <a:r>
              <a:rPr lang="en-US" dirty="0"/>
              <a:t>VGG-16 based architecture for 3D modeling</a:t>
            </a:r>
          </a:p>
          <a:p>
            <a:pPr marL="0" indent="0">
              <a:buNone/>
            </a:pPr>
            <a:endParaRPr lang="en-US" dirty="0"/>
          </a:p>
          <a:p>
            <a:pPr marL="0" indent="0" algn="ctr">
              <a:buNone/>
            </a:pPr>
            <a:r>
              <a:rPr lang="en-US" dirty="0"/>
              <a:t>With transfer learning</a:t>
            </a:r>
          </a:p>
          <a:p>
            <a:r>
              <a:rPr lang="en-US" dirty="0"/>
              <a:t>VGG-16 based architecture for 3D modeling with transfer learning</a:t>
            </a:r>
          </a:p>
          <a:p>
            <a:r>
              <a:rPr lang="en-US" dirty="0"/>
              <a:t>Resnet-50 based architecture for 3D modeling with transfer learning</a:t>
            </a:r>
          </a:p>
          <a:p>
            <a:r>
              <a:rPr lang="en-US" dirty="0"/>
              <a:t>Pretrained and </a:t>
            </a:r>
            <a:r>
              <a:rPr lang="en-US" dirty="0" err="1"/>
              <a:t>imagenet</a:t>
            </a:r>
            <a:r>
              <a:rPr lang="en-US" dirty="0"/>
              <a:t> weights used in both cases</a:t>
            </a:r>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003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U-net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13" name="Picture 12" descr="Chart, box and whisker chart&#10;&#10;Description automatically generated">
            <a:extLst>
              <a:ext uri="{FF2B5EF4-FFF2-40B4-BE49-F238E27FC236}">
                <a16:creationId xmlns:a16="http://schemas.microsoft.com/office/drawing/2014/main" id="{02E783DE-6E22-6846-1464-2B1A6F55FEEF}"/>
              </a:ext>
            </a:extLst>
          </p:cNvPr>
          <p:cNvPicPr>
            <a:picLocks noChangeAspect="1"/>
          </p:cNvPicPr>
          <p:nvPr/>
        </p:nvPicPr>
        <p:blipFill>
          <a:blip r:embed="rId2"/>
          <a:stretch>
            <a:fillRect/>
          </a:stretch>
        </p:blipFill>
        <p:spPr>
          <a:xfrm>
            <a:off x="1654628" y="1313545"/>
            <a:ext cx="9089572" cy="4695369"/>
          </a:xfrm>
          <a:prstGeom prst="rect">
            <a:avLst/>
          </a:prstGeom>
        </p:spPr>
      </p:pic>
    </p:spTree>
    <p:extLst>
      <p:ext uri="{BB962C8B-B14F-4D97-AF65-F5344CB8AC3E}">
        <p14:creationId xmlns:p14="http://schemas.microsoft.com/office/powerpoint/2010/main" val="22102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199" y="365126"/>
            <a:ext cx="10797209" cy="440417"/>
          </a:xfrm>
        </p:spPr>
        <p:txBody>
          <a:bodyPr>
            <a:normAutofit fontScale="90000"/>
          </a:bodyPr>
          <a:lstStyle/>
          <a:p>
            <a:r>
              <a:rPr lang="en-US" dirty="0"/>
              <a:t>VGG-16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052699-ECD6-9452-86CC-8DE72DFC7F33}"/>
              </a:ext>
            </a:extLst>
          </p:cNvPr>
          <p:cNvPicPr>
            <a:picLocks noChangeAspect="1"/>
          </p:cNvPicPr>
          <p:nvPr/>
        </p:nvPicPr>
        <p:blipFill>
          <a:blip r:embed="rId2"/>
          <a:stretch>
            <a:fillRect/>
          </a:stretch>
        </p:blipFill>
        <p:spPr>
          <a:xfrm>
            <a:off x="838200" y="2515199"/>
            <a:ext cx="10515600" cy="1500210"/>
          </a:xfrm>
          <a:prstGeom prst="rect">
            <a:avLst/>
          </a:prstGeom>
        </p:spPr>
      </p:pic>
    </p:spTree>
    <p:extLst>
      <p:ext uri="{BB962C8B-B14F-4D97-AF65-F5344CB8AC3E}">
        <p14:creationId xmlns:p14="http://schemas.microsoft.com/office/powerpoint/2010/main" val="56596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1180</Words>
  <Application>Microsoft Macintosh PowerPoint</Application>
  <PresentationFormat>Widescreen</PresentationFormat>
  <Paragraphs>303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Georgia</vt:lpstr>
      <vt:lpstr>Wingdings</vt:lpstr>
      <vt:lpstr>Office Theme</vt:lpstr>
      <vt:lpstr>Optimizing Brain Tumor Segmentation using Transfer Learning</vt:lpstr>
      <vt:lpstr>Why Brain Tumor Segmentation</vt:lpstr>
      <vt:lpstr>Challenges in Brain Tumor Segmentation</vt:lpstr>
      <vt:lpstr>Objectives</vt:lpstr>
      <vt:lpstr>Literature Review</vt:lpstr>
      <vt:lpstr>Dataset preparation</vt:lpstr>
      <vt:lpstr>3D Modeling</vt:lpstr>
      <vt:lpstr>U-net architecture for Brain Tumor segmentation</vt:lpstr>
      <vt:lpstr>VGG-16 architecture for Brain Tumor segmentation</vt:lpstr>
      <vt:lpstr>Resnet-50 architecture for Brain tumor segmentation</vt:lpstr>
      <vt:lpstr>Evaluation metrics</vt:lpstr>
      <vt:lpstr>Results</vt:lpstr>
      <vt:lpstr>Results</vt:lpstr>
      <vt:lpstr>Results</vt:lpstr>
      <vt:lpstr>Training time</vt:lpstr>
      <vt:lpstr>Challenges</vt:lpstr>
      <vt:lpstr>2D image extraction</vt:lpstr>
      <vt:lpstr>2D Modeling with transfer learning</vt:lpstr>
      <vt:lpstr>Results</vt:lpstr>
      <vt:lpstr>Results</vt:lpstr>
      <vt:lpstr>Training time</vt:lpstr>
      <vt:lpstr>Summary &amp; Conclusion</vt:lpstr>
      <vt:lpstr>Future work</vt:lpstr>
      <vt:lpstr>Acknowledgement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Brain Tumor Segmentation using Transfer Learning</dc:title>
  <dc:creator>Dondapati, Sai Nikhil</dc:creator>
  <cp:lastModifiedBy>Dondapati, Sai Nikhil</cp:lastModifiedBy>
  <cp:revision>172</cp:revision>
  <dcterms:created xsi:type="dcterms:W3CDTF">2022-12-06T19:23:41Z</dcterms:created>
  <dcterms:modified xsi:type="dcterms:W3CDTF">2022-12-08T04:14:41Z</dcterms:modified>
</cp:coreProperties>
</file>