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4" r:id="rId2"/>
  </p:sldMasterIdLst>
  <p:notesMasterIdLst>
    <p:notesMasterId r:id="rId69"/>
  </p:notesMasterIdLst>
  <p:sldIdLst>
    <p:sldId id="319" r:id="rId3"/>
    <p:sldId id="256" r:id="rId4"/>
    <p:sldId id="258" r:id="rId5"/>
    <p:sldId id="260" r:id="rId6"/>
    <p:sldId id="261" r:id="rId7"/>
    <p:sldId id="259" r:id="rId8"/>
    <p:sldId id="262" r:id="rId9"/>
    <p:sldId id="317" r:id="rId10"/>
    <p:sldId id="263" r:id="rId11"/>
    <p:sldId id="264" r:id="rId12"/>
    <p:sldId id="320" r:id="rId13"/>
    <p:sldId id="321" r:id="rId14"/>
    <p:sldId id="322" r:id="rId15"/>
    <p:sldId id="265" r:id="rId16"/>
    <p:sldId id="323" r:id="rId17"/>
    <p:sldId id="324" r:id="rId18"/>
    <p:sldId id="325" r:id="rId19"/>
    <p:sldId id="266" r:id="rId20"/>
    <p:sldId id="326" r:id="rId21"/>
    <p:sldId id="268" r:id="rId22"/>
    <p:sldId id="267" r:id="rId23"/>
    <p:sldId id="327" r:id="rId24"/>
    <p:sldId id="295" r:id="rId25"/>
    <p:sldId id="296" r:id="rId26"/>
    <p:sldId id="269" r:id="rId27"/>
    <p:sldId id="328" r:id="rId28"/>
    <p:sldId id="270" r:id="rId29"/>
    <p:sldId id="271" r:id="rId30"/>
    <p:sldId id="272" r:id="rId31"/>
    <p:sldId id="273" r:id="rId32"/>
    <p:sldId id="274" r:id="rId33"/>
    <p:sldId id="275" r:id="rId34"/>
    <p:sldId id="276" r:id="rId35"/>
    <p:sldId id="277" r:id="rId36"/>
    <p:sldId id="278" r:id="rId37"/>
    <p:sldId id="280" r:id="rId38"/>
    <p:sldId id="281" r:id="rId39"/>
    <p:sldId id="283" r:id="rId40"/>
    <p:sldId id="284" r:id="rId41"/>
    <p:sldId id="286" r:id="rId42"/>
    <p:sldId id="287" r:id="rId43"/>
    <p:sldId id="288" r:id="rId44"/>
    <p:sldId id="289" r:id="rId45"/>
    <p:sldId id="290" r:id="rId46"/>
    <p:sldId id="291" r:id="rId47"/>
    <p:sldId id="292" r:id="rId48"/>
    <p:sldId id="293" r:id="rId49"/>
    <p:sldId id="294" r:id="rId50"/>
    <p:sldId id="297" r:id="rId51"/>
    <p:sldId id="285" r:id="rId52"/>
    <p:sldId id="299" r:id="rId53"/>
    <p:sldId id="300" r:id="rId54"/>
    <p:sldId id="301" r:id="rId55"/>
    <p:sldId id="329" r:id="rId56"/>
    <p:sldId id="302" r:id="rId57"/>
    <p:sldId id="303" r:id="rId58"/>
    <p:sldId id="304" r:id="rId59"/>
    <p:sldId id="305" r:id="rId60"/>
    <p:sldId id="306" r:id="rId61"/>
    <p:sldId id="307" r:id="rId62"/>
    <p:sldId id="308" r:id="rId63"/>
    <p:sldId id="310" r:id="rId64"/>
    <p:sldId id="311" r:id="rId65"/>
    <p:sldId id="309" r:id="rId66"/>
    <p:sldId id="312" r:id="rId67"/>
    <p:sldId id="318" r:id="rId6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71A4D0-9CF1-C735-B1C4-3988DFB9EC5C}" v="5" dt="2023-04-10T09:40:20.0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microsoft.com/office/2016/11/relationships/changesInfo" Target="changesInfos/changesInfo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presProps" Target="presProps.xml"/><Relationship Id="rId75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7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akumar P" userId="S::jayakumarp@am.amrita.edu::c0d6e1da-5704-4bc6-b160-07b2bd6d519e" providerId="AD" clId="Web-{C671A4D0-9CF1-C735-B1C4-3988DFB9EC5C}"/>
    <pc:docChg chg="modSld">
      <pc:chgData name="Jayakumar P" userId="S::jayakumarp@am.amrita.edu::c0d6e1da-5704-4bc6-b160-07b2bd6d519e" providerId="AD" clId="Web-{C671A4D0-9CF1-C735-B1C4-3988DFB9EC5C}" dt="2023-04-10T09:39:21.428" v="3" actId="20577"/>
      <pc:docMkLst>
        <pc:docMk/>
      </pc:docMkLst>
      <pc:sldChg chg="modSp">
        <pc:chgData name="Jayakumar P" userId="S::jayakumarp@am.amrita.edu::c0d6e1da-5704-4bc6-b160-07b2bd6d519e" providerId="AD" clId="Web-{C671A4D0-9CF1-C735-B1C4-3988DFB9EC5C}" dt="2023-04-10T09:39:21.428" v="3" actId="20577"/>
        <pc:sldMkLst>
          <pc:docMk/>
          <pc:sldMk cId="0" sldId="323"/>
        </pc:sldMkLst>
        <pc:spChg chg="mod">
          <ac:chgData name="Jayakumar P" userId="S::jayakumarp@am.amrita.edu::c0d6e1da-5704-4bc6-b160-07b2bd6d519e" providerId="AD" clId="Web-{C671A4D0-9CF1-C735-B1C4-3988DFB9EC5C}" dt="2023-04-10T09:39:21.428" v="3" actId="20577"/>
          <ac:spMkLst>
            <pc:docMk/>
            <pc:sldMk cId="0" sldId="323"/>
            <ac:spMk id="35843" creationId="{6A93C0CE-F300-4DFC-B920-E2D90A1FFB04}"/>
          </ac:spMkLst>
        </pc:spChg>
      </pc:sldChg>
      <pc:sldChg chg="modSp">
        <pc:chgData name="Jayakumar P" userId="S::jayakumarp@am.amrita.edu::c0d6e1da-5704-4bc6-b160-07b2bd6d519e" providerId="AD" clId="Web-{C671A4D0-9CF1-C735-B1C4-3988DFB9EC5C}" dt="2023-04-10T09:34:18.080" v="2" actId="20577"/>
        <pc:sldMkLst>
          <pc:docMk/>
          <pc:sldMk cId="0" sldId="324"/>
        </pc:sldMkLst>
        <pc:spChg chg="mod">
          <ac:chgData name="Jayakumar P" userId="S::jayakumarp@am.amrita.edu::c0d6e1da-5704-4bc6-b160-07b2bd6d519e" providerId="AD" clId="Web-{C671A4D0-9CF1-C735-B1C4-3988DFB9EC5C}" dt="2023-04-10T09:34:18.080" v="2" actId="20577"/>
          <ac:spMkLst>
            <pc:docMk/>
            <pc:sldMk cId="0" sldId="324"/>
            <ac:spMk id="36866" creationId="{12C5C118-2B43-4E4E-B328-3A20843D7915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43D75C-529D-454A-AEF5-5685C082F12A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C67D69-C633-4E3B-A1FB-A06EDCFDF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6954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693B6DD-1956-416C-A6B5-E4B5B0930B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1C0BF9-46CA-4E98-B115-002DDAD60DAC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3B7B5A6E-8078-40F0-BE78-68A12F6B87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C8CFEA04-C093-4FA3-9F2C-BD898D1FE1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A7A9164-A492-4C0B-B3E4-42C4795B58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C1D9FD-1D19-497D-8138-C85E37BA1505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A27CED8B-C4F8-4E51-B94A-A0D017AA97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7FC2C3F6-4B10-4421-9CEF-0E481CFEF5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F423122-7B2F-4DAF-9819-4F2EBF8FA3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E1D68A-A25A-49D6-958B-E6BB41DCEC43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2844BB8C-AAD8-4DD3-9FB2-B0A8EE1811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6B79D17B-6B14-4184-BCE4-DC9AE2B17D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961F169-85F4-4CE8-B214-342EA8E8C8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E02718-0D95-4C3E-9078-8BDAD094B369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234" name="Rectangle 2">
            <a:extLst>
              <a:ext uri="{FF2B5EF4-FFF2-40B4-BE49-F238E27FC236}">
                <a16:creationId xmlns:a16="http://schemas.microsoft.com/office/drawing/2014/main" id="{CAF9ABBF-4C26-44E6-AE73-0ED30AE656B5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3FF45682-F504-4BC3-923E-E95CBF72C4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F256C04-D4AA-4CD6-B9AA-E534A8FD8A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64B303-1467-49B8-889D-B4DE0FC89DE3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2CAE08F8-9B8B-432C-9731-55EFCEBE4B07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568F99B3-B72F-4376-9767-24F76C306C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248B381-76C5-4726-BE66-F4CFDF109C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98F27E-26E4-4CF6-A881-25DF47CFE6B6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C0B2AB70-CB35-428E-94AB-4C0C51B6CA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ADBF9806-5706-4D0D-8FEC-9467966AAD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5098189-A4DF-4FDC-A6DC-3132348DA1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3AAEDD-A74C-4501-B413-583BC132539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418" name="Rectangle 1026">
            <a:extLst>
              <a:ext uri="{FF2B5EF4-FFF2-40B4-BE49-F238E27FC236}">
                <a16:creationId xmlns:a16="http://schemas.microsoft.com/office/drawing/2014/main" id="{02D19866-397D-4F43-9867-CA95249FF8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1027">
            <a:extLst>
              <a:ext uri="{FF2B5EF4-FFF2-40B4-BE49-F238E27FC236}">
                <a16:creationId xmlns:a16="http://schemas.microsoft.com/office/drawing/2014/main" id="{7AA15144-C781-4741-9B03-EBFFE8A3B3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5E379F5-6619-4F8B-9008-8F56F30AFC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50E82D-1256-4D78-A21D-01A69296B2A6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61442" name="Rectangle 1026">
            <a:extLst>
              <a:ext uri="{FF2B5EF4-FFF2-40B4-BE49-F238E27FC236}">
                <a16:creationId xmlns:a16="http://schemas.microsoft.com/office/drawing/2014/main" id="{CADA0B3F-82F5-49FC-A338-FD6842C9B7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1027">
            <a:extLst>
              <a:ext uri="{FF2B5EF4-FFF2-40B4-BE49-F238E27FC236}">
                <a16:creationId xmlns:a16="http://schemas.microsoft.com/office/drawing/2014/main" id="{F03A0CF2-3474-454A-8DAF-5AF3DA1290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85CFF72-1F2D-4AEF-8E6E-8733829742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78FA17-0780-4860-A3BC-8B46250239C0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62466" name="Rectangle 1026">
            <a:extLst>
              <a:ext uri="{FF2B5EF4-FFF2-40B4-BE49-F238E27FC236}">
                <a16:creationId xmlns:a16="http://schemas.microsoft.com/office/drawing/2014/main" id="{8441F2C3-D26D-4934-9463-3AC60D1078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1027">
            <a:extLst>
              <a:ext uri="{FF2B5EF4-FFF2-40B4-BE49-F238E27FC236}">
                <a16:creationId xmlns:a16="http://schemas.microsoft.com/office/drawing/2014/main" id="{F9AE6C21-6124-4982-AB82-AE2B6BB535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B43E00A-A6FC-45E7-AD58-415005CB06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37372C-058F-4125-A169-59EAD96D04B1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63490" name="Rectangle 1026">
            <a:extLst>
              <a:ext uri="{FF2B5EF4-FFF2-40B4-BE49-F238E27FC236}">
                <a16:creationId xmlns:a16="http://schemas.microsoft.com/office/drawing/2014/main" id="{2D17B25A-A350-419A-8EEB-5CF42CDC3F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1027">
            <a:extLst>
              <a:ext uri="{FF2B5EF4-FFF2-40B4-BE49-F238E27FC236}">
                <a16:creationId xmlns:a16="http://schemas.microsoft.com/office/drawing/2014/main" id="{B57057D0-F066-427D-A00E-D67E584758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27A6918-5383-439E-BA5A-63E2E3683A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7BDC90-072F-4519-8444-BA8E28E7C671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F1E12FEA-38A0-4634-A32A-313042C52C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28AF8D71-742E-4DED-B9EC-F95B67588D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BAFCFE1-A00A-4E54-BA81-8A17188331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C34DBD-F65E-42ED-8F0B-C9135EA9965F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216D954B-6310-40A8-ABFE-9100601DC0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CDF78076-C08A-4F7E-9EB7-C2C1A4FB2C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116D62B-845E-49A6-9BDA-6AC587DEE7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A475DA-475B-4314-BCDB-17AE49133627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44DCBFEC-9597-442A-8ECE-5E9CEA5870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BB4BB416-5CCB-4829-92DA-86B5EB4DED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CE9C1-CD04-4F6F-8B0A-ACD2C04830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06228-02E1-412D-A228-D249D2B093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AE1DD-3EC9-4E8D-85D4-51A3CEA56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43039-678E-4658-9F5D-3F73CCCCD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BF693-66F8-4FCE-BFDC-C1AD24F04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6AFBF2-1F23-491A-875F-C4FC608434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4500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88F2E-A187-42CA-8C39-58D7A1831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A29D28-E5B5-46E3-A80D-5A557A690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4ACF8-696D-4C25-A07D-284228EE7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C26B8-67D1-4BDF-804A-0E524D1F9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ACB94-0A0A-4BD7-A047-1FB4C88F3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627729-251C-4FE7-993B-71690B5DCD7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9218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0F9CEE-441F-458D-AB5F-907635C27F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7E0588-BAF9-4A5B-9CB5-F803CF6354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DA460-28CD-43DD-AA73-808945459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711A2-6D71-429E-ADFE-583CD589E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65ABC-96B3-4798-B35F-3D30CDB32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4979A-9C76-40AC-9D4A-8BBE28740C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7477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D0B7D-5655-4CF3-A651-232B97872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896C6-CC79-4638-B1FE-BF0D101B0B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0A7F6D-5F8B-44D6-8F16-6C5F72980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B7EA4-4E15-4F21-813F-0205216EA2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93A463-EB07-47F1-A6B9-DD685F441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0BFAB-EC31-44B1-97D3-28CF3602C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F0D92AB-80A8-45DA-9A80-688C8F10E4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5385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8DBDA-CA91-4E77-8222-BF7D463C6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A28354FB-1C69-43B6-B1A5-12489BF12528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14185-B982-4FBF-830D-FABB72D93D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27957-4F8C-4C4F-A24F-B22C5EB01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709C7-5B01-4009-8F27-C5B2DFABC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C30F17A-3939-456B-A797-0EAB3A9CD0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02659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58664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FECE9-D645-0540-9DA0-AEC7DA1A7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4" y="1137256"/>
            <a:ext cx="8407032" cy="4908082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FB4E98A-97D9-4526-9E90-BA541F5B53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24" y="348662"/>
            <a:ext cx="8407032" cy="464000"/>
          </a:xfrm>
        </p:spPr>
        <p:txBody>
          <a:bodyPr>
            <a:noAutofit/>
          </a:bodyPr>
          <a:lstStyle>
            <a:lvl1pPr>
              <a:defRPr sz="3200" b="0">
                <a:solidFill>
                  <a:srgbClr val="A4123F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/>
              <a:t>Click Here To Edit Title</a:t>
            </a:r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0DA784-0993-4F43-BA98-733CB6486E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17" y="6369931"/>
            <a:ext cx="9164233" cy="5210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D41DD4-A5E8-4552-814D-0D80AF0F22E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490361"/>
            <a:ext cx="1336456" cy="31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0267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FECE9-D645-0540-9DA0-AEC7DA1A7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4" y="1137256"/>
            <a:ext cx="8407032" cy="4908082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FB4E98A-97D9-4526-9E90-BA541F5B53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24" y="348662"/>
            <a:ext cx="8407032" cy="464000"/>
          </a:xfrm>
        </p:spPr>
        <p:txBody>
          <a:bodyPr>
            <a:noAutofit/>
          </a:bodyPr>
          <a:lstStyle>
            <a:lvl1pPr>
              <a:defRPr sz="3200" b="0">
                <a:solidFill>
                  <a:srgbClr val="A4123F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/>
              <a:t>Click Here To Edit Title</a:t>
            </a:r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0DA784-0993-4F43-BA98-733CB6486E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17" y="6369931"/>
            <a:ext cx="9164233" cy="5210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D41DD4-A5E8-4552-814D-0D80AF0F22E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490361"/>
            <a:ext cx="1336456" cy="31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5848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0051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261A-4CFD-4F3B-A7D9-0FE224916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D28FB-F076-441A-B49C-B3F12D873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CA4F0-C2B2-4AD2-AE31-F69320705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1D5D8-B3FB-43BB-8ABA-9D7681C9A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B7FA3-3256-4555-B0F7-6AB5F5692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433200-1FB7-4016-8AF1-89C7A0DABC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4720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EA52B-DAF7-49F9-B5E2-AC4EAB5EC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B380D-5D6B-4FA5-8B34-4AA7A05C9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0206A-D901-46C0-90BE-5737DED9E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2906D-DB4B-4141-8400-0ED9D7745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7916D-B6DF-4905-A1D9-D602D784B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4C857B-0BD3-4ABF-81EE-D986A017DE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348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3965B-0651-4DFB-A7B5-5E2C219C0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4A879D-CEB7-413B-AC5D-E7FEBC76A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9E7C4-94F8-471F-B3C2-1DDFCD45E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A6CFB-0756-4E2B-AC82-0512706F4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37F3B-2432-430F-B565-F0BAF74F4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804B90-D43C-4B4F-953D-9780DB8CB4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283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E2FEE-3E96-4CF0-BF5F-28238E49E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8365E-CA8D-4FB8-B69D-60E53CD87A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BBBEA0-45BA-46F3-9482-3AF69134D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48C52A-F9C1-499B-A641-683BA6165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DC9FCD-B1AE-44B6-AAF4-8E508431A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BF640C-EA68-4DDB-AD81-FE4882FE1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1ABADA-9197-4FB7-8874-3CDDDECFE50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4139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9C926-26D2-4CE8-85EA-5A161DE17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3E116-214B-4F58-8866-D6F1519A4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FF0CE1-FB73-4A66-BC8F-BBC750017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FE04A2-330C-440B-8F92-F137EC8755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66C1B5-BA07-4A64-A682-069732050D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A1E68D-236E-473E-AD22-48A7988A9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2B6909-83E0-461D-BAFA-73C2A905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DDBB58-1BE1-44F6-89E3-44CC8A6C5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BEC962-2C0C-4A51-A97E-715F1EF8E06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2331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48DE6-00BB-4D1E-96B8-BB8371D27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AD116B-8394-45B0-B059-02302A5F7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C0226C-3EF6-4E4B-87C3-0D871292D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2DD7D1-16A4-4264-B99F-06B84602A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97BDB6-6A78-40E8-8C5B-4FFDA4B54C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700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2780AF-A25A-41C8-BB62-29F071B6C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DA26C1-F424-4C9F-896B-7CDD652A9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07799D-6970-4959-A9DD-B00A65FDA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8E7C2D-AFCE-4E82-9CB2-2EE957176F7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6344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A1D4D-2A57-42B6-A276-872461CB9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2DEE6-9684-440E-94AB-7A023DE39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06AEC5-502C-4B7B-AB4A-45A993E16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540B0D-B54E-44DF-9A30-BD4052E46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6263D-4295-452F-AC1E-1FB9A5804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D366C-E243-47A3-A0F4-3AF62F501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88A806-8165-4F82-A1CE-39517D78A2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295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45CB3-C02B-41CC-99B3-725C3D48C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9FAE31-7DCF-4530-A540-28D4AE9312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E7C71A-B8B5-43DA-9125-17001DA7A7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682C47-0CCE-4424-8DBF-80313085B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665F7-DC05-46D6-8913-B823AC0A3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92BABB-9741-46CB-8FA3-C0A4587FF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EE3C5A-7CE8-4E83-BDDF-9E2380D307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690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51AD3A0-F738-46AB-9BEF-03446AF8E7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495032D-D221-4609-BC0F-7DA7BF73FE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4AE8DDC-9E62-42F6-9287-A92EDC4CE76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0E02CBE-1718-496D-A728-2520146077B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5ACF1CC0-EBD0-4843-B027-0421378B08E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BCC50F2-3FEE-487E-A201-2D12DFA120D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68D9A-60AF-D041-8208-94719D7FA881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18248-39AE-B24D-B571-E8695ACF8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051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DC7025E-4863-6F49-AD01-8A5B65B0890F}"/>
              </a:ext>
            </a:extLst>
          </p:cNvPr>
          <p:cNvSpPr/>
          <p:nvPr/>
        </p:nvSpPr>
        <p:spPr>
          <a:xfrm>
            <a:off x="0" y="0"/>
            <a:ext cx="9176273" cy="6858000"/>
          </a:xfrm>
          <a:prstGeom prst="rect">
            <a:avLst/>
          </a:prstGeom>
          <a:solidFill>
            <a:srgbClr val="B81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/>
              <a:t> 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80288CD4-7B52-C244-BAD4-BFF7D9DCE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099" y="2667000"/>
            <a:ext cx="3443174" cy="11048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776D66-1F2F-B348-8DC7-42BD5D86556D}"/>
              </a:ext>
            </a:extLst>
          </p:cNvPr>
          <p:cNvSpPr txBox="1"/>
          <p:nvPr/>
        </p:nvSpPr>
        <p:spPr>
          <a:xfrm>
            <a:off x="4929074" y="2927061"/>
            <a:ext cx="3874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buClr>
                <a:srgbClr val="333399"/>
              </a:buClr>
              <a:buSzPct val="100000"/>
              <a:buFont typeface="Arial" charset="0"/>
            </a:pPr>
            <a:r>
              <a:rPr lang="en-US" sz="3200" b="1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</a:t>
            </a:r>
            <a:r>
              <a:rPr lang="en-IN" sz="3200" b="1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Tokens, </a:t>
            </a:r>
            <a:r>
              <a:rPr lang="en-IN" sz="3200" b="1" err="1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DataTypes</a:t>
            </a:r>
            <a:endParaRPr lang="en-IN" sz="3200" b="1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BA58083-EF1A-427F-9030-DC289843A2BF}"/>
              </a:ext>
            </a:extLst>
          </p:cNvPr>
          <p:cNvCxnSpPr>
            <a:cxnSpLocks/>
          </p:cNvCxnSpPr>
          <p:nvPr/>
        </p:nvCxnSpPr>
        <p:spPr>
          <a:xfrm>
            <a:off x="4766673" y="2401044"/>
            <a:ext cx="0" cy="163681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807A921-4A34-4052-800D-82EA711F2427}"/>
              </a:ext>
            </a:extLst>
          </p:cNvPr>
          <p:cNvSpPr txBox="1"/>
          <p:nvPr/>
        </p:nvSpPr>
        <p:spPr>
          <a:xfrm>
            <a:off x="2217907" y="4477032"/>
            <a:ext cx="54183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Georgia" panose="02040502050405020303" pitchFamily="18" charset="0"/>
              </a:rPr>
              <a:t>19CSE102 Computer Programming</a:t>
            </a:r>
          </a:p>
          <a:p>
            <a:pPr algn="ctr"/>
            <a:r>
              <a:rPr lang="en-US" sz="2000" b="1">
                <a:solidFill>
                  <a:schemeClr val="bg1"/>
                </a:solidFill>
                <a:latin typeface="Georgia" panose="02040502050405020303" pitchFamily="18" charset="0"/>
              </a:rPr>
              <a:t>Lecture 2</a:t>
            </a:r>
          </a:p>
        </p:txBody>
      </p:sp>
    </p:spTree>
    <p:extLst>
      <p:ext uri="{BB962C8B-B14F-4D97-AF65-F5344CB8AC3E}">
        <p14:creationId xmlns:p14="http://schemas.microsoft.com/office/powerpoint/2010/main" val="3005922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CEB803-65F5-4DD7-B9ED-967C16FF4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512467C9-8879-4C57-9E8E-1C8B9220E5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Comment Example</a:t>
            </a:r>
          </a:p>
        </p:txBody>
      </p:sp>
      <p:sp>
        <p:nvSpPr>
          <p:cNvPr id="13316" name="Text Box 4">
            <a:extLst>
              <a:ext uri="{FF2B5EF4-FFF2-40B4-BE49-F238E27FC236}">
                <a16:creationId xmlns:a16="http://schemas.microsoft.com/office/drawing/2014/main" id="{3176F3B2-6A27-4A1E-BE18-5E00837AE7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1666875"/>
            <a:ext cx="6573838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urier New" panose="02070309020205020404" pitchFamily="49" charset="0"/>
              </a:rPr>
              <a:t>#include &lt;stdio.h&gt;</a:t>
            </a:r>
          </a:p>
          <a:p>
            <a:endParaRPr lang="en-US" altLang="en-US">
              <a:latin typeface="Courier New" panose="02070309020205020404" pitchFamily="49" charset="0"/>
            </a:endParaRPr>
          </a:p>
          <a:p>
            <a:r>
              <a:rPr lang="en-US" altLang="en-US">
                <a:latin typeface="Courier New" panose="02070309020205020404" pitchFamily="49" charset="0"/>
              </a:rPr>
              <a:t>/* This comment covers</a:t>
            </a:r>
          </a:p>
          <a:p>
            <a:r>
              <a:rPr lang="en-US" altLang="en-US">
                <a:latin typeface="Courier New" panose="02070309020205020404" pitchFamily="49" charset="0"/>
              </a:rPr>
              <a:t> * multiple lines</a:t>
            </a:r>
          </a:p>
          <a:p>
            <a:r>
              <a:rPr lang="en-US" altLang="en-US">
                <a:latin typeface="Courier New" panose="02070309020205020404" pitchFamily="49" charset="0"/>
              </a:rPr>
              <a:t> * in the program.</a:t>
            </a:r>
          </a:p>
          <a:p>
            <a:r>
              <a:rPr lang="en-US" altLang="en-US">
                <a:latin typeface="Courier New" panose="02070309020205020404" pitchFamily="49" charset="0"/>
              </a:rPr>
              <a:t> */</a:t>
            </a:r>
          </a:p>
          <a:p>
            <a:endParaRPr lang="en-US" altLang="en-US">
              <a:latin typeface="Courier New" panose="02070309020205020404" pitchFamily="49" charset="0"/>
            </a:endParaRPr>
          </a:p>
          <a:p>
            <a:r>
              <a:rPr lang="en-US" altLang="en-US">
                <a:latin typeface="Courier New" panose="02070309020205020404" pitchFamily="49" charset="0"/>
              </a:rPr>
              <a:t>int main () /* The main header */ {</a:t>
            </a:r>
          </a:p>
          <a:p>
            <a:r>
              <a:rPr lang="en-US" altLang="en-US">
                <a:latin typeface="Courier New" panose="02070309020205020404" pitchFamily="49" charset="0"/>
              </a:rPr>
              <a:t>  /* No local declarations */</a:t>
            </a:r>
          </a:p>
          <a:p>
            <a:endParaRPr lang="en-US" altLang="en-US">
              <a:latin typeface="Courier New" panose="02070309020205020404" pitchFamily="49" charset="0"/>
            </a:endParaRPr>
          </a:p>
          <a:p>
            <a:r>
              <a:rPr lang="en-US" altLang="en-US">
                <a:latin typeface="Courier New" panose="02070309020205020404" pitchFamily="49" charset="0"/>
              </a:rPr>
              <a:t>  printf(“Too many comments\n”);</a:t>
            </a:r>
          </a:p>
          <a:p>
            <a:r>
              <a:rPr lang="en-US" altLang="en-US">
                <a:latin typeface="Courier New" panose="02070309020205020404" pitchFamily="49" charset="0"/>
              </a:rPr>
              <a:t>} /* end of main */</a:t>
            </a:r>
          </a:p>
        </p:txBody>
      </p:sp>
    </p:spTree>
    <p:extLst>
      <p:ext uri="{BB962C8B-B14F-4D97-AF65-F5344CB8AC3E}">
        <p14:creationId xmlns:p14="http://schemas.microsoft.com/office/powerpoint/2010/main" val="3433842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>
            <a:extLst>
              <a:ext uri="{FF2B5EF4-FFF2-40B4-BE49-F238E27FC236}">
                <a16:creationId xmlns:a16="http://schemas.microsoft.com/office/drawing/2014/main" id="{D146D00F-D040-4BD5-8AC2-D745237328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sz="2400"/>
              <a:t>The compiler collects the characters of a program into </a:t>
            </a:r>
            <a:r>
              <a:rPr lang="en-US" altLang="en-US" sz="2400">
                <a:solidFill>
                  <a:srgbClr val="FF5050"/>
                </a:solidFill>
              </a:rPr>
              <a:t>tokens</a:t>
            </a:r>
            <a:r>
              <a:rPr lang="en-US" altLang="en-US" sz="2400"/>
              <a:t>.</a:t>
            </a:r>
          </a:p>
          <a:p>
            <a:pPr lvl="1" algn="just"/>
            <a:r>
              <a:rPr lang="en-US" altLang="en-US" sz="2400"/>
              <a:t>Tokens are the smallest indivisible unit of a program.</a:t>
            </a:r>
          </a:p>
          <a:p>
            <a:pPr algn="just"/>
            <a:r>
              <a:rPr lang="en-US" altLang="en-US" sz="2400"/>
              <a:t>The compiler then checks the tokens to see if they can be formed into legal strings according to the </a:t>
            </a:r>
            <a:r>
              <a:rPr lang="en-US" altLang="en-US" sz="2400">
                <a:solidFill>
                  <a:srgbClr val="FF5050"/>
                </a:solidFill>
              </a:rPr>
              <a:t>syntax</a:t>
            </a:r>
            <a:r>
              <a:rPr lang="en-US" altLang="en-US" sz="2400"/>
              <a:t> </a:t>
            </a:r>
            <a:r>
              <a:rPr lang="en-US" altLang="en-US" sz="2400">
                <a:solidFill>
                  <a:srgbClr val="FF9966"/>
                </a:solidFill>
              </a:rPr>
              <a:t>(the grammar rules)</a:t>
            </a:r>
            <a:r>
              <a:rPr lang="en-US" altLang="en-US" sz="2400"/>
              <a:t> of the language.</a:t>
            </a: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4C6182E9-F2F9-4212-863B-69AC578FB4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4400"/>
              <a:t>Tokens &amp; Syntax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>
            <a:extLst>
              <a:ext uri="{FF2B5EF4-FFF2-40B4-BE49-F238E27FC236}">
                <a16:creationId xmlns:a16="http://schemas.microsoft.com/office/drawing/2014/main" id="{355842CF-221B-4609-AAF9-E1212EF511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/>
              <a:t>Lowercase letters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a  b  c  .  .  .  z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Uppercase letters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A  B  C  .  .  .  Z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Digits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0  1  2  3  4  5  6  7  8  9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Other characters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+  -  *  /  =  (  )  {  }  [  ]  &lt;  &gt;  ‘  “  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!  @  #  $  %  &amp;  _  ^  ~  \  .  ,  ;  :  ?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White space characters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blank, newline, tab, etc.</a:t>
            </a: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03B6D648-B8AA-4F95-83FB-EF707853BA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altLang="en-US"/>
            </a:br>
            <a:r>
              <a:rPr lang="en-US" altLang="en-US"/>
              <a:t>Characters Used in C Programs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>
            <a:extLst>
              <a:ext uri="{FF2B5EF4-FFF2-40B4-BE49-F238E27FC236}">
                <a16:creationId xmlns:a16="http://schemas.microsoft.com/office/drawing/2014/main" id="{87F4A969-BED8-4219-9A9A-6A3C45C8A8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Keywords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Identifiers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Constants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String Constants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Operators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Punctuators</a:t>
            </a: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97FF545A-131C-4579-8881-7298B4AEB3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The Six Kinds of Tokens in ANSI C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>
            <a:extLst>
              <a:ext uri="{FF2B5EF4-FFF2-40B4-BE49-F238E27FC236}">
                <a16:creationId xmlns:a16="http://schemas.microsoft.com/office/drawing/2014/main" id="{716B87A5-DCCC-4AE8-B316-2C39DAD59B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Rules that define C language</a:t>
            </a:r>
          </a:p>
          <a:p>
            <a:pPr lvl="1"/>
            <a:r>
              <a:rPr lang="en-US" altLang="en-US"/>
              <a:t>Specify which tokens are valid</a:t>
            </a:r>
          </a:p>
          <a:p>
            <a:pPr lvl="1"/>
            <a:r>
              <a:rPr lang="en-US" altLang="en-US"/>
              <a:t>Also indicate the expected order of tokens</a:t>
            </a:r>
          </a:p>
          <a:p>
            <a:r>
              <a:rPr lang="en-US" altLang="en-US"/>
              <a:t>Some types of tokens:</a:t>
            </a:r>
          </a:p>
          <a:p>
            <a:pPr lvl="1"/>
            <a:r>
              <a:rPr lang="en-US" altLang="en-US"/>
              <a:t>reserved words: include printf int ...</a:t>
            </a:r>
          </a:p>
          <a:p>
            <a:pPr lvl="1"/>
            <a:r>
              <a:rPr lang="en-US" altLang="en-US"/>
              <a:t>identifiers: x y ...</a:t>
            </a:r>
          </a:p>
          <a:p>
            <a:pPr lvl="1"/>
            <a:r>
              <a:rPr lang="en-US" altLang="en-US"/>
              <a:t>literal constants: 5 ‘a’ 5.0 ...</a:t>
            </a:r>
          </a:p>
          <a:p>
            <a:pPr lvl="1"/>
            <a:r>
              <a:rPr lang="en-US" altLang="en-US"/>
              <a:t>punctuation: { } ; &lt; &gt; # /* */</a:t>
            </a:r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9BD6EAE3-58AB-4B14-A9C8-9919B7FB92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Syntax of C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>
            <a:extLst>
              <a:ext uri="{FF2B5EF4-FFF2-40B4-BE49-F238E27FC236}">
                <a16:creationId xmlns:a16="http://schemas.microsoft.com/office/drawing/2014/main" id="{6A93C0CE-F300-4DFC-B920-E2D90A1FFB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>
                <a:solidFill>
                  <a:srgbClr val="FF5050"/>
                </a:solidFill>
              </a:rPr>
              <a:t>Keywords</a:t>
            </a:r>
            <a:r>
              <a:rPr lang="en-US" altLang="en-US"/>
              <a:t> are </a:t>
            </a:r>
            <a:r>
              <a:rPr lang="en-US" altLang="en-US">
                <a:solidFill>
                  <a:srgbClr val="FF5050"/>
                </a:solidFill>
              </a:rPr>
              <a:t>C tokens</a:t>
            </a:r>
            <a:r>
              <a:rPr lang="en-US" altLang="en-US"/>
              <a:t> that have a strict meaning.</a:t>
            </a:r>
          </a:p>
          <a:p>
            <a:pPr lvl="1" algn="just"/>
            <a:r>
              <a:rPr lang="en-US" altLang="en-US"/>
              <a:t>They are </a:t>
            </a:r>
            <a:r>
              <a:rPr lang="en-US" altLang="en-US">
                <a:solidFill>
                  <a:srgbClr val="FF5050"/>
                </a:solidFill>
              </a:rPr>
              <a:t>explicitly reserved</a:t>
            </a:r>
            <a:r>
              <a:rPr lang="en-US" altLang="en-US"/>
              <a:t> and cannot be redefined.</a:t>
            </a:r>
          </a:p>
          <a:p>
            <a:pPr algn="just"/>
            <a:r>
              <a:rPr lang="en-US" altLang="en-US">
                <a:latin typeface="Georgia"/>
              </a:rPr>
              <a:t>ANSI C had 32 key words.</a:t>
            </a:r>
          </a:p>
          <a:p>
            <a:pPr algn="just"/>
            <a:r>
              <a:rPr lang="en-US" altLang="en-US">
                <a:latin typeface="Georgia"/>
              </a:rPr>
              <a:t>Latest C17 standard has 47 keywords.</a:t>
            </a: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681CDCF6-5FAD-4210-B3FB-327BEDDD70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4000"/>
              <a:t>Keywords</a:t>
            </a:r>
            <a:endParaRPr lang="en-US" altLang="en-US" sz="5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>
            <a:extLst>
              <a:ext uri="{FF2B5EF4-FFF2-40B4-BE49-F238E27FC236}">
                <a16:creationId xmlns:a16="http://schemas.microsoft.com/office/drawing/2014/main" id="{28189D52-0885-410C-A416-9BC3C055AB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auto     do     goto     signed  unsigned</a:t>
            </a:r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break    double if       sizeof  void</a:t>
            </a:r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case     else   int      static  volatile</a:t>
            </a:r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char     enum   long     struct  while</a:t>
            </a:r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const    extern register switch    </a:t>
            </a:r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continue float  return   typedef</a:t>
            </a:r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default  for    short    union</a:t>
            </a: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12C5C118-2B43-4E4E-B328-3A20843D79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>
                <a:latin typeface="Georgia"/>
              </a:rPr>
              <a:t>ANSI C Keywords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>
            <a:extLst>
              <a:ext uri="{FF2B5EF4-FFF2-40B4-BE49-F238E27FC236}">
                <a16:creationId xmlns:a16="http://schemas.microsoft.com/office/drawing/2014/main" id="{228A608D-1BBA-4AF1-B3E1-726B57313F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800"/>
              <a:t>An identifier is a token: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/>
              <a:t>Composed of a sequence of </a:t>
            </a:r>
            <a:r>
              <a:rPr lang="en-US" altLang="en-US" sz="2400">
                <a:solidFill>
                  <a:srgbClr val="FF5050"/>
                </a:solidFill>
              </a:rPr>
              <a:t>letters</a:t>
            </a:r>
            <a:r>
              <a:rPr lang="en-US" altLang="en-US" sz="2400"/>
              <a:t>, </a:t>
            </a:r>
            <a:r>
              <a:rPr lang="en-US" altLang="en-US" sz="2400">
                <a:solidFill>
                  <a:srgbClr val="FF5050"/>
                </a:solidFill>
              </a:rPr>
              <a:t>digits</a:t>
            </a:r>
            <a:r>
              <a:rPr lang="en-US" altLang="en-US" sz="2400"/>
              <a:t>, and the </a:t>
            </a:r>
            <a:r>
              <a:rPr lang="en-US" altLang="en-US" sz="2400">
                <a:solidFill>
                  <a:srgbClr val="FF5050"/>
                </a:solidFill>
              </a:rPr>
              <a:t>underscore</a:t>
            </a:r>
            <a:r>
              <a:rPr lang="en-US" altLang="en-US" sz="2400"/>
              <a:t> character _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000"/>
              <a:t>Note: </a:t>
            </a:r>
            <a:r>
              <a:rPr lang="en-US" altLang="en-US" sz="2000">
                <a:solidFill>
                  <a:srgbClr val="FF5050"/>
                </a:solidFill>
              </a:rPr>
              <a:t>Variable names</a:t>
            </a:r>
            <a:r>
              <a:rPr lang="en-US" altLang="en-US" sz="2000"/>
              <a:t> are identifiers</a:t>
            </a:r>
          </a:p>
          <a:p>
            <a:pPr algn="just">
              <a:lnSpc>
                <a:spcPct val="90000"/>
              </a:lnSpc>
            </a:pPr>
            <a:r>
              <a:rPr lang="en-US" altLang="en-US" sz="2800">
                <a:solidFill>
                  <a:srgbClr val="FF9966"/>
                </a:solidFill>
              </a:rPr>
              <a:t>Lower- and uppercase</a:t>
            </a:r>
            <a:r>
              <a:rPr lang="en-US" altLang="en-US" sz="2800"/>
              <a:t> letters are treated as </a:t>
            </a:r>
            <a:r>
              <a:rPr lang="en-US" altLang="en-US" sz="2800">
                <a:solidFill>
                  <a:srgbClr val="FF9966"/>
                </a:solidFill>
              </a:rPr>
              <a:t>distinct</a:t>
            </a:r>
            <a:r>
              <a:rPr lang="en-US" altLang="en-US" sz="2800"/>
              <a:t>.</a:t>
            </a:r>
          </a:p>
          <a:p>
            <a:pPr algn="just">
              <a:lnSpc>
                <a:spcPct val="90000"/>
              </a:lnSpc>
            </a:pPr>
            <a:r>
              <a:rPr lang="en-US" altLang="en-US" sz="2800"/>
              <a:t>Identifiers should be chosen so that they contribute to the </a:t>
            </a:r>
            <a:r>
              <a:rPr lang="en-US" altLang="en-US" sz="2800">
                <a:solidFill>
                  <a:srgbClr val="FF9966"/>
                </a:solidFill>
              </a:rPr>
              <a:t>readability and documentation</a:t>
            </a:r>
            <a:r>
              <a:rPr lang="en-US" altLang="en-US" sz="2800"/>
              <a:t> of the program.</a:t>
            </a: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1BF29288-57EA-443F-9D65-D9B10D2551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Identifiers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>
            <a:extLst>
              <a:ext uri="{FF2B5EF4-FFF2-40B4-BE49-F238E27FC236}">
                <a16:creationId xmlns:a16="http://schemas.microsoft.com/office/drawing/2014/main" id="{46E84EAD-DD5D-4A45-86E9-7B29B09137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Rules for identifiers in C:</a:t>
            </a:r>
          </a:p>
          <a:p>
            <a:pPr lvl="1"/>
            <a:r>
              <a:rPr lang="en-US" altLang="en-US"/>
              <a:t>first char alphabetic [a-</a:t>
            </a:r>
            <a:r>
              <a:rPr lang="en-US" altLang="en-US" err="1"/>
              <a:t>z,A</a:t>
            </a:r>
            <a:r>
              <a:rPr lang="en-US" altLang="en-US"/>
              <a:t>-Z] or underscore (_)</a:t>
            </a:r>
          </a:p>
          <a:p>
            <a:pPr lvl="1"/>
            <a:r>
              <a:rPr lang="en-US" altLang="en-US"/>
              <a:t>has only alphabetic, digit, underscore chars</a:t>
            </a:r>
          </a:p>
          <a:p>
            <a:pPr lvl="1"/>
            <a:r>
              <a:rPr lang="en-US" altLang="en-US"/>
              <a:t>first 31 characters are significant</a:t>
            </a:r>
          </a:p>
          <a:p>
            <a:pPr lvl="1"/>
            <a:r>
              <a:rPr lang="en-US" altLang="en-US"/>
              <a:t>cannot duplicate a reserved word</a:t>
            </a:r>
          </a:p>
          <a:p>
            <a:pPr lvl="1"/>
            <a:r>
              <a:rPr lang="en-US" altLang="en-US"/>
              <a:t>case (upper/lower) matters</a:t>
            </a: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68CC68ED-353B-481A-96F3-9159CBFE45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Identifiers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>
            <a:extLst>
              <a:ext uri="{FF2B5EF4-FFF2-40B4-BE49-F238E27FC236}">
                <a16:creationId xmlns:a16="http://schemas.microsoft.com/office/drawing/2014/main" id="{87E85E3E-2D9F-42B9-AF07-8508E30C7A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>
                <a:latin typeface="Times New Roman" panose="02020603050405020304" pitchFamily="18" charset="0"/>
              </a:rPr>
              <a:t>On older systems only the </a:t>
            </a:r>
            <a:r>
              <a:rPr lang="en-US" altLang="en-US">
                <a:solidFill>
                  <a:srgbClr val="FF9966"/>
                </a:solidFill>
                <a:latin typeface="Times New Roman" panose="02020603050405020304" pitchFamily="18" charset="0"/>
              </a:rPr>
              <a:t>first eight</a:t>
            </a:r>
            <a:r>
              <a:rPr lang="en-US" altLang="en-US">
                <a:latin typeface="Times New Roman" panose="02020603050405020304" pitchFamily="18" charset="0"/>
              </a:rPr>
              <a:t> characters of an identifier are discriminated.</a:t>
            </a:r>
          </a:p>
          <a:p>
            <a:pPr lvl="1" algn="just"/>
            <a:r>
              <a:rPr lang="en-US" altLang="en-US" b="1" err="1">
                <a:solidFill>
                  <a:srgbClr val="FF5050"/>
                </a:solidFill>
                <a:effectLst/>
                <a:latin typeface="Times New Roman" panose="02020603050405020304" pitchFamily="18" charset="0"/>
              </a:rPr>
              <a:t>identifi</a:t>
            </a:r>
            <a:r>
              <a:rPr lang="en-US" altLang="en-US" b="1" err="1">
                <a:solidFill>
                  <a:srgbClr val="FF9966"/>
                </a:solidFill>
                <a:latin typeface="Times New Roman" panose="02020603050405020304" pitchFamily="18" charset="0"/>
              </a:rPr>
              <a:t>er_one</a:t>
            </a:r>
            <a:r>
              <a:rPr lang="en-US" altLang="en-US" b="1">
                <a:latin typeface="Times New Roman" panose="02020603050405020304" pitchFamily="18" charset="0"/>
              </a:rPr>
              <a:t>   </a:t>
            </a:r>
            <a:r>
              <a:rPr lang="en-US" altLang="en-US">
                <a:latin typeface="Times New Roman" panose="02020603050405020304" pitchFamily="18" charset="0"/>
              </a:rPr>
              <a:t>and   </a:t>
            </a:r>
            <a:r>
              <a:rPr lang="en-US" altLang="en-US" b="1" err="1">
                <a:solidFill>
                  <a:srgbClr val="FF5050"/>
                </a:solidFill>
                <a:latin typeface="Times New Roman" panose="02020603050405020304" pitchFamily="18" charset="0"/>
              </a:rPr>
              <a:t>identifi</a:t>
            </a:r>
            <a:r>
              <a:rPr lang="en-US" altLang="en-US" b="1" err="1">
                <a:solidFill>
                  <a:srgbClr val="FF9966"/>
                </a:solidFill>
                <a:latin typeface="Times New Roman" panose="02020603050405020304" pitchFamily="18" charset="0"/>
              </a:rPr>
              <a:t>er_two</a:t>
            </a:r>
            <a:r>
              <a:rPr lang="en-US" altLang="en-US" b="1">
                <a:latin typeface="Times New Roman" panose="02020603050405020304" pitchFamily="18" charset="0"/>
              </a:rPr>
              <a:t>  </a:t>
            </a:r>
            <a:r>
              <a:rPr lang="en-US" altLang="en-US">
                <a:latin typeface="Times New Roman" panose="02020603050405020304" pitchFamily="18" charset="0"/>
              </a:rPr>
              <a:t>would be the same identifier.</a:t>
            </a:r>
          </a:p>
          <a:p>
            <a:pPr algn="just"/>
            <a:r>
              <a:rPr lang="en-US" altLang="en-US">
                <a:latin typeface="Times New Roman" panose="02020603050405020304" pitchFamily="18" charset="0"/>
              </a:rPr>
              <a:t>In ANSI C, </a:t>
            </a:r>
            <a:r>
              <a:rPr lang="en-US" altLang="en-US">
                <a:solidFill>
                  <a:srgbClr val="FF9966"/>
                </a:solidFill>
                <a:latin typeface="Times New Roman" panose="02020603050405020304" pitchFamily="18" charset="0"/>
              </a:rPr>
              <a:t>at least</a:t>
            </a:r>
            <a:r>
              <a:rPr lang="en-US" altLang="en-US">
                <a:latin typeface="Times New Roman" panose="02020603050405020304" pitchFamily="18" charset="0"/>
              </a:rPr>
              <a:t> the </a:t>
            </a:r>
            <a:r>
              <a:rPr lang="en-US" altLang="en-US">
                <a:solidFill>
                  <a:srgbClr val="FF9966"/>
                </a:solidFill>
                <a:latin typeface="Times New Roman" panose="02020603050405020304" pitchFamily="18" charset="0"/>
              </a:rPr>
              <a:t>first 31</a:t>
            </a:r>
            <a:r>
              <a:rPr lang="en-US" altLang="en-US">
                <a:latin typeface="Times New Roman" panose="02020603050405020304" pitchFamily="18" charset="0"/>
              </a:rPr>
              <a:t> characters of an identifier are discriminated.</a:t>
            </a: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503813F7-D50B-45FC-B117-F45FECDBD4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600"/>
              <a:t>The Length of Discriminated Identifiers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2188C794-B772-459B-A404-424213560C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 Program Revisited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D5FD009F-8418-4F7A-8C30-9D1787E55FDC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 bwMode="auto">
          <a:xfrm>
            <a:off x="428625" y="1136650"/>
            <a:ext cx="84074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indent="0">
              <a:spcBef>
                <a:spcPct val="50000"/>
              </a:spcBef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00050" lvl="1" indent="0">
              <a:spcBef>
                <a:spcPct val="50000"/>
              </a:spcBef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int main ()</a:t>
            </a:r>
          </a:p>
          <a:p>
            <a:pPr marL="400050" lvl="1" indent="0">
              <a:spcBef>
                <a:spcPct val="50000"/>
              </a:spcBef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00050" lvl="1" indent="0">
              <a:spcBef>
                <a:spcPct val="50000"/>
              </a:spcBef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printf(“Welcome to Computer Programming!\n”);</a:t>
            </a:r>
          </a:p>
          <a:p>
            <a:pPr marL="400050" lvl="1" indent="0">
              <a:spcBef>
                <a:spcPct val="50000"/>
              </a:spcBef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681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>
            <a:extLst>
              <a:ext uri="{FF2B5EF4-FFF2-40B4-BE49-F238E27FC236}">
                <a16:creationId xmlns:a16="http://schemas.microsoft.com/office/drawing/2014/main" id="{FFF65BAA-884A-44F8-9BC3-2DA59A13C2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2800" u="sng"/>
              <a:t>Valid</a:t>
            </a:r>
            <a:endParaRPr lang="en-US" altLang="en-US" sz="2800"/>
          </a:p>
          <a:p>
            <a:pPr>
              <a:buFontTx/>
              <a:buNone/>
            </a:pPr>
            <a:r>
              <a:rPr lang="en-US" altLang="en-US" sz="2800"/>
              <a:t>sum</a:t>
            </a:r>
          </a:p>
          <a:p>
            <a:pPr>
              <a:buFontTx/>
              <a:buNone/>
            </a:pPr>
            <a:r>
              <a:rPr lang="en-US" altLang="en-US" sz="2800"/>
              <a:t>c4_5</a:t>
            </a:r>
          </a:p>
          <a:p>
            <a:pPr>
              <a:buFontTx/>
              <a:buNone/>
            </a:pPr>
            <a:r>
              <a:rPr lang="en-US" altLang="en-US" sz="2800"/>
              <a:t>A_NUMBER</a:t>
            </a:r>
          </a:p>
          <a:p>
            <a:pPr>
              <a:buFontTx/>
              <a:buNone/>
            </a:pPr>
            <a:r>
              <a:rPr lang="en-US" altLang="en-US" sz="2800"/>
              <a:t>longnamewithmanychars</a:t>
            </a:r>
          </a:p>
          <a:p>
            <a:pPr>
              <a:buFontTx/>
              <a:buNone/>
            </a:pPr>
            <a:r>
              <a:rPr lang="en-US" altLang="en-US" sz="2800"/>
              <a:t>TRUE</a:t>
            </a:r>
          </a:p>
          <a:p>
            <a:pPr>
              <a:buFontTx/>
              <a:buNone/>
            </a:pPr>
            <a:r>
              <a:rPr lang="en-US" altLang="en-US" sz="2800"/>
              <a:t>_split_name</a:t>
            </a: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D45565BA-B184-45F6-AFBC-A5607C5220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Valid/Invalid Identifiers</a:t>
            </a:r>
          </a:p>
        </p:txBody>
      </p:sp>
      <p:sp>
        <p:nvSpPr>
          <p:cNvPr id="18436" name="Rectangle 4">
            <a:extLst>
              <a:ext uri="{FF2B5EF4-FFF2-40B4-BE49-F238E27FC236}">
                <a16:creationId xmlns:a16="http://schemas.microsoft.com/office/drawing/2014/main" id="{BED38ED5-4DF5-4B80-AB4A-68B8F2C23208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292080" y="1121805"/>
            <a:ext cx="38100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800" u="sng"/>
              <a:t>Invalid</a:t>
            </a:r>
            <a:endParaRPr lang="en-US" altLang="en-US" sz="2800"/>
          </a:p>
          <a:p>
            <a:pPr>
              <a:buFontTx/>
              <a:buNone/>
            </a:pPr>
            <a:r>
              <a:rPr lang="en-US" altLang="en-US" sz="2800"/>
              <a:t>7of9</a:t>
            </a:r>
          </a:p>
          <a:p>
            <a:pPr>
              <a:buFontTx/>
              <a:buNone/>
            </a:pPr>
            <a:r>
              <a:rPr lang="en-US" altLang="en-US" sz="2800"/>
              <a:t>x-name</a:t>
            </a:r>
          </a:p>
          <a:p>
            <a:pPr>
              <a:buFontTx/>
              <a:buNone/>
            </a:pPr>
            <a:r>
              <a:rPr lang="en-US" altLang="en-US" sz="2800"/>
              <a:t>name with spaces</a:t>
            </a:r>
          </a:p>
          <a:p>
            <a:pPr>
              <a:buFontTx/>
              <a:buNone/>
            </a:pPr>
            <a:r>
              <a:rPr lang="en-US" altLang="en-US" sz="2800"/>
              <a:t>1234a</a:t>
            </a:r>
          </a:p>
          <a:p>
            <a:pPr>
              <a:buFontTx/>
              <a:buNone/>
            </a:pPr>
            <a:r>
              <a:rPr lang="en-US" altLang="en-US" sz="2800"/>
              <a:t>int</a:t>
            </a:r>
          </a:p>
          <a:p>
            <a:pPr>
              <a:buFontTx/>
              <a:buNone/>
            </a:pPr>
            <a:r>
              <a:rPr lang="en-US" altLang="en-US" sz="2800"/>
              <a:t>AXYZ&amp;</a:t>
            </a:r>
          </a:p>
          <a:p>
            <a:pPr>
              <a:buFontTx/>
              <a:buNone/>
            </a:pPr>
            <a:endParaRPr lang="en-US" altLang="en-US" sz="2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>
            <a:extLst>
              <a:ext uri="{FF2B5EF4-FFF2-40B4-BE49-F238E27FC236}">
                <a16:creationId xmlns:a16="http://schemas.microsoft.com/office/drawing/2014/main" id="{F378CAC6-0847-43AA-BDB8-971991D567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Integer Constants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</a:rPr>
              <a:t>25 and 0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Floating Constants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</a:rPr>
              <a:t>3.14159 and 0.1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Character Constants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</a:rPr>
              <a:t>‘a’ and ‘B’ and ‘+’ and ‘;’ but not “a” or “B”</a:t>
            </a:r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68D46CEE-C27A-48E0-B4F3-9DB750C868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4000"/>
              <a:t>Constants</a:t>
            </a:r>
            <a:endParaRPr lang="en-US" altLang="en-US" sz="5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>
            <a:extLst>
              <a:ext uri="{FF2B5EF4-FFF2-40B4-BE49-F238E27FC236}">
                <a16:creationId xmlns:a16="http://schemas.microsoft.com/office/drawing/2014/main" id="{E0D33584-F7C9-4091-A6A0-54994A5851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The </a:t>
            </a:r>
            <a:r>
              <a:rPr lang="en-US" altLang="en-US">
                <a:solidFill>
                  <a:srgbClr val="FF5050"/>
                </a:solidFill>
                <a:latin typeface="Times New Roman" panose="02020603050405020304" pitchFamily="18" charset="0"/>
              </a:rPr>
              <a:t>backslash</a:t>
            </a:r>
            <a:r>
              <a:rPr lang="en-US" altLang="en-US">
                <a:latin typeface="Times New Roman" panose="02020603050405020304" pitchFamily="18" charset="0"/>
              </a:rPr>
              <a:t> is called the </a:t>
            </a:r>
            <a:r>
              <a:rPr lang="en-US" altLang="en-US">
                <a:solidFill>
                  <a:srgbClr val="FF5050"/>
                </a:solidFill>
                <a:latin typeface="Times New Roman" panose="02020603050405020304" pitchFamily="18" charset="0"/>
              </a:rPr>
              <a:t>escape character</a:t>
            </a:r>
            <a:r>
              <a:rPr lang="en-US" altLang="en-US">
                <a:latin typeface="Times New Roman" panose="02020603050405020304" pitchFamily="18" charset="0"/>
              </a:rPr>
              <a:t>.	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</a:rPr>
              <a:t>The </a:t>
            </a:r>
            <a:r>
              <a:rPr lang="en-US" altLang="en-US">
                <a:solidFill>
                  <a:srgbClr val="FF9966"/>
                </a:solidFill>
                <a:latin typeface="Times New Roman" panose="02020603050405020304" pitchFamily="18" charset="0"/>
              </a:rPr>
              <a:t>newline character</a:t>
            </a:r>
            <a:r>
              <a:rPr lang="en-US" altLang="en-US">
                <a:latin typeface="Times New Roman" panose="02020603050405020304" pitchFamily="18" charset="0"/>
              </a:rPr>
              <a:t> </a:t>
            </a:r>
            <a:r>
              <a:rPr lang="en-US" altLang="en-US">
                <a:solidFill>
                  <a:srgbClr val="FF5050"/>
                </a:solidFill>
                <a:latin typeface="Times New Roman" panose="02020603050405020304" pitchFamily="18" charset="0"/>
              </a:rPr>
              <a:t>‘\n’</a:t>
            </a:r>
            <a:r>
              <a:rPr lang="en-US" altLang="en-US">
                <a:latin typeface="Times New Roman" panose="02020603050405020304" pitchFamily="18" charset="0"/>
              </a:rPr>
              <a:t> represents a </a:t>
            </a:r>
            <a:r>
              <a:rPr lang="en-US" altLang="en-US">
                <a:solidFill>
                  <a:srgbClr val="FF5050"/>
                </a:solidFill>
                <a:latin typeface="Times New Roman" panose="02020603050405020304" pitchFamily="18" charset="0"/>
              </a:rPr>
              <a:t>single character</a:t>
            </a:r>
            <a:r>
              <a:rPr lang="en-US" altLang="en-US">
                <a:latin typeface="Times New Roman" panose="02020603050405020304" pitchFamily="18" charset="0"/>
              </a:rPr>
              <a:t> called newline.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</a:rPr>
              <a:t>Think of </a:t>
            </a:r>
            <a:r>
              <a:rPr lang="en-US" altLang="en-US">
                <a:solidFill>
                  <a:srgbClr val="FF5050"/>
                </a:solidFill>
                <a:latin typeface="Times New Roman" panose="02020603050405020304" pitchFamily="18" charset="0"/>
              </a:rPr>
              <a:t>\n</a:t>
            </a:r>
            <a:r>
              <a:rPr lang="en-US" altLang="en-US">
                <a:latin typeface="Times New Roman" panose="02020603050405020304" pitchFamily="18" charset="0"/>
              </a:rPr>
              <a:t> as “</a:t>
            </a:r>
            <a:r>
              <a:rPr lang="en-US" altLang="en-US">
                <a:solidFill>
                  <a:srgbClr val="FF5050"/>
                </a:solidFill>
                <a:latin typeface="Times New Roman" panose="02020603050405020304" pitchFamily="18" charset="0"/>
              </a:rPr>
              <a:t>escaping</a:t>
            </a:r>
            <a:r>
              <a:rPr lang="en-US" altLang="en-US">
                <a:latin typeface="Times New Roman" panose="02020603050405020304" pitchFamily="18" charset="0"/>
              </a:rPr>
              <a:t>” the </a:t>
            </a:r>
            <a:r>
              <a:rPr lang="en-US" altLang="en-US">
                <a:solidFill>
                  <a:srgbClr val="FF9966"/>
                </a:solidFill>
                <a:latin typeface="Times New Roman" panose="02020603050405020304" pitchFamily="18" charset="0"/>
              </a:rPr>
              <a:t>usual meaning</a:t>
            </a:r>
            <a:r>
              <a:rPr lang="en-US" altLang="en-US">
                <a:latin typeface="Times New Roman" panose="02020603050405020304" pitchFamily="18" charset="0"/>
              </a:rPr>
              <a:t> of n.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Enumeration constants will be discussed later in the course.</a:t>
            </a:r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5362243D-9A0A-4201-B590-9C441CE48E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2800"/>
              <a:t>Special Character Constants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>
            <a:extLst>
              <a:ext uri="{FF2B5EF4-FFF2-40B4-BE49-F238E27FC236}">
                <a16:creationId xmlns:a16="http://schemas.microsoft.com/office/drawing/2014/main" id="{BD8A53D3-320F-4AE5-B19C-0D303FDCF7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Literal constants - tokens representing values from type</a:t>
            </a:r>
          </a:p>
          <a:p>
            <a:r>
              <a:rPr lang="en-US" altLang="en-US"/>
              <a:t>Defined constants</a:t>
            </a:r>
          </a:p>
          <a:p>
            <a:pPr lvl="1"/>
            <a:r>
              <a:rPr lang="en-US" altLang="en-US"/>
              <a:t>syntax: #define </a:t>
            </a:r>
            <a:r>
              <a:rPr lang="en-US" altLang="en-US" i="1"/>
              <a:t>Name Value</a:t>
            </a:r>
            <a:endParaRPr lang="en-US" altLang="en-US"/>
          </a:p>
          <a:p>
            <a:pPr lvl="1"/>
            <a:r>
              <a:rPr lang="en-US" altLang="en-US"/>
              <a:t>preprocessor command, </a:t>
            </a:r>
            <a:r>
              <a:rPr lang="en-US" altLang="en-US" i="1"/>
              <a:t>Name</a:t>
            </a:r>
            <a:r>
              <a:rPr lang="en-US" altLang="en-US"/>
              <a:t> replaced by </a:t>
            </a:r>
            <a:r>
              <a:rPr lang="en-US" altLang="en-US" i="1"/>
              <a:t>Value</a:t>
            </a:r>
            <a:r>
              <a:rPr lang="en-US" altLang="en-US"/>
              <a:t> in program</a:t>
            </a:r>
          </a:p>
          <a:p>
            <a:pPr lvl="1"/>
            <a:r>
              <a:rPr lang="en-US" altLang="en-US"/>
              <a:t>example: #define MAX_NUMBER 100</a:t>
            </a:r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2C6F280E-A037-4336-A7F1-B76589E798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Symbolic Constants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>
            <a:extLst>
              <a:ext uri="{FF2B5EF4-FFF2-40B4-BE49-F238E27FC236}">
                <a16:creationId xmlns:a16="http://schemas.microsoft.com/office/drawing/2014/main" id="{F92D5E2F-148F-4A76-8855-646769CDBC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Memory constants</a:t>
            </a:r>
          </a:p>
          <a:p>
            <a:pPr lvl="1"/>
            <a:r>
              <a:rPr lang="en-US" altLang="en-US"/>
              <a:t>declared similar to variables, type and name</a:t>
            </a:r>
          </a:p>
          <a:p>
            <a:pPr lvl="1"/>
            <a:r>
              <a:rPr lang="en-US" altLang="en-US" i="1"/>
              <a:t>const</a:t>
            </a:r>
            <a:r>
              <a:rPr lang="en-US" altLang="en-US"/>
              <a:t> added before declaration</a:t>
            </a:r>
          </a:p>
          <a:p>
            <a:pPr lvl="1"/>
            <a:r>
              <a:rPr lang="en-US" altLang="en-US"/>
              <a:t>Example: const float PI = 3.14159;</a:t>
            </a:r>
          </a:p>
          <a:p>
            <a:pPr lvl="1"/>
            <a:r>
              <a:rPr lang="en-US" altLang="en-US"/>
              <a:t>Can be used as a variable, but one that cannot be changed</a:t>
            </a:r>
          </a:p>
          <a:p>
            <a:pPr lvl="1"/>
            <a:r>
              <a:rPr lang="en-US" altLang="en-US"/>
              <a:t>Since the value cannot be changed, it </a:t>
            </a:r>
            <a:r>
              <a:rPr lang="en-US" altLang="en-US" i="1"/>
              <a:t>must</a:t>
            </a:r>
            <a:r>
              <a:rPr lang="en-US" altLang="en-US"/>
              <a:t> be initialized</a:t>
            </a:r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E5F962F4-F1C7-47E3-8B29-FC51F509AF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Constants (cont)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>
            <a:extLst>
              <a:ext uri="{FF2B5EF4-FFF2-40B4-BE49-F238E27FC236}">
                <a16:creationId xmlns:a16="http://schemas.microsoft.com/office/drawing/2014/main" id="{009662DA-74FB-44A9-9C52-90B767FED0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</a:rPr>
              <a:t>A sequence of characters enclosed in a pair of double quote marks, such as “</a:t>
            </a:r>
            <a:r>
              <a:rPr lang="en-US" altLang="en-US" sz="2400" err="1">
                <a:latin typeface="Times New Roman" panose="02020603050405020304" pitchFamily="18" charset="0"/>
              </a:rPr>
              <a:t>abc</a:t>
            </a:r>
            <a:r>
              <a:rPr lang="en-US" altLang="en-US" sz="2400">
                <a:latin typeface="Times New Roman" panose="02020603050405020304" pitchFamily="18" charset="0"/>
              </a:rPr>
              <a:t>” is a </a:t>
            </a:r>
            <a:r>
              <a:rPr lang="en-US" altLang="en-US" sz="2400">
                <a:solidFill>
                  <a:srgbClr val="FF5050"/>
                </a:solidFill>
                <a:effectLst/>
                <a:latin typeface="Times New Roman" panose="02020603050405020304" pitchFamily="18" charset="0"/>
              </a:rPr>
              <a:t>string constant</a:t>
            </a:r>
            <a:r>
              <a:rPr lang="en-US" altLang="en-US" sz="2400">
                <a:latin typeface="Times New Roman" panose="02020603050405020304" pitchFamily="18" charset="0"/>
              </a:rPr>
              <a:t>, or a </a:t>
            </a:r>
            <a:r>
              <a:rPr lang="en-US" altLang="en-US" sz="2400">
                <a:solidFill>
                  <a:srgbClr val="FF5050"/>
                </a:solidFill>
                <a:effectLst/>
                <a:latin typeface="Times New Roman" panose="02020603050405020304" pitchFamily="18" charset="0"/>
              </a:rPr>
              <a:t>string literal</a:t>
            </a:r>
            <a:r>
              <a:rPr lang="en-US" altLang="en-US" sz="2400">
                <a:effectLst/>
                <a:latin typeface="Times New Roman" panose="02020603050405020304" pitchFamily="18" charset="0"/>
              </a:rPr>
              <a:t>.</a:t>
            </a:r>
            <a:endParaRPr lang="en-US" altLang="en-US" sz="2400">
              <a:latin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</a:rPr>
              <a:t>Character sequences that would have meaning if outside a string constant are </a:t>
            </a:r>
            <a:r>
              <a:rPr lang="en-US" altLang="en-US" sz="2400">
                <a:solidFill>
                  <a:srgbClr val="FF9966"/>
                </a:solidFill>
                <a:latin typeface="Times New Roman" panose="02020603050405020304" pitchFamily="18" charset="0"/>
              </a:rPr>
              <a:t>just a sequence of characters</a:t>
            </a:r>
            <a:r>
              <a:rPr lang="en-US" altLang="en-US" sz="2400">
                <a:latin typeface="Times New Roman" panose="02020603050405020304" pitchFamily="18" charset="0"/>
              </a:rPr>
              <a:t> when surrounded by double quotes.</a:t>
            </a:r>
          </a:p>
          <a:p>
            <a:pPr algn="just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</a:rPr>
              <a:t>String constants are treated by the compiler as </a:t>
            </a:r>
            <a:r>
              <a:rPr lang="en-US" altLang="en-US" sz="2400">
                <a:solidFill>
                  <a:srgbClr val="FF5050"/>
                </a:solidFill>
                <a:latin typeface="Times New Roman" panose="02020603050405020304" pitchFamily="18" charset="0"/>
              </a:rPr>
              <a:t>tokens</a:t>
            </a:r>
            <a:r>
              <a:rPr lang="en-US" altLang="en-US" sz="2400">
                <a:latin typeface="Times New Roman" panose="02020603050405020304" pitchFamily="18" charset="0"/>
              </a:rPr>
              <a:t> and the compiler provides the space in memory to store them.</a:t>
            </a:r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A391A6A2-48BF-4464-AAE7-4F91012D6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String Constants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>
            <a:extLst>
              <a:ext uri="{FF2B5EF4-FFF2-40B4-BE49-F238E27FC236}">
                <a16:creationId xmlns:a16="http://schemas.microsoft.com/office/drawing/2014/main" id="{FB147940-84A8-443C-9CA2-351242392E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>
                <a:solidFill>
                  <a:srgbClr val="FF4F4F"/>
                </a:solidFill>
                <a:latin typeface="Times New Roman" panose="02020603050405020304" pitchFamily="18" charset="0"/>
              </a:rPr>
              <a:t>“</a:t>
            </a:r>
            <a:r>
              <a:rPr lang="en-US" altLang="en-US" sz="2400">
                <a:latin typeface="Times New Roman" panose="02020603050405020304" pitchFamily="18" charset="0"/>
              </a:rPr>
              <a:t>this is a string constant</a:t>
            </a:r>
            <a:r>
              <a:rPr lang="en-US" altLang="en-US" sz="2400">
                <a:solidFill>
                  <a:srgbClr val="FF4F4F"/>
                </a:solidFill>
                <a:latin typeface="Times New Roman" panose="02020603050405020304" pitchFamily="18" charset="0"/>
              </a:rPr>
              <a:t>”</a:t>
            </a:r>
            <a:endParaRPr lang="en-US" altLang="en-US" sz="240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>
                <a:solidFill>
                  <a:srgbClr val="FF4F4F"/>
                </a:solidFill>
                <a:latin typeface="Times New Roman" panose="02020603050405020304" pitchFamily="18" charset="0"/>
              </a:rPr>
              <a:t>“”</a:t>
            </a:r>
            <a:r>
              <a:rPr lang="en-US" altLang="en-US" sz="2400">
                <a:latin typeface="Times New Roman" panose="02020603050405020304" pitchFamily="18" charset="0"/>
              </a:rPr>
              <a:t>  					/* the null string */</a:t>
            </a:r>
          </a:p>
          <a:p>
            <a:pPr>
              <a:lnSpc>
                <a:spcPct val="90000"/>
              </a:lnSpc>
            </a:pPr>
            <a:r>
              <a:rPr lang="en-US" altLang="en-US" sz="2400">
                <a:solidFill>
                  <a:srgbClr val="FF4F4F"/>
                </a:solidFill>
                <a:latin typeface="Times New Roman" panose="02020603050405020304" pitchFamily="18" charset="0"/>
              </a:rPr>
              <a:t>“     “</a:t>
            </a:r>
            <a:r>
              <a:rPr lang="en-US" altLang="en-US" sz="2400">
                <a:latin typeface="Times New Roman" panose="02020603050405020304" pitchFamily="18" charset="0"/>
              </a:rPr>
              <a:t>  				/* a string of blanks */</a:t>
            </a:r>
          </a:p>
          <a:p>
            <a:pPr>
              <a:lnSpc>
                <a:spcPct val="90000"/>
              </a:lnSpc>
            </a:pPr>
            <a:r>
              <a:rPr lang="en-US" altLang="en-US" sz="2400">
                <a:solidFill>
                  <a:srgbClr val="FF4F4F"/>
                </a:solidFill>
                <a:latin typeface="Times New Roman" panose="02020603050405020304" pitchFamily="18" charset="0"/>
              </a:rPr>
              <a:t>“</a:t>
            </a:r>
            <a:r>
              <a:rPr lang="en-US" altLang="en-US" sz="2400">
                <a:latin typeface="Times New Roman" panose="02020603050405020304" pitchFamily="18" charset="0"/>
              </a:rPr>
              <a:t> a = b + c; </a:t>
            </a:r>
            <a:r>
              <a:rPr lang="en-US" altLang="en-US" sz="2400">
                <a:solidFill>
                  <a:srgbClr val="FF4F4F"/>
                </a:solidFill>
                <a:latin typeface="Times New Roman" panose="02020603050405020304" pitchFamily="18" charset="0"/>
              </a:rPr>
              <a:t>“			</a:t>
            </a:r>
            <a:r>
              <a:rPr lang="en-US" altLang="en-US" sz="2400">
                <a:latin typeface="Times New Roman" panose="02020603050405020304" pitchFamily="18" charset="0"/>
              </a:rPr>
              <a:t> 	/* is not executed */</a:t>
            </a:r>
          </a:p>
          <a:p>
            <a:pPr>
              <a:lnSpc>
                <a:spcPct val="90000"/>
              </a:lnSpc>
            </a:pPr>
            <a:r>
              <a:rPr lang="en-US" altLang="en-US" sz="2400">
                <a:solidFill>
                  <a:srgbClr val="FF4F4F"/>
                </a:solidFill>
                <a:latin typeface="Times New Roman" panose="02020603050405020304" pitchFamily="18" charset="0"/>
              </a:rPr>
              <a:t>“</a:t>
            </a:r>
            <a:r>
              <a:rPr lang="en-US" altLang="en-US" sz="2400">
                <a:latin typeface="Times New Roman" panose="02020603050405020304" pitchFamily="18" charset="0"/>
              </a:rPr>
              <a:t> /* this is not a comment */ </a:t>
            </a:r>
            <a:r>
              <a:rPr lang="en-US" altLang="en-US" sz="2400">
                <a:solidFill>
                  <a:srgbClr val="FF4F4F"/>
                </a:solidFill>
                <a:latin typeface="Times New Roman" panose="02020603050405020304" pitchFamily="18" charset="0"/>
              </a:rPr>
              <a:t>“</a:t>
            </a:r>
            <a:endParaRPr lang="en-US" altLang="en-US" sz="240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</a:rPr>
              <a:t>/* </a:t>
            </a:r>
            <a:r>
              <a:rPr lang="en-US" altLang="en-US" sz="2400">
                <a:solidFill>
                  <a:srgbClr val="FF4F4F"/>
                </a:solidFill>
                <a:latin typeface="Times New Roman" panose="02020603050405020304" pitchFamily="18" charset="0"/>
              </a:rPr>
              <a:t>“</a:t>
            </a:r>
            <a:r>
              <a:rPr lang="en-US" altLang="en-US" sz="2400">
                <a:latin typeface="Times New Roman" panose="02020603050405020304" pitchFamily="18" charset="0"/>
              </a:rPr>
              <a:t> this is not a string </a:t>
            </a:r>
            <a:r>
              <a:rPr lang="en-US" altLang="en-US" sz="2400">
                <a:solidFill>
                  <a:srgbClr val="FF4F4F"/>
                </a:solidFill>
                <a:latin typeface="Times New Roman" panose="02020603050405020304" pitchFamily="18" charset="0"/>
              </a:rPr>
              <a:t>“</a:t>
            </a:r>
            <a:r>
              <a:rPr lang="en-US" altLang="en-US" sz="2400">
                <a:latin typeface="Times New Roman" panose="02020603050405020304" pitchFamily="18" charset="0"/>
              </a:rPr>
              <a:t> */</a:t>
            </a:r>
          </a:p>
          <a:p>
            <a:pPr>
              <a:lnSpc>
                <a:spcPct val="90000"/>
              </a:lnSpc>
            </a:pPr>
            <a:r>
              <a:rPr lang="en-US" altLang="en-US" sz="2400">
                <a:solidFill>
                  <a:srgbClr val="FF4F4F"/>
                </a:solidFill>
                <a:latin typeface="Times New Roman" panose="02020603050405020304" pitchFamily="18" charset="0"/>
              </a:rPr>
              <a:t>“</a:t>
            </a:r>
            <a:r>
              <a:rPr lang="en-US" altLang="en-US" sz="2400">
                <a:latin typeface="Times New Roman" panose="02020603050405020304" pitchFamily="18" charset="0"/>
              </a:rPr>
              <a:t> and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	neither is this </a:t>
            </a:r>
            <a:r>
              <a:rPr lang="en-US" altLang="en-US" sz="2400">
                <a:solidFill>
                  <a:srgbClr val="FF4F4F"/>
                </a:solidFill>
                <a:latin typeface="Times New Roman" panose="02020603050405020304" pitchFamily="18" charset="0"/>
              </a:rPr>
              <a:t>“</a:t>
            </a:r>
            <a:endParaRPr lang="en-US" altLang="en-US" sz="240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>
                <a:solidFill>
                  <a:srgbClr val="FF4F4F"/>
                </a:solidFill>
                <a:latin typeface="Times New Roman" panose="02020603050405020304" pitchFamily="18" charset="0"/>
              </a:rPr>
              <a:t>‘</a:t>
            </a:r>
            <a:r>
              <a:rPr lang="en-US" altLang="en-US" sz="2400">
                <a:latin typeface="Times New Roman" panose="02020603050405020304" pitchFamily="18" charset="0"/>
              </a:rPr>
              <a:t>a</a:t>
            </a:r>
            <a:r>
              <a:rPr lang="en-US" altLang="en-US" sz="2400">
                <a:solidFill>
                  <a:srgbClr val="FF4F4F"/>
                </a:solidFill>
                <a:latin typeface="Times New Roman" panose="02020603050405020304" pitchFamily="18" charset="0"/>
              </a:rPr>
              <a:t>’</a:t>
            </a:r>
            <a:r>
              <a:rPr lang="en-US" altLang="en-US" sz="2400">
                <a:latin typeface="Times New Roman" panose="02020603050405020304" pitchFamily="18" charset="0"/>
              </a:rPr>
              <a:t> 					 /* a character, not a string */</a:t>
            </a:r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9CDBAA2E-C90F-44CC-B9F8-4AB80A28D2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Is it a String or Not a String?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>
            <a:extLst>
              <a:ext uri="{FF2B5EF4-FFF2-40B4-BE49-F238E27FC236}">
                <a16:creationId xmlns:a16="http://schemas.microsoft.com/office/drawing/2014/main" id="{9112BEE3-49EC-417E-AD54-5E0D19B033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Named memory location</a:t>
            </a:r>
          </a:p>
          <a:p>
            <a:r>
              <a:rPr lang="en-US" altLang="en-US" sz="2800"/>
              <a:t>Variables declared in global or local declaration sections</a:t>
            </a:r>
          </a:p>
          <a:p>
            <a:r>
              <a:rPr lang="en-US" altLang="en-US" sz="2800"/>
              <a:t>Syntax:  </a:t>
            </a:r>
            <a:r>
              <a:rPr lang="en-US" altLang="en-US" sz="2800" i="1"/>
              <a:t>Type Name</a:t>
            </a:r>
            <a:r>
              <a:rPr lang="en-US" altLang="en-US" sz="2800"/>
              <a:t>;</a:t>
            </a:r>
          </a:p>
          <a:p>
            <a:pPr lvl="1"/>
            <a:r>
              <a:rPr lang="en-US" altLang="en-US" sz="2400"/>
              <a:t>Examples:</a:t>
            </a:r>
          </a:p>
          <a:p>
            <a:pPr lvl="1">
              <a:buFontTx/>
              <a:buNone/>
            </a:pPr>
            <a:r>
              <a:rPr lang="en-US" altLang="en-US" sz="2400"/>
              <a:t>	int sum;</a:t>
            </a:r>
          </a:p>
          <a:p>
            <a:pPr lvl="1">
              <a:buFontTx/>
              <a:buNone/>
            </a:pPr>
            <a:r>
              <a:rPr lang="en-US" altLang="en-US" sz="2400"/>
              <a:t>	float avg;</a:t>
            </a:r>
          </a:p>
          <a:p>
            <a:pPr lvl="1">
              <a:buFontTx/>
              <a:buNone/>
            </a:pPr>
            <a:r>
              <a:rPr lang="en-US" altLang="en-US" sz="2400"/>
              <a:t>	char dummy;</a:t>
            </a: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D0666C1A-A3BA-48D6-8EC4-94E230F0FF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Variables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>
            <a:extLst>
              <a:ext uri="{FF2B5EF4-FFF2-40B4-BE49-F238E27FC236}">
                <a16:creationId xmlns:a16="http://schemas.microsoft.com/office/drawing/2014/main" id="{F44F67B2-DEF6-4497-8A7F-9FA176A13A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Indicates how much memory to set aside for the variable</a:t>
            </a:r>
          </a:p>
          <a:p>
            <a:r>
              <a:rPr lang="en-US" altLang="en-US"/>
              <a:t>Also determines how that space will be interpreted</a:t>
            </a:r>
          </a:p>
          <a:p>
            <a:r>
              <a:rPr lang="en-US" altLang="en-US"/>
              <a:t>Basic types: char, int, float, double</a:t>
            </a:r>
          </a:p>
          <a:p>
            <a:pPr lvl="1"/>
            <a:r>
              <a:rPr lang="en-US" altLang="en-US"/>
              <a:t>specify amount of space (bytes) to set aside</a:t>
            </a:r>
          </a:p>
          <a:p>
            <a:pPr lvl="1"/>
            <a:r>
              <a:rPr lang="en-US" altLang="en-US"/>
              <a:t>what can be stored in that space</a:t>
            </a:r>
          </a:p>
          <a:p>
            <a:pPr lvl="1"/>
            <a:r>
              <a:rPr lang="en-US" altLang="en-US"/>
              <a:t>what operations can be performed on those vars</a:t>
            </a: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CD118E8E-DB1F-4455-B1DA-DD247AF36A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Variable Type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>
            <a:extLst>
              <a:ext uri="{FF2B5EF4-FFF2-40B4-BE49-F238E27FC236}">
                <a16:creationId xmlns:a16="http://schemas.microsoft.com/office/drawing/2014/main" id="{291E164F-195F-4969-A8F2-854366F057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Legal identifier</a:t>
            </a:r>
          </a:p>
          <a:p>
            <a:r>
              <a:rPr lang="en-US" altLang="en-US"/>
              <a:t>Not a reserved word</a:t>
            </a:r>
          </a:p>
          <a:p>
            <a:r>
              <a:rPr lang="en-US" altLang="en-US"/>
              <a:t>Must be unique:</a:t>
            </a:r>
          </a:p>
          <a:p>
            <a:pPr lvl="1"/>
            <a:r>
              <a:rPr lang="en-US" altLang="en-US"/>
              <a:t>not used before</a:t>
            </a:r>
          </a:p>
          <a:p>
            <a:pPr lvl="1"/>
            <a:r>
              <a:rPr lang="en-US" altLang="en-US"/>
              <a:t>variable names in functions (local declarations) considered to be qualified by function name</a:t>
            </a:r>
          </a:p>
          <a:p>
            <a:pPr lvl="1"/>
            <a:r>
              <a:rPr lang="en-US" altLang="en-US"/>
              <a:t>variable x in function main is different from x in function f1</a:t>
            </a: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AD9DCFB5-E6A4-4A3D-A390-427BDF4B15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Variable Name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8" name="Object 4">
            <a:extLst>
              <a:ext uri="{FF2B5EF4-FFF2-40B4-BE49-F238E27FC236}">
                <a16:creationId xmlns:a16="http://schemas.microsoft.com/office/drawing/2014/main" id="{148EAC1D-8E6F-4A79-AF14-E7373CF772A6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611560" y="1340768"/>
          <a:ext cx="3816423" cy="47552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7" name="VISIO" r:id="rId3" imgW="1550880" imgH="2351160" progId="Visio.Drawing.4">
                  <p:embed/>
                </p:oleObj>
              </mc:Choice>
              <mc:Fallback>
                <p:oleObj name="VISIO" r:id="rId3" imgW="1550880" imgH="2351160" progId="Visio.Drawing.4">
                  <p:embed/>
                  <p:pic>
                    <p:nvPicPr>
                      <p:cNvPr id="6148" name="Object 4">
                        <a:extLst>
                          <a:ext uri="{FF2B5EF4-FFF2-40B4-BE49-F238E27FC236}">
                            <a16:creationId xmlns:a16="http://schemas.microsoft.com/office/drawing/2014/main" id="{148EAC1D-8E6F-4A79-AF14-E7373CF772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340768"/>
                        <a:ext cx="3816423" cy="47552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6" name="Rectangle 2">
            <a:extLst>
              <a:ext uri="{FF2B5EF4-FFF2-40B4-BE49-F238E27FC236}">
                <a16:creationId xmlns:a16="http://schemas.microsoft.com/office/drawing/2014/main" id="{8CCB1460-4931-4790-A033-451866A7EF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 Program Structure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7E835633-B70C-4A53-BB95-4BD87151F866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876800" y="1981200"/>
            <a:ext cx="4267200" cy="4114800"/>
          </a:xfrm>
        </p:spPr>
        <p:txBody>
          <a:bodyPr/>
          <a:lstStyle/>
          <a:p>
            <a:r>
              <a:rPr lang="en-US" altLang="en-US" sz="2800"/>
              <a:t>Program defined by:</a:t>
            </a:r>
          </a:p>
          <a:p>
            <a:pPr lvl="1"/>
            <a:r>
              <a:rPr lang="en-US" altLang="en-US" sz="2400"/>
              <a:t>global declarations</a:t>
            </a:r>
          </a:p>
          <a:p>
            <a:pPr lvl="1"/>
            <a:r>
              <a:rPr lang="en-US" altLang="en-US" sz="2400"/>
              <a:t>function definitions</a:t>
            </a:r>
          </a:p>
          <a:p>
            <a:r>
              <a:rPr lang="en-US" altLang="en-US" sz="2800"/>
              <a:t>May contain preprocessor directives</a:t>
            </a:r>
          </a:p>
          <a:p>
            <a:r>
              <a:rPr lang="en-US" altLang="en-US" sz="2800"/>
              <a:t>Always has one function named </a:t>
            </a:r>
            <a:r>
              <a:rPr lang="en-US" altLang="en-US" sz="2800" i="1"/>
              <a:t>main</a:t>
            </a:r>
            <a:r>
              <a:rPr lang="en-US" altLang="en-US" sz="2800"/>
              <a:t>, may contain others</a:t>
            </a:r>
          </a:p>
        </p:txBody>
      </p:sp>
    </p:spTree>
    <p:extLst>
      <p:ext uri="{BB962C8B-B14F-4D97-AF65-F5344CB8AC3E}">
        <p14:creationId xmlns:p14="http://schemas.microsoft.com/office/powerpoint/2010/main" val="32756440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>
            <a:extLst>
              <a:ext uri="{FF2B5EF4-FFF2-40B4-BE49-F238E27FC236}">
                <a16:creationId xmlns:a16="http://schemas.microsoft.com/office/drawing/2014/main" id="{6EF3B88F-DB51-44A7-950E-C6E8FAF115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Can create multiple variables of the same type in one statement:</a:t>
            </a:r>
          </a:p>
          <a:p>
            <a:pPr lvl="1">
              <a:buFontTx/>
              <a:buNone/>
            </a:pPr>
            <a:r>
              <a:rPr lang="en-US" altLang="en-US"/>
              <a:t>int x, y, z;</a:t>
            </a:r>
          </a:p>
          <a:p>
            <a:pPr lvl="1">
              <a:buFontTx/>
              <a:buNone/>
            </a:pPr>
            <a:r>
              <a:rPr lang="en-US" altLang="en-US"/>
              <a:t>is a shorthand for</a:t>
            </a:r>
          </a:p>
          <a:p>
            <a:pPr lvl="1">
              <a:buFontTx/>
              <a:buNone/>
            </a:pPr>
            <a:r>
              <a:rPr lang="en-US" altLang="en-US"/>
              <a:t>int x;</a:t>
            </a:r>
          </a:p>
          <a:p>
            <a:pPr lvl="1">
              <a:buFontTx/>
              <a:buNone/>
            </a:pPr>
            <a:r>
              <a:rPr lang="en-US" altLang="en-US"/>
              <a:t>int y;</a:t>
            </a:r>
          </a:p>
          <a:p>
            <a:pPr lvl="1">
              <a:buFontTx/>
              <a:buNone/>
            </a:pPr>
            <a:r>
              <a:rPr lang="en-US" altLang="en-US"/>
              <a:t>int z;</a:t>
            </a:r>
          </a:p>
          <a:p>
            <a:pPr lvl="1">
              <a:buFontTx/>
              <a:buNone/>
            </a:pPr>
            <a:r>
              <a:rPr lang="en-US" altLang="en-US"/>
              <a:t>- stylistically, the latter is often preferable</a:t>
            </a: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08895DB8-708A-40F9-8A56-A884E3B5F8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Multiple Variable Declarations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>
            <a:extLst>
              <a:ext uri="{FF2B5EF4-FFF2-40B4-BE49-F238E27FC236}">
                <a16:creationId xmlns:a16="http://schemas.microsoft.com/office/drawing/2014/main" id="{0A8F9061-58C1-4ED6-82F3-391D0ED634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sz="2800"/>
              <a:t>Giving a variable an initial value</a:t>
            </a:r>
          </a:p>
          <a:p>
            <a:pPr algn="just"/>
            <a:r>
              <a:rPr lang="en-US" altLang="en-US" sz="2800"/>
              <a:t>Variables not necessarily initialized when declared (value is unpredictable - </a:t>
            </a:r>
            <a:r>
              <a:rPr lang="en-US" altLang="en-US" sz="2800" i="1"/>
              <a:t>garbage</a:t>
            </a:r>
            <a:r>
              <a:rPr lang="en-US" altLang="en-US" sz="2800"/>
              <a:t>)</a:t>
            </a:r>
          </a:p>
          <a:p>
            <a:pPr algn="just"/>
            <a:r>
              <a:rPr lang="en-US" altLang="en-US" sz="2800"/>
              <a:t>Can initialize in declaration:</a:t>
            </a:r>
          </a:p>
          <a:p>
            <a:pPr algn="just"/>
            <a:r>
              <a:rPr lang="en-US" altLang="en-US" sz="2800"/>
              <a:t>Syntax: </a:t>
            </a:r>
            <a:r>
              <a:rPr lang="en-US" altLang="en-US" sz="2800" i="1"/>
              <a:t>Type Name</a:t>
            </a:r>
            <a:r>
              <a:rPr lang="en-US" altLang="en-US" sz="2800"/>
              <a:t> = </a:t>
            </a:r>
            <a:r>
              <a:rPr lang="en-US" altLang="en-US" sz="2800" i="1"/>
              <a:t>Value</a:t>
            </a:r>
            <a:r>
              <a:rPr lang="en-US" altLang="en-US" sz="2800"/>
              <a:t>;</a:t>
            </a:r>
          </a:p>
          <a:p>
            <a:pPr algn="just"/>
            <a:r>
              <a:rPr lang="en-US" altLang="en-US" sz="2800"/>
              <a:t>Example:</a:t>
            </a:r>
          </a:p>
          <a:p>
            <a:pPr lvl="1" algn="just">
              <a:buFontTx/>
              <a:buNone/>
            </a:pPr>
            <a:r>
              <a:rPr lang="en-US" altLang="en-US" sz="2400"/>
              <a:t>int x = 0;</a:t>
            </a: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E45AC826-3B42-4FFD-80F9-FFB462E9E4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Variable Initialization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>
            <a:extLst>
              <a:ext uri="{FF2B5EF4-FFF2-40B4-BE49-F238E27FC236}">
                <a16:creationId xmlns:a16="http://schemas.microsoft.com/office/drawing/2014/main" id="{C7DC961F-08A8-4AA3-8E15-1158BDE0E4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Literal constant (token representing a value, like 5 representing the integer 5)</a:t>
            </a:r>
          </a:p>
          <a:p>
            <a:r>
              <a:rPr lang="en-US" altLang="en-US"/>
              <a:t>An expression (operation that calculates a value)</a:t>
            </a:r>
          </a:p>
          <a:p>
            <a:r>
              <a:rPr lang="en-US" altLang="en-US"/>
              <a:t>Function call</a:t>
            </a:r>
          </a:p>
          <a:p>
            <a:r>
              <a:rPr lang="en-US" altLang="en-US"/>
              <a:t>The value, however specified, must be of the correct type</a:t>
            </a: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3BFDB303-87FC-4E21-A9E3-6FACF3EAB5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Initialization Values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>
            <a:extLst>
              <a:ext uri="{FF2B5EF4-FFF2-40B4-BE49-F238E27FC236}">
                <a16:creationId xmlns:a16="http://schemas.microsoft.com/office/drawing/2014/main" id="{4212228D-3518-49C3-80F0-B6E4E7AC68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Can provide one value for variables initialized in one statement:</a:t>
            </a:r>
          </a:p>
          <a:p>
            <a:pPr lvl="1">
              <a:buFontTx/>
              <a:buNone/>
            </a:pPr>
            <a:r>
              <a:rPr lang="en-US" altLang="en-US"/>
              <a:t>int x, y, z = 0;</a:t>
            </a:r>
          </a:p>
          <a:p>
            <a:r>
              <a:rPr lang="en-US" altLang="en-US"/>
              <a:t>Each variable declared and only ‘z’ is initialized with the value</a:t>
            </a: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FF7B8C3A-72CE-4A80-B9E2-3DFF230F6F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Multiple Declaration Initialization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>
            <a:extLst>
              <a:ext uri="{FF2B5EF4-FFF2-40B4-BE49-F238E27FC236}">
                <a16:creationId xmlns:a16="http://schemas.microsoft.com/office/drawing/2014/main" id="{6F53058C-4E1B-4CE9-BAA7-9F80623010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Set of possible values</a:t>
            </a:r>
          </a:p>
          <a:p>
            <a:pPr lvl="1"/>
            <a:r>
              <a:rPr lang="en-US" altLang="en-US"/>
              <a:t>defines size, how values stored, interpreted</a:t>
            </a:r>
          </a:p>
          <a:p>
            <a:r>
              <a:rPr lang="en-US" altLang="en-US"/>
              <a:t>Operations that can be performed on those possible values</a:t>
            </a:r>
          </a:p>
          <a:p>
            <a:r>
              <a:rPr lang="en-US" altLang="en-US"/>
              <a:t>Data types are associated with objects in C (variables, functions, etc.)</a:t>
            </a: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1ECD10FB-2A00-4E15-8469-7331FF6EAE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Type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>
            <a:extLst>
              <a:ext uri="{FF2B5EF4-FFF2-40B4-BE49-F238E27FC236}">
                <a16:creationId xmlns:a16="http://schemas.microsoft.com/office/drawing/2014/main" id="{D4E22B5B-2BCA-4CD6-91F8-762FC29598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Atomic types (cannot be broken down)</a:t>
            </a:r>
          </a:p>
          <a:p>
            <a:pPr lvl="1"/>
            <a:r>
              <a:rPr lang="en-US" altLang="en-US"/>
              <a:t>void</a:t>
            </a:r>
          </a:p>
          <a:p>
            <a:pPr lvl="1"/>
            <a:r>
              <a:rPr lang="en-US" altLang="en-US"/>
              <a:t>char</a:t>
            </a:r>
          </a:p>
          <a:p>
            <a:pPr lvl="1"/>
            <a:r>
              <a:rPr lang="en-US" altLang="en-US"/>
              <a:t>int</a:t>
            </a:r>
          </a:p>
          <a:p>
            <a:pPr lvl="1"/>
            <a:r>
              <a:rPr lang="en-US" altLang="en-US"/>
              <a:t>float, double</a:t>
            </a:r>
          </a:p>
          <a:p>
            <a:r>
              <a:rPr lang="en-US" altLang="en-US"/>
              <a:t>Derived types</a:t>
            </a:r>
          </a:p>
          <a:p>
            <a:pPr lvl="1"/>
            <a:r>
              <a:rPr lang="en-US" altLang="en-US"/>
              <a:t>composed of other types</a:t>
            </a:r>
          </a:p>
          <a:p>
            <a:endParaRPr lang="en-US" altLang="en-US"/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F199B942-35BF-44C9-AC33-716D912CEA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Standard Types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>
            <a:extLst>
              <a:ext uri="{FF2B5EF4-FFF2-40B4-BE49-F238E27FC236}">
                <a16:creationId xmlns:a16="http://schemas.microsoft.com/office/drawing/2014/main" id="{C048AE62-1C51-438E-AC43-3883AD1493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Type name: void</a:t>
            </a:r>
          </a:p>
          <a:p>
            <a:r>
              <a:rPr lang="en-US" altLang="en-US"/>
              <a:t>Possible values: none</a:t>
            </a:r>
          </a:p>
          <a:p>
            <a:r>
              <a:rPr lang="en-US" altLang="en-US"/>
              <a:t>Operations: none</a:t>
            </a:r>
          </a:p>
          <a:p>
            <a:r>
              <a:rPr lang="en-US" altLang="en-US"/>
              <a:t>Useful as a placeholder</a:t>
            </a: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107064C6-B0E3-4658-8F42-0E961A3658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Void Type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>
            <a:extLst>
              <a:ext uri="{FF2B5EF4-FFF2-40B4-BE49-F238E27FC236}">
                <a16:creationId xmlns:a16="http://schemas.microsoft.com/office/drawing/2014/main" id="{D940AA2B-ACC7-49E2-981F-BEF959C297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Type name: </a:t>
            </a:r>
          </a:p>
          <a:p>
            <a:pPr lvl="1"/>
            <a:r>
              <a:rPr lang="en-US" altLang="en-US"/>
              <a:t>int</a:t>
            </a:r>
          </a:p>
          <a:p>
            <a:pPr lvl="1"/>
            <a:r>
              <a:rPr lang="en-US" altLang="en-US"/>
              <a:t>short int</a:t>
            </a:r>
          </a:p>
          <a:p>
            <a:pPr lvl="1"/>
            <a:r>
              <a:rPr lang="en-US" altLang="en-US"/>
              <a:t>long int</a:t>
            </a:r>
          </a:p>
          <a:p>
            <a:r>
              <a:rPr lang="en-US" altLang="en-US"/>
              <a:t>Possible values: whole numbers (within given ranges) as in 5, -35, 401</a:t>
            </a:r>
          </a:p>
          <a:p>
            <a:r>
              <a:rPr lang="en-US" altLang="en-US"/>
              <a:t>Operations: arithmetic (addition, subtraction, multiplication, …), and others</a:t>
            </a:r>
          </a:p>
          <a:p>
            <a:endParaRPr lang="en-US" altLang="en-US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E5CC2A9F-91D7-4599-A836-9E429B116F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Integer Type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3" name="Object 3">
            <a:extLst>
              <a:ext uri="{FF2B5EF4-FFF2-40B4-BE49-F238E27FC236}">
                <a16:creationId xmlns:a16="http://schemas.microsoft.com/office/drawing/2014/main" id="{2AEF216E-62B1-449E-8E88-78FB4FF3ECE5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2648228"/>
              </p:ext>
            </p:extLst>
          </p:nvPr>
        </p:nvGraphicFramePr>
        <p:xfrm>
          <a:off x="441325" y="1978025"/>
          <a:ext cx="8147050" cy="434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1" name="Document" r:id="rId3" imgW="8153280" imgH="4352760" progId="Word.Document.8">
                  <p:embed/>
                </p:oleObj>
              </mc:Choice>
              <mc:Fallback>
                <p:oleObj name="Document" r:id="rId3" imgW="8153280" imgH="435276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325" y="1978025"/>
                        <a:ext cx="8147050" cy="434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2" name="Rectangle 2">
            <a:extLst>
              <a:ext uri="{FF2B5EF4-FFF2-40B4-BE49-F238E27FC236}">
                <a16:creationId xmlns:a16="http://schemas.microsoft.com/office/drawing/2014/main" id="{3F9098FF-7297-4A2F-B98B-EADB4D253C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Integer Types/Values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>
            <a:extLst>
              <a:ext uri="{FF2B5EF4-FFF2-40B4-BE49-F238E27FC236}">
                <a16:creationId xmlns:a16="http://schemas.microsoft.com/office/drawing/2014/main" id="{748D7DBA-7591-46F6-8A8E-364A275961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With a fixed number of bits, only a certain number of possible patterns</a:t>
            </a:r>
          </a:p>
          <a:p>
            <a:r>
              <a:rPr lang="en-US" altLang="en-US"/>
              <a:t>16 bits, 65,536 possible patterns</a:t>
            </a:r>
          </a:p>
          <a:p>
            <a:pPr lvl="1"/>
            <a:r>
              <a:rPr lang="en-US" altLang="en-US"/>
              <a:t>32768 negative numbers</a:t>
            </a:r>
          </a:p>
          <a:p>
            <a:pPr lvl="1"/>
            <a:r>
              <a:rPr lang="en-US" altLang="en-US"/>
              <a:t>1 zero</a:t>
            </a:r>
          </a:p>
          <a:p>
            <a:pPr lvl="1"/>
            <a:r>
              <a:rPr lang="en-US" altLang="en-US"/>
              <a:t>32767 positive numbers</a:t>
            </a:r>
          </a:p>
          <a:p>
            <a:r>
              <a:rPr lang="en-US" altLang="en-US"/>
              <a:t>Overflow: attempt to store a value to large in a variable (40000 in short int)</a:t>
            </a: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E5EA512B-D794-467E-A534-1C14218E53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Why Limited?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9" name="Object 3">
            <a:extLst>
              <a:ext uri="{FF2B5EF4-FFF2-40B4-BE49-F238E27FC236}">
                <a16:creationId xmlns:a16="http://schemas.microsoft.com/office/drawing/2014/main" id="{CD0D6FE2-88E6-47FA-B99D-916252FEFBBE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331640" y="1268760"/>
          <a:ext cx="6336704" cy="4680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1" name="VISIO" r:id="rId3" imgW="4675320" imgH="2236680" progId="Visio.Drawing.4">
                  <p:embed/>
                </p:oleObj>
              </mc:Choice>
              <mc:Fallback>
                <p:oleObj name="VISIO" r:id="rId3" imgW="4675320" imgH="2236680" progId="Visio.Drawing.4">
                  <p:embed/>
                  <p:pic>
                    <p:nvPicPr>
                      <p:cNvPr id="9219" name="Object 3">
                        <a:extLst>
                          <a:ext uri="{FF2B5EF4-FFF2-40B4-BE49-F238E27FC236}">
                            <a16:creationId xmlns:a16="http://schemas.microsoft.com/office/drawing/2014/main" id="{CD0D6FE2-88E6-47FA-B99D-916252FEFB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1268760"/>
                        <a:ext cx="6336704" cy="46805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8" name="Rectangle 2">
            <a:extLst>
              <a:ext uri="{FF2B5EF4-FFF2-40B4-BE49-F238E27FC236}">
                <a16:creationId xmlns:a16="http://schemas.microsoft.com/office/drawing/2014/main" id="{7D2BAB36-6274-4580-8B65-AD0DC9668C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Parts of a Program</a:t>
            </a:r>
          </a:p>
        </p:txBody>
      </p:sp>
    </p:spTree>
    <p:extLst>
      <p:ext uri="{BB962C8B-B14F-4D97-AF65-F5344CB8AC3E}">
        <p14:creationId xmlns:p14="http://schemas.microsoft.com/office/powerpoint/2010/main" val="15629671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>
            <a:extLst>
              <a:ext uri="{FF2B5EF4-FFF2-40B4-BE49-F238E27FC236}">
                <a16:creationId xmlns:a16="http://schemas.microsoft.com/office/drawing/2014/main" id="{2C7584B8-4307-4817-B4A8-A00E8DC5F5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Type: unsigned int</a:t>
            </a:r>
          </a:p>
          <a:p>
            <a:r>
              <a:rPr lang="en-US" altLang="en-US"/>
              <a:t>No negative values</a:t>
            </a:r>
          </a:p>
          <a:p>
            <a:r>
              <a:rPr lang="en-US" altLang="en-US"/>
              <a:t>unsigned int:</a:t>
            </a:r>
          </a:p>
          <a:p>
            <a:pPr lvl="1"/>
            <a:r>
              <a:rPr lang="en-US" altLang="en-US"/>
              <a:t>possible values: 0 to </a:t>
            </a:r>
            <a:r>
              <a:rPr lang="en-IN"/>
              <a:t>4294967295 (2^32)</a:t>
            </a:r>
            <a:endParaRPr lang="en-US" altLang="en-US"/>
          </a:p>
          <a:p>
            <a:pPr lvl="1"/>
            <a:endParaRPr lang="en-US" altLang="en-US"/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C0F5C3C3-C001-4CC6-ABE5-B2201C9257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Unsigned Integers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>
            <a:extLst>
              <a:ext uri="{FF2B5EF4-FFF2-40B4-BE49-F238E27FC236}">
                <a16:creationId xmlns:a16="http://schemas.microsoft.com/office/drawing/2014/main" id="{C4242E49-B55C-452A-BC16-DC010CE61B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/>
              <a:t>Syntax:</a:t>
            </a:r>
          </a:p>
          <a:p>
            <a:pPr lvl="1">
              <a:buFontTx/>
              <a:buNone/>
            </a:pPr>
            <a:r>
              <a:rPr lang="en-US" altLang="en-US"/>
              <a:t>1 or more digits</a:t>
            </a:r>
          </a:p>
          <a:p>
            <a:pPr lvl="1">
              <a:buFontTx/>
              <a:buNone/>
            </a:pPr>
            <a:r>
              <a:rPr lang="en-US" altLang="en-US"/>
              <a:t>Optional leading sign (+ or -)</a:t>
            </a:r>
          </a:p>
          <a:p>
            <a:pPr lvl="1">
              <a:buFontTx/>
              <a:buNone/>
            </a:pPr>
            <a:r>
              <a:rPr lang="en-US" altLang="en-US"/>
              <a:t>Optional l or L at the end for long</a:t>
            </a:r>
          </a:p>
          <a:p>
            <a:pPr lvl="1">
              <a:buFontTx/>
              <a:buNone/>
            </a:pPr>
            <a:r>
              <a:rPr lang="en-US" altLang="en-US"/>
              <a:t>Optional u or U for unsigned</a:t>
            </a:r>
          </a:p>
          <a:p>
            <a:pPr>
              <a:buFontTx/>
              <a:buNone/>
            </a:pPr>
            <a:r>
              <a:rPr lang="en-US" altLang="en-US"/>
              <a:t>Examples:</a:t>
            </a:r>
          </a:p>
          <a:p>
            <a:pPr lvl="1">
              <a:buFontTx/>
              <a:buNone/>
            </a:pPr>
            <a:r>
              <a:rPr lang="en-US" altLang="en-US"/>
              <a:t>5, -35, 401, 4010L, -350L, 2000UL</a:t>
            </a: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85AE0A9E-4DC6-4BF5-9DF0-DB6F45732D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Integer Literal Constants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>
            <a:extLst>
              <a:ext uri="{FF2B5EF4-FFF2-40B4-BE49-F238E27FC236}">
                <a16:creationId xmlns:a16="http://schemas.microsoft.com/office/drawing/2014/main" id="{55A8E16F-2AE6-4BFE-9853-A4A168E4F4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Type names: </a:t>
            </a:r>
          </a:p>
          <a:p>
            <a:pPr lvl="1"/>
            <a:r>
              <a:rPr lang="en-US" altLang="en-US"/>
              <a:t>float</a:t>
            </a:r>
          </a:p>
          <a:p>
            <a:pPr lvl="1"/>
            <a:r>
              <a:rPr lang="en-US" altLang="en-US"/>
              <a:t>double</a:t>
            </a:r>
          </a:p>
          <a:p>
            <a:pPr lvl="1"/>
            <a:r>
              <a:rPr lang="en-US" altLang="en-US"/>
              <a:t>long double</a:t>
            </a:r>
          </a:p>
          <a:p>
            <a:r>
              <a:rPr lang="en-US" altLang="en-US"/>
              <a:t>Possible values: floating point numbers, 5.0 -3.5, 4.01</a:t>
            </a:r>
          </a:p>
          <a:p>
            <a:r>
              <a:rPr lang="en-US" altLang="en-US"/>
              <a:t>Operations: arithmetic (addition, subtraction, multiplication, …), and others</a:t>
            </a:r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EDF7F91F-3D5F-4885-B5F4-D0DC608CCC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Floating-Point Type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>
            <a:extLst>
              <a:ext uri="{FF2B5EF4-FFF2-40B4-BE49-F238E27FC236}">
                <a16:creationId xmlns:a16="http://schemas.microsoft.com/office/drawing/2014/main" id="{E5664351-C2EE-4EC4-8335-24CFBBB2E9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float: 4 bytes, 32 bits</a:t>
            </a:r>
          </a:p>
          <a:p>
            <a:r>
              <a:rPr lang="en-US" altLang="en-US"/>
              <a:t>double: 8 bytes, 64 bits</a:t>
            </a:r>
          </a:p>
          <a:p>
            <a:r>
              <a:rPr lang="en-US" altLang="en-US"/>
              <a:t>long double: 10 bytes, 80 bits</a:t>
            </a:r>
          </a:p>
          <a:p>
            <a:r>
              <a:rPr lang="en-US" altLang="en-US"/>
              <a:t>Representation:</a:t>
            </a:r>
          </a:p>
          <a:p>
            <a:pPr lvl="1"/>
            <a:r>
              <a:rPr lang="en-US" altLang="en-US"/>
              <a:t>magnitude (some number of bits) plus exponent (remainder of bits)</a:t>
            </a:r>
          </a:p>
          <a:p>
            <a:pPr lvl="1"/>
            <a:r>
              <a:rPr lang="en-US" altLang="en-US"/>
              <a:t>3.26 * 10^4 for 32600.0</a:t>
            </a:r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5FFB8546-AEE1-4D21-85E8-9354FBF853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Floating-Point Representation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>
            <a:extLst>
              <a:ext uri="{FF2B5EF4-FFF2-40B4-BE49-F238E27FC236}">
                <a16:creationId xmlns:a16="http://schemas.microsoft.com/office/drawing/2014/main" id="{53CF4CEF-A7FE-48FA-A499-43B69937BE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Maximum, minimum exponents</a:t>
            </a:r>
          </a:p>
          <a:p>
            <a:pPr lvl="1"/>
            <a:r>
              <a:rPr lang="en-US" altLang="en-US"/>
              <a:t>maximum possible value (largest positive magnitude, largest positive exponent)</a:t>
            </a:r>
          </a:p>
          <a:p>
            <a:pPr lvl="1"/>
            <a:r>
              <a:rPr lang="en-US" altLang="en-US"/>
              <a:t>minimum value (largest negative magnitude, largest positive exponent)</a:t>
            </a:r>
          </a:p>
          <a:p>
            <a:pPr lvl="1"/>
            <a:r>
              <a:rPr lang="en-US" altLang="en-US"/>
              <a:t>can have overflow, and underflow</a:t>
            </a:r>
          </a:p>
          <a:p>
            <a:r>
              <a:rPr lang="en-US" altLang="en-US"/>
              <a:t>Magnitude limited</a:t>
            </a:r>
          </a:p>
          <a:p>
            <a:pPr lvl="1"/>
            <a:r>
              <a:rPr lang="en-US" altLang="en-US"/>
              <a:t>cannot differentiate between values such as 1.00000000 and 1.00000001</a:t>
            </a:r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835A7905-81DF-4C01-95DC-08B0B1E624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Floating-Point Limitations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>
            <a:extLst>
              <a:ext uri="{FF2B5EF4-FFF2-40B4-BE49-F238E27FC236}">
                <a16:creationId xmlns:a16="http://schemas.microsoft.com/office/drawing/2014/main" id="{876E2A7D-BDCD-4F87-8FB1-B3AB2ACA48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en-US" altLang="en-US" sz="2000"/>
          </a:p>
          <a:p>
            <a:pPr>
              <a:lnSpc>
                <a:spcPct val="80000"/>
              </a:lnSpc>
            </a:pPr>
            <a:endParaRPr lang="en-US" altLang="en-US" sz="2000"/>
          </a:p>
          <a:p>
            <a:pPr>
              <a:lnSpc>
                <a:spcPct val="80000"/>
              </a:lnSpc>
            </a:pPr>
            <a:endParaRPr lang="en-US" altLang="en-US" sz="2000"/>
          </a:p>
          <a:p>
            <a:pPr>
              <a:lnSpc>
                <a:spcPct val="80000"/>
              </a:lnSpc>
            </a:pPr>
            <a:endParaRPr lang="en-US" altLang="en-US" sz="2000"/>
          </a:p>
          <a:p>
            <a:pPr>
              <a:lnSpc>
                <a:spcPct val="80000"/>
              </a:lnSpc>
            </a:pPr>
            <a:endParaRPr lang="en-US" altLang="en-US" sz="2000"/>
          </a:p>
          <a:p>
            <a:pPr>
              <a:lnSpc>
                <a:spcPct val="80000"/>
              </a:lnSpc>
            </a:pPr>
            <a:endParaRPr lang="en-US" altLang="en-US" sz="2000"/>
          </a:p>
          <a:p>
            <a:pPr>
              <a:lnSpc>
                <a:spcPct val="80000"/>
              </a:lnSpc>
            </a:pPr>
            <a:endParaRPr lang="en-US" altLang="en-US" sz="2000"/>
          </a:p>
          <a:p>
            <a:pPr>
              <a:lnSpc>
                <a:spcPct val="150000"/>
              </a:lnSpc>
            </a:pPr>
            <a:r>
              <a:rPr lang="en-US" altLang="en-US" sz="2000"/>
              <a:t>These numbers come from the IEEE-754 standard, which defines the standard representation of floating-point numbers.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2000"/>
              <a:t>		</a:t>
            </a:r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3C20657C-35C0-4C90-BCDD-7C9261C1D5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Floating-Point Literals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7CF1DC7-B6E9-410D-B5CA-8093C6F76F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943504"/>
              </p:ext>
            </p:extLst>
          </p:nvPr>
        </p:nvGraphicFramePr>
        <p:xfrm>
          <a:off x="923328" y="1149692"/>
          <a:ext cx="7792048" cy="1552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8012">
                  <a:extLst>
                    <a:ext uri="{9D8B030D-6E8A-4147-A177-3AD203B41FA5}">
                      <a16:colId xmlns:a16="http://schemas.microsoft.com/office/drawing/2014/main" val="604454849"/>
                    </a:ext>
                  </a:extLst>
                </a:gridCol>
                <a:gridCol w="1948012">
                  <a:extLst>
                    <a:ext uri="{9D8B030D-6E8A-4147-A177-3AD203B41FA5}">
                      <a16:colId xmlns:a16="http://schemas.microsoft.com/office/drawing/2014/main" val="1249307427"/>
                    </a:ext>
                  </a:extLst>
                </a:gridCol>
                <a:gridCol w="1948012">
                  <a:extLst>
                    <a:ext uri="{9D8B030D-6E8A-4147-A177-3AD203B41FA5}">
                      <a16:colId xmlns:a16="http://schemas.microsoft.com/office/drawing/2014/main" val="3311903615"/>
                    </a:ext>
                  </a:extLst>
                </a:gridCol>
                <a:gridCol w="1948012">
                  <a:extLst>
                    <a:ext uri="{9D8B030D-6E8A-4147-A177-3AD203B41FA5}">
                      <a16:colId xmlns:a16="http://schemas.microsoft.com/office/drawing/2014/main" val="2305079081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/>
                        <a:t>Type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/>
                        <a:t>Smallest Value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/>
                        <a:t>Largest value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/>
                        <a:t>Precision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494842"/>
                  </a:ext>
                </a:extLst>
              </a:tr>
              <a:tr h="560445">
                <a:tc>
                  <a:txBody>
                    <a:bodyPr/>
                    <a:lstStyle/>
                    <a:p>
                      <a:r>
                        <a:rPr lang="en-US" altLang="en-US" sz="1800"/>
                        <a:t>float 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/>
                        <a:t>1.17549 x 10^-38 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/>
                        <a:t>3.40282 x 10^38 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/>
                        <a:t>6 digits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540329"/>
                  </a:ext>
                </a:extLst>
              </a:tr>
              <a:tr h="560445">
                <a:tc>
                  <a:txBody>
                    <a:bodyPr/>
                    <a:lstStyle/>
                    <a:p>
                      <a:r>
                        <a:rPr lang="en-US" altLang="en-US" sz="1800"/>
                        <a:t>double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/>
                        <a:t>2.22507 x 10^-308 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/>
                        <a:t>1.79769 x 10^308 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/>
                        <a:t>15 digits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13169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>
            <a:extLst>
              <a:ext uri="{FF2B5EF4-FFF2-40B4-BE49-F238E27FC236}">
                <a16:creationId xmlns:a16="http://schemas.microsoft.com/office/drawing/2014/main" id="{8EAA94B0-0920-4191-8A63-3B47C428B7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Type name: char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Possible values: keys that can be typed at the keyboard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Representation: each character assigned a value (ASCII values), 8 bits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A - binary number 65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a - binary number 97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b - binary number 98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2 - binary number 50</a:t>
            </a:r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595DC534-2223-4930-B54E-2E8613C0BF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Character Type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>
            <a:extLst>
              <a:ext uri="{FF2B5EF4-FFF2-40B4-BE49-F238E27FC236}">
                <a16:creationId xmlns:a16="http://schemas.microsoft.com/office/drawing/2014/main" id="{63F9B737-A97E-4EC3-9AB6-4703662CF2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Single key stroke between quote char ‘</a:t>
            </a:r>
          </a:p>
          <a:p>
            <a:r>
              <a:rPr lang="en-US" altLang="en-US" sz="2800"/>
              <a:t>Examples: ‘A’, ‘a’, ‘b’, ‘1’, ‘@’</a:t>
            </a:r>
          </a:p>
          <a:p>
            <a:r>
              <a:rPr lang="en-US" altLang="en-US" sz="2800"/>
              <a:t>Some special chars:</a:t>
            </a:r>
          </a:p>
          <a:p>
            <a:pPr lvl="1"/>
            <a:r>
              <a:rPr lang="en-US" altLang="en-US" sz="2400"/>
              <a:t>‘\0’ - null char</a:t>
            </a:r>
          </a:p>
          <a:p>
            <a:pPr lvl="1"/>
            <a:r>
              <a:rPr lang="en-US" altLang="en-US" sz="2400"/>
              <a:t>‘\t’ - tab char</a:t>
            </a:r>
          </a:p>
          <a:p>
            <a:pPr lvl="1"/>
            <a:r>
              <a:rPr lang="en-US" altLang="en-US" sz="2400"/>
              <a:t>‘\n’ - newline char</a:t>
            </a:r>
          </a:p>
          <a:p>
            <a:pPr lvl="1"/>
            <a:r>
              <a:rPr lang="en-US" altLang="en-US" sz="2400"/>
              <a:t>‘\’’ - single quote char</a:t>
            </a:r>
          </a:p>
          <a:p>
            <a:pPr lvl="1"/>
            <a:r>
              <a:rPr lang="en-US" altLang="en-US" sz="2400"/>
              <a:t>‘\\’ - backslash char</a:t>
            </a:r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B5651A18-C1F3-480D-A132-C0ADEEA0AE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Character Literals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>
            <a:extLst>
              <a:ext uri="{FF2B5EF4-FFF2-40B4-BE49-F238E27FC236}">
                <a16:creationId xmlns:a16="http://schemas.microsoft.com/office/drawing/2014/main" id="{1B27A723-F1E5-40DC-B74E-F445905C00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No string type (more later)</a:t>
            </a:r>
          </a:p>
          <a:p>
            <a:r>
              <a:rPr lang="en-US" altLang="en-US" sz="2800"/>
              <a:t>Contained between double quote chars (“)</a:t>
            </a:r>
          </a:p>
          <a:p>
            <a:r>
              <a:rPr lang="en-US" altLang="en-US" sz="2800"/>
              <a:t>Examples:</a:t>
            </a:r>
          </a:p>
          <a:p>
            <a:pPr lvl="1">
              <a:buFontTx/>
              <a:buNone/>
            </a:pPr>
            <a:r>
              <a:rPr lang="en-US" altLang="en-US" sz="2400"/>
              <a:t>“” - null string</a:t>
            </a:r>
          </a:p>
          <a:p>
            <a:pPr lvl="1">
              <a:buFontTx/>
              <a:buNone/>
            </a:pPr>
            <a:r>
              <a:rPr lang="en-US" altLang="en-US" sz="2400"/>
              <a:t>“A string”</a:t>
            </a:r>
          </a:p>
          <a:p>
            <a:pPr lvl="1">
              <a:buFontTx/>
              <a:buNone/>
            </a:pPr>
            <a:r>
              <a:rPr lang="en-US" altLang="en-US" sz="2400"/>
              <a:t>“String with newline \n char in it”</a:t>
            </a:r>
          </a:p>
          <a:p>
            <a:pPr lvl="1">
              <a:buFontTx/>
              <a:buNone/>
            </a:pPr>
            <a:r>
              <a:rPr lang="en-US" altLang="en-US" sz="2400"/>
              <a:t>“String with a double quote \” in it”</a:t>
            </a:r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0BCEBCB2-1C14-493E-8809-CA6C5EC7D6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String Literals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>
            <a:extLst>
              <a:ext uri="{FF2B5EF4-FFF2-40B4-BE49-F238E27FC236}">
                <a16:creationId xmlns:a16="http://schemas.microsoft.com/office/drawing/2014/main" id="{8DC5AC4C-49AF-4AD4-AAAE-3F62909CEC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Input comes from files</a:t>
            </a:r>
          </a:p>
          <a:p>
            <a:r>
              <a:rPr lang="en-US" altLang="en-US"/>
              <a:t>Output sent to files</a:t>
            </a:r>
          </a:p>
          <a:p>
            <a:r>
              <a:rPr lang="en-US" altLang="en-US"/>
              <a:t>Other objects treated like files:</a:t>
            </a:r>
          </a:p>
          <a:p>
            <a:pPr lvl="1"/>
            <a:r>
              <a:rPr lang="en-US" altLang="en-US"/>
              <a:t>keyboard - standard input file (stdin)</a:t>
            </a:r>
          </a:p>
          <a:p>
            <a:pPr lvl="1"/>
            <a:r>
              <a:rPr lang="en-US" altLang="en-US"/>
              <a:t>monitor - standard output file (stdout)</a:t>
            </a:r>
          </a:p>
          <a:p>
            <a:r>
              <a:rPr lang="en-US" altLang="en-US"/>
              <a:t>Generally send/retrieve characters to/from files</a:t>
            </a:r>
          </a:p>
          <a:p>
            <a:pPr lvl="1"/>
            <a:endParaRPr lang="en-US" altLang="en-US"/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7F598766-CF8E-4252-9B22-94B80C5906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Formatted Input/Output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>
            <a:extLst>
              <a:ext uri="{FF2B5EF4-FFF2-40B4-BE49-F238E27FC236}">
                <a16:creationId xmlns:a16="http://schemas.microsoft.com/office/drawing/2014/main" id="{BB19E53D-51DB-4B28-BFB9-0C986A5851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Begin with #</a:t>
            </a:r>
          </a:p>
          <a:p>
            <a:r>
              <a:rPr lang="en-US" altLang="en-US"/>
              <a:t>Instruct compiler to perform some transformation to file before compiling</a:t>
            </a:r>
          </a:p>
          <a:p>
            <a:r>
              <a:rPr lang="en-US" altLang="en-US"/>
              <a:t>Example: #include &lt;stdio.h&gt;</a:t>
            </a:r>
          </a:p>
          <a:p>
            <a:pPr lvl="1"/>
            <a:r>
              <a:rPr lang="en-US" altLang="en-US"/>
              <a:t>add the </a:t>
            </a:r>
            <a:r>
              <a:rPr lang="en-US" altLang="en-US" i="1"/>
              <a:t>header</a:t>
            </a:r>
            <a:r>
              <a:rPr lang="en-US" altLang="en-US"/>
              <a:t> file stdio.h to this file</a:t>
            </a:r>
          </a:p>
          <a:p>
            <a:pPr lvl="1"/>
            <a:r>
              <a:rPr lang="en-US" altLang="en-US"/>
              <a:t>.h for header file</a:t>
            </a:r>
          </a:p>
          <a:p>
            <a:pPr lvl="1"/>
            <a:r>
              <a:rPr lang="en-US" altLang="en-US"/>
              <a:t>stdio.h defines useful input/output functions</a:t>
            </a: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81A91E70-6B87-44C2-86E3-4BD72C6C7D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Preprocessor Directives</a:t>
            </a:r>
          </a:p>
        </p:txBody>
      </p:sp>
    </p:spTree>
    <p:extLst>
      <p:ext uri="{BB962C8B-B14F-4D97-AF65-F5344CB8AC3E}">
        <p14:creationId xmlns:p14="http://schemas.microsoft.com/office/powerpoint/2010/main" val="825146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3">
            <a:extLst>
              <a:ext uri="{FF2B5EF4-FFF2-40B4-BE49-F238E27FC236}">
                <a16:creationId xmlns:a16="http://schemas.microsoft.com/office/drawing/2014/main" id="{EF05C7AE-90DD-45B2-962A-0CC55AF0E2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38929" y="974959"/>
            <a:ext cx="8407032" cy="4908082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endParaRPr lang="en-US" altLang="en-US" sz="2400">
              <a:solidFill>
                <a:srgbClr val="FF5050"/>
              </a:solidFill>
            </a:endParaRPr>
          </a:p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 b="1">
                <a:solidFill>
                  <a:srgbClr val="FF5050"/>
                </a:solidFill>
              </a:rPr>
              <a:t>printf</a:t>
            </a:r>
            <a:r>
              <a:rPr lang="en-US" altLang="en-US" sz="2400" b="1"/>
              <a:t>(</a:t>
            </a:r>
            <a:r>
              <a:rPr lang="en-US" altLang="en-US" sz="2400" b="1">
                <a:solidFill>
                  <a:schemeClr val="accent1"/>
                </a:solidFill>
              </a:rPr>
              <a:t>control string</a:t>
            </a:r>
            <a:r>
              <a:rPr lang="en-US" altLang="en-US" sz="2400" b="1"/>
              <a:t>, </a:t>
            </a:r>
            <a:r>
              <a:rPr lang="en-US" altLang="en-US" sz="2400" b="1">
                <a:solidFill>
                  <a:schemeClr val="accent1"/>
                </a:solidFill>
              </a:rPr>
              <a:t>other arguments</a:t>
            </a:r>
            <a:r>
              <a:rPr lang="en-US" altLang="en-US" sz="2400" b="1"/>
              <a:t>);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The expressions in </a:t>
            </a:r>
            <a:r>
              <a:rPr lang="en-US" altLang="en-US" sz="2400" err="1">
                <a:solidFill>
                  <a:schemeClr val="accent1"/>
                </a:solidFill>
              </a:rPr>
              <a:t>other_arguments</a:t>
            </a:r>
            <a:r>
              <a:rPr lang="en-US" altLang="en-US" sz="2400"/>
              <a:t> are evaluated and converted according to the </a:t>
            </a:r>
            <a:r>
              <a:rPr lang="en-US" altLang="en-US" sz="2400">
                <a:solidFill>
                  <a:schemeClr val="accent1"/>
                </a:solidFill>
              </a:rPr>
              <a:t>formats</a:t>
            </a:r>
            <a:r>
              <a:rPr lang="en-US" altLang="en-US" sz="2400"/>
              <a:t> in the </a:t>
            </a:r>
            <a:r>
              <a:rPr lang="en-US" altLang="en-US" sz="2400">
                <a:solidFill>
                  <a:schemeClr val="accent1"/>
                </a:solidFill>
              </a:rPr>
              <a:t>control string</a:t>
            </a:r>
            <a:r>
              <a:rPr lang="en-US" altLang="en-US" sz="2400"/>
              <a:t> and are then placed in the </a:t>
            </a:r>
            <a:r>
              <a:rPr lang="en-US" altLang="en-US" sz="2400">
                <a:solidFill>
                  <a:schemeClr val="accent1"/>
                </a:solidFill>
              </a:rPr>
              <a:t>output stream</a:t>
            </a:r>
            <a:r>
              <a:rPr lang="en-US" altLang="en-US" sz="2400"/>
              <a:t>.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endParaRPr lang="en-US" altLang="en-US" sz="2000">
              <a:solidFill>
                <a:srgbClr val="FF9966"/>
              </a:solidFill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000">
                <a:solidFill>
                  <a:srgbClr val="FF9966"/>
                </a:solidFill>
              </a:rPr>
              <a:t>	printf(“%-14s</a:t>
            </a:r>
            <a:r>
              <a:rPr lang="en-US" altLang="en-US" sz="2000">
                <a:solidFill>
                  <a:schemeClr val="accent1"/>
                </a:solidFill>
              </a:rPr>
              <a:t>PayRate:</a:t>
            </a:r>
            <a:r>
              <a:rPr lang="en-US" altLang="en-US" sz="2000">
                <a:solidFill>
                  <a:srgbClr val="FF9966"/>
                </a:solidFill>
              </a:rPr>
              <a:t> </a:t>
            </a:r>
            <a:r>
              <a:rPr lang="en-US" altLang="en-US" sz="2000">
                <a:solidFill>
                  <a:schemeClr val="accent1"/>
                </a:solidFill>
              </a:rPr>
              <a:t>$</a:t>
            </a:r>
            <a:r>
              <a:rPr lang="en-US" altLang="en-US" sz="2000">
                <a:solidFill>
                  <a:srgbClr val="FF9966"/>
                </a:solidFill>
              </a:rPr>
              <a:t>%-4.2f\n”, “James Smith”, 8.95);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/>
              <a:t>	James Smith    </a:t>
            </a:r>
            <a:r>
              <a:rPr lang="en-US" altLang="en-US" sz="2400">
                <a:solidFill>
                  <a:schemeClr val="accent1"/>
                </a:solidFill>
              </a:rPr>
              <a:t>Pay Rate: $</a:t>
            </a:r>
            <a:r>
              <a:rPr lang="en-US" altLang="en-US" sz="2400"/>
              <a:t>8.95</a:t>
            </a:r>
          </a:p>
          <a:p>
            <a:pPr>
              <a:lnSpc>
                <a:spcPct val="90000"/>
              </a:lnSpc>
            </a:pPr>
            <a:endParaRPr lang="en-US" altLang="en-US" sz="2400">
              <a:solidFill>
                <a:srgbClr val="FF9966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400">
                <a:solidFill>
                  <a:srgbClr val="FF9966"/>
                </a:solidFill>
              </a:rPr>
              <a:t>Characters in the control string that are </a:t>
            </a:r>
            <a:r>
              <a:rPr lang="en-US" altLang="en-US" sz="2400">
                <a:solidFill>
                  <a:schemeClr val="accent1"/>
                </a:solidFill>
              </a:rPr>
              <a:t>not part of a format</a:t>
            </a:r>
            <a:r>
              <a:rPr lang="en-US" altLang="en-US" sz="2400">
                <a:solidFill>
                  <a:srgbClr val="FF9966"/>
                </a:solidFill>
              </a:rPr>
              <a:t> are placed </a:t>
            </a:r>
            <a:r>
              <a:rPr lang="en-US" altLang="en-US" sz="2400">
                <a:solidFill>
                  <a:schemeClr val="accent1"/>
                </a:solidFill>
              </a:rPr>
              <a:t>directly</a:t>
            </a:r>
            <a:r>
              <a:rPr lang="en-US" altLang="en-US" sz="2400">
                <a:solidFill>
                  <a:srgbClr val="FF9966"/>
                </a:solidFill>
              </a:rPr>
              <a:t> in the output stream.</a:t>
            </a:r>
            <a:endParaRPr lang="en-US" altLang="en-US" sz="2400"/>
          </a:p>
        </p:txBody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id="{076AA58C-77AF-4994-99A8-68711CD366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printf()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>
            <a:extLst>
              <a:ext uri="{FF2B5EF4-FFF2-40B4-BE49-F238E27FC236}">
                <a16:creationId xmlns:a16="http://schemas.microsoft.com/office/drawing/2014/main" id="{ED18FAF1-22FE-4972-8701-6F53653F1C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Successive printf commands cause output to be added to previous output</a:t>
            </a:r>
          </a:p>
          <a:p>
            <a:pPr>
              <a:lnSpc>
                <a:spcPct val="90000"/>
              </a:lnSpc>
            </a:pPr>
            <a:r>
              <a:rPr lang="en-US" altLang="en-US"/>
              <a:t>Ex.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/>
              <a:t>printf(“Hi, how “);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/>
              <a:t>printf(“is it going\nin 1621?”);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/>
              <a:t>prints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Hi, how is it going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in 1621?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/>
              <a:t>To the monitor</a:t>
            </a:r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EBBD6ACB-FFC4-41F4-991F-FBC9399E00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Formatted Output (cont)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>
            <a:extLst>
              <a:ext uri="{FF2B5EF4-FFF2-40B4-BE49-F238E27FC236}">
                <a16:creationId xmlns:a16="http://schemas.microsoft.com/office/drawing/2014/main" id="{68B1AD3F-4DFC-438C-8422-53BB83A4A0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Format string may contain one or more field specifications</a:t>
            </a:r>
          </a:p>
          <a:p>
            <a:pPr lvl="1"/>
            <a:r>
              <a:rPr lang="en-US" altLang="en-US"/>
              <a:t>Syntax: %</a:t>
            </a:r>
            <a:r>
              <a:rPr lang="en-US" altLang="en-US" i="1"/>
              <a:t>[Flag][Width][Prec][Size]Code</a:t>
            </a:r>
          </a:p>
          <a:p>
            <a:pPr lvl="1"/>
            <a:r>
              <a:rPr lang="en-US" altLang="en-US"/>
              <a:t>Codes:</a:t>
            </a:r>
          </a:p>
          <a:p>
            <a:pPr lvl="2"/>
            <a:r>
              <a:rPr lang="en-US" altLang="en-US"/>
              <a:t>c - data printed as character</a:t>
            </a:r>
          </a:p>
          <a:p>
            <a:pPr lvl="2"/>
            <a:r>
              <a:rPr lang="en-US" altLang="en-US"/>
              <a:t>d - data printed as integer</a:t>
            </a:r>
          </a:p>
          <a:p>
            <a:pPr lvl="2"/>
            <a:r>
              <a:rPr lang="en-US" altLang="en-US"/>
              <a:t>f - data printed as floating-point value</a:t>
            </a:r>
          </a:p>
          <a:p>
            <a:pPr lvl="1"/>
            <a:r>
              <a:rPr lang="en-US" altLang="en-US"/>
              <a:t>For each field specification, have one data value after format string, separated by commas</a:t>
            </a:r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83B044DF-50A7-4193-AB71-EBF0AE0C51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Field Specifications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>
            <a:extLst>
              <a:ext uri="{FF2B5EF4-FFF2-40B4-BE49-F238E27FC236}">
                <a16:creationId xmlns:a16="http://schemas.microsoft.com/office/drawing/2014/main" id="{10BB6FB3-DE68-4F00-9C0B-EE2E359CE4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/>
              <a:t>printf(“%c %d %f\n”,’A’,35,4.5);</a:t>
            </a:r>
          </a:p>
          <a:p>
            <a:pPr>
              <a:buFontTx/>
              <a:buNone/>
            </a:pPr>
            <a:r>
              <a:rPr lang="en-US" altLang="en-US"/>
              <a:t>produces</a:t>
            </a:r>
          </a:p>
          <a:p>
            <a:pPr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A 35 4.50000</a:t>
            </a:r>
          </a:p>
          <a:p>
            <a:pPr>
              <a:buFontTx/>
              <a:buNone/>
            </a:pPr>
            <a:r>
              <a:rPr lang="en-US" altLang="en-US"/>
              <a:t>(varies on different computers)</a:t>
            </a:r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r>
              <a:rPr lang="en-US" altLang="en-US"/>
              <a:t>Can have variables in place of literal constants (value of variable printed)</a:t>
            </a:r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33A4AB70-93C9-4112-B813-C3E3A7FB2B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Field Specification Example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3">
            <a:extLst>
              <a:ext uri="{FF2B5EF4-FFF2-40B4-BE49-F238E27FC236}">
                <a16:creationId xmlns:a16="http://schemas.microsoft.com/office/drawing/2014/main" id="{FCD0D36C-6B31-4E72-A946-A1430B1C14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b="1">
                <a:solidFill>
                  <a:srgbClr val="FF9966"/>
                </a:solidFill>
                <a:latin typeface="Times New Roman" panose="02020603050405020304" pitchFamily="18" charset="0"/>
              </a:rPr>
              <a:t>Conversion character	How the corresponding argument is printed</a:t>
            </a:r>
            <a:endParaRPr lang="en-US" altLang="en-US" sz="2000" b="1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	c			as a character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	</a:t>
            </a:r>
            <a:r>
              <a:rPr lang="en-US" altLang="en-US" sz="2000" b="1" err="1">
                <a:latin typeface="Times New Roman" panose="02020603050405020304" pitchFamily="18" charset="0"/>
              </a:rPr>
              <a:t>d,i</a:t>
            </a:r>
            <a:r>
              <a:rPr lang="en-US" altLang="en-US" sz="2000" b="1">
                <a:latin typeface="Times New Roman" panose="02020603050405020304" pitchFamily="18" charset="0"/>
              </a:rPr>
              <a:t>			as a decimal integer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	u			as an unsigned decimal integer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	o			as an unsigned octal integer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	</a:t>
            </a:r>
            <a:r>
              <a:rPr lang="en-US" altLang="en-US" sz="2000" b="1" err="1">
                <a:latin typeface="Times New Roman" panose="02020603050405020304" pitchFamily="18" charset="0"/>
              </a:rPr>
              <a:t>x,X</a:t>
            </a:r>
            <a:r>
              <a:rPr lang="en-US" altLang="en-US" sz="2000" b="1">
                <a:latin typeface="Times New Roman" panose="02020603050405020304" pitchFamily="18" charset="0"/>
              </a:rPr>
              <a:t>			as an unsigned hexadecimal integer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	e			as a floating-point number: 7.123000</a:t>
            </a:r>
            <a:r>
              <a:rPr lang="en-US" altLang="en-US" sz="2000" b="1">
                <a:solidFill>
                  <a:schemeClr val="accent1"/>
                </a:solidFill>
                <a:latin typeface="Times New Roman" panose="02020603050405020304" pitchFamily="18" charset="0"/>
              </a:rPr>
              <a:t>e</a:t>
            </a:r>
            <a:r>
              <a:rPr lang="en-US" altLang="en-US" sz="2000" b="1">
                <a:latin typeface="Times New Roman" panose="02020603050405020304" pitchFamily="18" charset="0"/>
              </a:rPr>
              <a:t>+00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	E			as a floating-point number: 7.123000</a:t>
            </a:r>
            <a:r>
              <a:rPr lang="en-US" altLang="en-US" sz="2000" b="1">
                <a:solidFill>
                  <a:schemeClr val="accent1"/>
                </a:solidFill>
                <a:latin typeface="Times New Roman" panose="02020603050405020304" pitchFamily="18" charset="0"/>
              </a:rPr>
              <a:t>E</a:t>
            </a:r>
            <a:r>
              <a:rPr lang="en-US" altLang="en-US" sz="2000" b="1">
                <a:latin typeface="Times New Roman" panose="02020603050405020304" pitchFamily="18" charset="0"/>
              </a:rPr>
              <a:t>+00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	g			in the shorter of the </a:t>
            </a:r>
            <a:r>
              <a:rPr lang="en-US" altLang="en-US" sz="2000" b="1">
                <a:solidFill>
                  <a:schemeClr val="accent1"/>
                </a:solidFill>
                <a:latin typeface="Times New Roman" panose="02020603050405020304" pitchFamily="18" charset="0"/>
              </a:rPr>
              <a:t>e</a:t>
            </a:r>
            <a:r>
              <a:rPr lang="en-US" altLang="en-US" sz="2000" b="1">
                <a:latin typeface="Times New Roman" panose="02020603050405020304" pitchFamily="18" charset="0"/>
              </a:rPr>
              <a:t>-format or f-format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	G			in the shorter of the </a:t>
            </a:r>
            <a:r>
              <a:rPr lang="en-US" altLang="en-US" sz="2000" b="1">
                <a:solidFill>
                  <a:schemeClr val="accent1"/>
                </a:solidFill>
                <a:latin typeface="Times New Roman" panose="02020603050405020304" pitchFamily="18" charset="0"/>
              </a:rPr>
              <a:t>E</a:t>
            </a:r>
            <a:r>
              <a:rPr lang="en-US" altLang="en-US" sz="2000" b="1">
                <a:latin typeface="Times New Roman" panose="02020603050405020304" pitchFamily="18" charset="0"/>
              </a:rPr>
              <a:t>-format or f-format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	s			as a string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	p			the corresponding argument is a pointer to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	%			with the format </a:t>
            </a:r>
            <a:r>
              <a:rPr lang="en-US" altLang="en-US" sz="2000" b="1">
                <a:solidFill>
                  <a:schemeClr val="accent1"/>
                </a:solidFill>
                <a:latin typeface="Times New Roman" panose="02020603050405020304" pitchFamily="18" charset="0"/>
              </a:rPr>
              <a:t>%%</a:t>
            </a:r>
            <a:r>
              <a:rPr lang="en-US" altLang="en-US" sz="2000" b="1">
                <a:latin typeface="Times New Roman" panose="02020603050405020304" pitchFamily="18" charset="0"/>
              </a:rPr>
              <a:t> a single % is written; there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				is no corresponding argument to be converted.</a:t>
            </a:r>
          </a:p>
        </p:txBody>
      </p:sp>
      <p:sp>
        <p:nvSpPr>
          <p:cNvPr id="96258" name="Rectangle 2">
            <a:extLst>
              <a:ext uri="{FF2B5EF4-FFF2-40B4-BE49-F238E27FC236}">
                <a16:creationId xmlns:a16="http://schemas.microsoft.com/office/drawing/2014/main" id="{58C416DC-DA2B-4E10-BACB-EED69B8455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en-US"/>
              <a:t>printf() Conversion Characters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>
            <a:extLst>
              <a:ext uri="{FF2B5EF4-FFF2-40B4-BE49-F238E27FC236}">
                <a16:creationId xmlns:a16="http://schemas.microsoft.com/office/drawing/2014/main" id="{0AB9AA5E-31E0-4752-B918-B36E8EC5A9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When printing numbers, generally use width/precision to determine format</a:t>
            </a:r>
          </a:p>
          <a:p>
            <a:pPr lvl="1"/>
            <a:r>
              <a:rPr lang="en-US" altLang="en-US"/>
              <a:t>Width: how many character spaces to use in printing the field (minimum, if more needed, more used)</a:t>
            </a:r>
          </a:p>
          <a:p>
            <a:pPr lvl="1"/>
            <a:r>
              <a:rPr lang="en-US" altLang="en-US"/>
              <a:t>Precision: for floating point numbers, how many characters appear after the decimal point, width counts decimal point, number of digits after decimal, remainder before decimal</a:t>
            </a:r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B286E52E-BB8A-4FE1-BEE0-B99F13B885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Width and Precision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>
            <a:extLst>
              <a:ext uri="{FF2B5EF4-FFF2-40B4-BE49-F238E27FC236}">
                <a16:creationId xmlns:a16="http://schemas.microsoft.com/office/drawing/2014/main" id="{60B33944-6977-4597-846D-05021386B0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buFontTx/>
              <a:buNone/>
            </a:pPr>
            <a:r>
              <a:rPr lang="en-US" altLang="en-US"/>
              <a:t>printf(“%5d%8.3f\n”,753,4.1678);</a:t>
            </a:r>
          </a:p>
          <a:p>
            <a:pPr lvl="1" algn="just">
              <a:buFontTx/>
              <a:buNone/>
            </a:pPr>
            <a:r>
              <a:rPr lang="en-US" altLang="en-US"/>
              <a:t>produces</a:t>
            </a:r>
          </a:p>
          <a:p>
            <a:pPr lvl="1" algn="just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753   4.168</a:t>
            </a:r>
          </a:p>
          <a:p>
            <a:pPr lvl="1" algn="just">
              <a:buFontTx/>
              <a:buNone/>
            </a:pPr>
            <a:r>
              <a:rPr lang="en-US" altLang="en-US"/>
              <a:t>values are right justified</a:t>
            </a:r>
          </a:p>
          <a:p>
            <a:pPr algn="just"/>
            <a:r>
              <a:rPr lang="en-US" altLang="en-US"/>
              <a:t>If not enough characters in width, minimum number used use 1 width to indicate minimum number of chars should be used</a:t>
            </a:r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448BB3B3-C032-42A4-A28B-ED246EB24C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Width/Precision Example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>
            <a:extLst>
              <a:ext uri="{FF2B5EF4-FFF2-40B4-BE49-F238E27FC236}">
                <a16:creationId xmlns:a16="http://schemas.microsoft.com/office/drawing/2014/main" id="{3267DDCC-68AB-4C8B-B919-E8474894C5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68484" y="1196752"/>
            <a:ext cx="8407032" cy="4908082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800"/>
              <a:t>Put - after % to indicate value is left justified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240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/>
              <a:t>printf(“%-5d%-8.3fX\n”,753,4.1678);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/>
              <a:t>produces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753  4.168   X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/>
              <a:t>For integers, put 0 after % to indicate should pad with 0’s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240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/>
              <a:t>printf(“%05d”,753);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/>
              <a:t>produces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00753</a:t>
            </a:r>
            <a:endParaRPr lang="en-US" altLang="en-US" sz="2400"/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D6365949-B650-455E-9FCA-60DEFA1051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Left Justification (Flags)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>
            <a:extLst>
              <a:ext uri="{FF2B5EF4-FFF2-40B4-BE49-F238E27FC236}">
                <a16:creationId xmlns:a16="http://schemas.microsoft.com/office/drawing/2014/main" id="{CF47679E-7C0A-488D-BA0D-5A3D53D542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/>
              <a:t>Use </a:t>
            </a:r>
            <a:r>
              <a:rPr lang="en-US" altLang="en-US" err="1"/>
              <a:t>hd</a:t>
            </a:r>
            <a:r>
              <a:rPr lang="en-US" altLang="en-US"/>
              <a:t> for small integers</a:t>
            </a:r>
          </a:p>
          <a:p>
            <a:pPr>
              <a:lnSpc>
                <a:spcPct val="120000"/>
              </a:lnSpc>
            </a:pPr>
            <a:r>
              <a:rPr lang="en-US" altLang="en-US"/>
              <a:t>Use </a:t>
            </a:r>
            <a:r>
              <a:rPr lang="en-US" altLang="en-US" err="1"/>
              <a:t>ld</a:t>
            </a:r>
            <a:r>
              <a:rPr lang="en-US" altLang="en-US"/>
              <a:t> for long integers</a:t>
            </a:r>
          </a:p>
          <a:p>
            <a:pPr>
              <a:lnSpc>
                <a:spcPct val="120000"/>
              </a:lnSpc>
            </a:pPr>
            <a:r>
              <a:rPr lang="en-US" altLang="en-US"/>
              <a:t>Use </a:t>
            </a:r>
            <a:r>
              <a:rPr lang="en-US" altLang="en-US" err="1"/>
              <a:t>Lf</a:t>
            </a:r>
            <a:r>
              <a:rPr lang="en-US" altLang="en-US"/>
              <a:t> for long double</a:t>
            </a:r>
          </a:p>
          <a:p>
            <a:pPr>
              <a:lnSpc>
                <a:spcPct val="120000"/>
              </a:lnSpc>
            </a:pPr>
            <a:r>
              <a:rPr lang="en-US" altLang="en-US"/>
              <a:t>Determines how value is treated</a:t>
            </a:r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892C9156-61F4-43E7-81B2-BF06B51830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Size Indicator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>
            <a:extLst>
              <a:ext uri="{FF2B5EF4-FFF2-40B4-BE49-F238E27FC236}">
                <a16:creationId xmlns:a16="http://schemas.microsoft.com/office/drawing/2014/main" id="{76C38540-2165-439C-8103-C34A3E71DE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Important to have one value for each field specification</a:t>
            </a:r>
          </a:p>
          <a:p>
            <a:pPr lvl="1"/>
            <a:r>
              <a:rPr lang="en-US" altLang="en-US"/>
              <a:t>some C versions allow you to give too few values (garbage values are formatted and printed)</a:t>
            </a:r>
          </a:p>
          <a:p>
            <a:r>
              <a:rPr lang="en-US" altLang="en-US"/>
              <a:t>Values converted to proper type</a:t>
            </a:r>
          </a:p>
          <a:p>
            <a:pPr lvl="1"/>
            <a:r>
              <a:rPr lang="en-US" altLang="en-US"/>
              <a:t>printf(“%c”,97); produces the character a on the screen</a:t>
            </a:r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4B8827A6-D5AB-4FAF-8E14-CEA4D22430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Printf Notes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>
            <a:extLst>
              <a:ext uri="{FF2B5EF4-FFF2-40B4-BE49-F238E27FC236}">
                <a16:creationId xmlns:a16="http://schemas.microsoft.com/office/drawing/2014/main" id="{745D1867-2B9A-4494-A659-7273152089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Global</a:t>
            </a:r>
          </a:p>
          <a:p>
            <a:pPr lvl="1"/>
            <a:r>
              <a:rPr lang="en-US" altLang="en-US"/>
              <a:t>visible throughout program</a:t>
            </a:r>
          </a:p>
          <a:p>
            <a:pPr lvl="1"/>
            <a:r>
              <a:rPr lang="en-US" altLang="en-US"/>
              <a:t>describes data used throughout program</a:t>
            </a:r>
          </a:p>
          <a:p>
            <a:r>
              <a:rPr lang="en-US" altLang="en-US"/>
              <a:t>Local</a:t>
            </a:r>
          </a:p>
          <a:p>
            <a:pPr lvl="1"/>
            <a:r>
              <a:rPr lang="en-US" altLang="en-US"/>
              <a:t>visible within function</a:t>
            </a:r>
          </a:p>
          <a:p>
            <a:pPr lvl="1"/>
            <a:r>
              <a:rPr lang="en-US" altLang="en-US"/>
              <a:t>describes data used only in function</a:t>
            </a: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429D0AEF-DC8E-4566-9BEB-E4F2475291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Declarations</a:t>
            </a:r>
          </a:p>
        </p:txBody>
      </p:sp>
    </p:spTree>
    <p:extLst>
      <p:ext uri="{BB962C8B-B14F-4D97-AF65-F5344CB8AC3E}">
        <p14:creationId xmlns:p14="http://schemas.microsoft.com/office/powerpoint/2010/main" val="347068565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>
            <a:extLst>
              <a:ext uri="{FF2B5EF4-FFF2-40B4-BE49-F238E27FC236}">
                <a16:creationId xmlns:a16="http://schemas.microsoft.com/office/drawing/2014/main" id="{5F92D9BE-ADC0-465E-9DC2-6F30B118F1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Command: </a:t>
            </a:r>
            <a:r>
              <a:rPr lang="en-US" altLang="en-US" b="1" i="1"/>
              <a:t>scanf </a:t>
            </a:r>
            <a:r>
              <a:rPr lang="en-US" altLang="en-US"/>
              <a:t>- scan formatted</a:t>
            </a:r>
          </a:p>
          <a:p>
            <a:pPr>
              <a:lnSpc>
                <a:spcPct val="80000"/>
              </a:lnSpc>
            </a:pPr>
            <a:r>
              <a:rPr lang="en-US" altLang="en-US"/>
              <a:t>Syntax: scanf(</a:t>
            </a:r>
            <a:r>
              <a:rPr lang="en-US" altLang="en-US" i="1"/>
              <a:t>Format String, Address List</a:t>
            </a:r>
            <a:r>
              <a:rPr lang="en-US" altLang="en-US"/>
              <a:t>);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Format string a string with one or more field specifications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Characters read from keyboard, stored in variables</a:t>
            </a:r>
          </a:p>
          <a:p>
            <a:pPr>
              <a:lnSpc>
                <a:spcPct val="80000"/>
              </a:lnSpc>
            </a:pPr>
            <a:r>
              <a:rPr lang="en-US" altLang="en-US"/>
              <a:t>scanf(“%c %d %f”,&amp;cVar,&amp;dVar,&amp;fVar);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/>
              <a:t>attempts to read first a single character, then a whole number, then a floating point number from the keyboard</a:t>
            </a:r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A8995579-9FA8-4E0B-A9E8-21CB206F4A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Formatted Input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>
            <a:extLst>
              <a:ext uri="{FF2B5EF4-FFF2-40B4-BE49-F238E27FC236}">
                <a16:creationId xmlns:a16="http://schemas.microsoft.com/office/drawing/2014/main" id="{A6494685-2AAE-43D2-B1A2-BCD8B24504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Generally only have field specifications and spaces in string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any other character must be matched exactly (user must type that char or chars)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space characters indicate white-space is ignored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“white-space” - spaces, tabs, newlines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%d and %f generally ignore leading white space anyway (looking for numbers)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%d and %f read until next non-number char reached</a:t>
            </a:r>
          </a:p>
        </p:txBody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1534922A-52C0-4CCA-A46D-7E25708429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Formatted Input (cont)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3">
            <a:extLst>
              <a:ext uri="{FF2B5EF4-FFF2-40B4-BE49-F238E27FC236}">
                <a16:creationId xmlns:a16="http://schemas.microsoft.com/office/drawing/2014/main" id="{2BE5EF24-E8B9-4396-B210-ABCA8EB0AD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More notes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can use width in field specifications to indicate max number of characters to read for number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computer will not read input until return typed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if not enough input on this line, next line read, (and line after, etc.)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inappropriate chars result in run-time errors (x when number expected)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if end-of-file occurs while variable being read, an error occurs</a:t>
            </a:r>
          </a:p>
        </p:txBody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B90FE229-C6CB-4614-A71C-6CF3BA41E1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Formatted Input (cont)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>
            <a:extLst>
              <a:ext uri="{FF2B5EF4-FFF2-40B4-BE49-F238E27FC236}">
                <a16:creationId xmlns:a16="http://schemas.microsoft.com/office/drawing/2014/main" id="{67176082-F216-4151-9E3F-22C4A7897E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&amp; - address operator</a:t>
            </a:r>
          </a:p>
          <a:p>
            <a:r>
              <a:rPr lang="en-US" altLang="en-US"/>
              <a:t>Put before a variable (as in &amp;x)</a:t>
            </a:r>
          </a:p>
          <a:p>
            <a:r>
              <a:rPr lang="en-US" altLang="en-US"/>
              <a:t>Tells the computer to store the value read at the location of the variable</a:t>
            </a:r>
          </a:p>
          <a:p>
            <a:r>
              <a:rPr lang="en-US" altLang="en-US"/>
              <a:t>More on address operators later</a:t>
            </a:r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8976B8B1-C8A8-46F7-A2A3-B743DFC7BF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Address Operator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3">
            <a:extLst>
              <a:ext uri="{FF2B5EF4-FFF2-40B4-BE49-F238E27FC236}">
                <a16:creationId xmlns:a16="http://schemas.microsoft.com/office/drawing/2014/main" id="{A341A209-FB6E-40E6-BF4C-084F69A2FB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Conversion process continues until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end of file reached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maximum number of characters processed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non-number char found number processed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an error is detected (inappropriate char)</a:t>
            </a:r>
          </a:p>
          <a:p>
            <a:pPr>
              <a:lnSpc>
                <a:spcPct val="90000"/>
              </a:lnSpc>
            </a:pPr>
            <a:r>
              <a:rPr lang="en-US" altLang="en-US"/>
              <a:t>Field specification for each variable</a:t>
            </a:r>
          </a:p>
          <a:p>
            <a:pPr>
              <a:lnSpc>
                <a:spcPct val="90000"/>
              </a:lnSpc>
            </a:pPr>
            <a:r>
              <a:rPr lang="en-US" altLang="en-US"/>
              <a:t>Variable address for each field spec.</a:t>
            </a:r>
          </a:p>
          <a:p>
            <a:pPr>
              <a:lnSpc>
                <a:spcPct val="90000"/>
              </a:lnSpc>
            </a:pPr>
            <a:r>
              <a:rPr lang="en-US" altLang="en-US"/>
              <a:t>Any character other than whitespace must be matched exactly</a:t>
            </a:r>
          </a:p>
        </p:txBody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FC7E2B6C-B7E5-4839-B931-CD36BD0C35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Scanf Rules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3">
            <a:extLst>
              <a:ext uri="{FF2B5EF4-FFF2-40B4-BE49-F238E27FC236}">
                <a16:creationId xmlns:a16="http://schemas.microsoft.com/office/drawing/2014/main" id="{6E7C5360-14C0-4D45-AC5A-7B7BB656F2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scanf(“%d%c %f”,&amp;x,&amp;c,&amp;y);</a:t>
            </a:r>
          </a:p>
          <a:p>
            <a:pPr>
              <a:buFontTx/>
              <a:buNone/>
            </a:pPr>
            <a:r>
              <a:rPr lang="en-US" altLang="en-US"/>
              <a:t>and following typed:</a:t>
            </a:r>
          </a:p>
          <a:p>
            <a:pPr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-543A</a:t>
            </a:r>
          </a:p>
          <a:p>
            <a:pPr>
              <a:buFontTx/>
              <a:buNone/>
            </a:pPr>
            <a:endParaRPr lang="en-US" altLang="en-US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4.056 56</a:t>
            </a:r>
          </a:p>
          <a:p>
            <a:pPr>
              <a:buFontTx/>
              <a:buNone/>
            </a:pPr>
            <a:r>
              <a:rPr lang="en-US" altLang="en-US"/>
              <a:t>-543 stored in x, A stored in c, 4.056 stored in y, space and 56 still waiting (for next scanf)</a:t>
            </a:r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FC8C3A7E-6507-4A34-B963-0D322E70E9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Scanf Example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3">
            <a:extLst>
              <a:ext uri="{FF2B5EF4-FFF2-40B4-BE49-F238E27FC236}">
                <a16:creationId xmlns:a16="http://schemas.microsoft.com/office/drawing/2014/main" id="{899B5DC4-EF2E-4F5C-8143-CC522559A7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Using output statements to inform the user what information is needed:</a:t>
            </a:r>
          </a:p>
          <a:p>
            <a:pPr lvl="1">
              <a:buFontTx/>
              <a:buNone/>
            </a:pPr>
            <a:r>
              <a:rPr lang="en-US" altLang="en-US"/>
              <a:t>printf(“Enter an integer: “);</a:t>
            </a:r>
          </a:p>
          <a:p>
            <a:pPr lvl="1">
              <a:buFontTx/>
              <a:buNone/>
            </a:pPr>
            <a:r>
              <a:rPr lang="en-US" altLang="en-US"/>
              <a:t>scanf(“%d”,&amp;intToRead);</a:t>
            </a:r>
          </a:p>
          <a:p>
            <a:r>
              <a:rPr lang="en-US" altLang="en-US"/>
              <a:t>Output statement provides a cue to the user:</a:t>
            </a:r>
          </a:p>
          <a:p>
            <a:pPr lvl="1">
              <a:buFontTx/>
              <a:buNone/>
            </a:pPr>
            <a:r>
              <a:rPr lang="en-US" altLang="en-US"/>
              <a:t>Enter an integer: </a:t>
            </a:r>
            <a:r>
              <a:rPr lang="en-US" altLang="en-US" i="1"/>
              <a:t>user types here</a:t>
            </a:r>
            <a:endParaRPr lang="en-US" altLang="en-US"/>
          </a:p>
        </p:txBody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A216DD2A-55C5-46FE-AE2B-DDC3F83F9E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Prompting for Input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>
            <a:extLst>
              <a:ext uri="{FF2B5EF4-FFF2-40B4-BE49-F238E27FC236}">
                <a16:creationId xmlns:a16="http://schemas.microsoft.com/office/drawing/2014/main" id="{AE8B5D57-9944-4F41-AA4D-003F46721C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Consists of  </a:t>
            </a:r>
            <a:r>
              <a:rPr lang="en-US" altLang="en-US" i="1"/>
              <a:t>header</a:t>
            </a:r>
            <a:r>
              <a:rPr lang="en-US" altLang="en-US"/>
              <a:t> and </a:t>
            </a:r>
            <a:r>
              <a:rPr lang="en-US" altLang="en-US" i="1"/>
              <a:t>body</a:t>
            </a:r>
            <a:endParaRPr lang="en-US" altLang="en-US"/>
          </a:p>
          <a:p>
            <a:pPr lvl="1"/>
            <a:r>
              <a:rPr lang="en-US" altLang="en-US"/>
              <a:t>header: int main ()</a:t>
            </a:r>
          </a:p>
          <a:p>
            <a:pPr lvl="1"/>
            <a:r>
              <a:rPr lang="en-US" altLang="en-US"/>
              <a:t>body: contained between { and }</a:t>
            </a:r>
          </a:p>
          <a:p>
            <a:pPr lvl="2"/>
            <a:r>
              <a:rPr lang="en-US" altLang="en-US"/>
              <a:t>starts with location declarations</a:t>
            </a:r>
          </a:p>
          <a:p>
            <a:pPr lvl="2"/>
            <a:r>
              <a:rPr lang="en-US" altLang="en-US"/>
              <a:t>followed by series of statements</a:t>
            </a:r>
          </a:p>
          <a:p>
            <a:r>
              <a:rPr lang="en-US" altLang="en-US"/>
              <a:t>More than one function may be defined</a:t>
            </a:r>
          </a:p>
          <a:p>
            <a:r>
              <a:rPr lang="en-US" altLang="en-US"/>
              <a:t>Functions are </a:t>
            </a:r>
            <a:r>
              <a:rPr lang="en-US" altLang="en-US" i="1"/>
              <a:t>called</a:t>
            </a:r>
            <a:r>
              <a:rPr lang="en-US" altLang="en-US"/>
              <a:t> (invoked) - more later</a:t>
            </a:r>
          </a:p>
          <a:p>
            <a:pPr lvl="1"/>
            <a:endParaRPr lang="en-US" altLang="en-US"/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396C8607-AEB7-497D-AEFC-A476F0FBED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3042650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>
            <a:extLst>
              <a:ext uri="{FF2B5EF4-FFF2-40B4-BE49-F238E27FC236}">
                <a16:creationId xmlns:a16="http://schemas.microsoft.com/office/drawing/2014/main" id="{8581282E-16CB-4523-909B-D43DA23E1D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Every program has one function </a:t>
            </a:r>
            <a:r>
              <a:rPr lang="en-US" altLang="en-US" b="1"/>
              <a:t>main</a:t>
            </a:r>
          </a:p>
          <a:p>
            <a:r>
              <a:rPr lang="en-US" altLang="en-US"/>
              <a:t>Header for main: int main ()</a:t>
            </a:r>
          </a:p>
          <a:p>
            <a:r>
              <a:rPr lang="en-US" altLang="en-US"/>
              <a:t>Program is the sequence of statements between the { } following main</a:t>
            </a:r>
          </a:p>
          <a:p>
            <a:r>
              <a:rPr lang="en-US" altLang="en-US"/>
              <a:t>Statements are executed one at a time from the one immediately following to main to the one before the }</a:t>
            </a:r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9C82E5D1-28F2-482E-BF68-2C2A708FC0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Main Function</a:t>
            </a:r>
          </a:p>
        </p:txBody>
      </p:sp>
    </p:spTree>
    <p:extLst>
      <p:ext uri="{BB962C8B-B14F-4D97-AF65-F5344CB8AC3E}">
        <p14:creationId xmlns:p14="http://schemas.microsoft.com/office/powerpoint/2010/main" val="3632772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>
            <a:extLst>
              <a:ext uri="{FF2B5EF4-FFF2-40B4-BE49-F238E27FC236}">
                <a16:creationId xmlns:a16="http://schemas.microsoft.com/office/drawing/2014/main" id="{47907802-0E85-4E61-BEED-A20B317A1A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Text between /* and */</a:t>
            </a:r>
          </a:p>
          <a:p>
            <a:r>
              <a:rPr lang="en-US" altLang="en-US"/>
              <a:t>Used to “document” the code for the human reader</a:t>
            </a:r>
          </a:p>
          <a:p>
            <a:r>
              <a:rPr lang="en-US" altLang="en-US"/>
              <a:t>Ignored by compiler (not part of program)</a:t>
            </a:r>
          </a:p>
          <a:p>
            <a:r>
              <a:rPr lang="en-US" altLang="en-US"/>
              <a:t>Must be careful</a:t>
            </a:r>
          </a:p>
          <a:p>
            <a:pPr lvl="1"/>
            <a:r>
              <a:rPr lang="en-US" altLang="en-US"/>
              <a:t>comments may cover multiple lines</a:t>
            </a:r>
          </a:p>
          <a:p>
            <a:pPr lvl="1"/>
            <a:r>
              <a:rPr lang="en-US" altLang="en-US"/>
              <a:t>ends as soon as */ encountered (so no internal comments - /* An /* internal */ comment */)</a:t>
            </a: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BD1A9DA7-481E-4A78-95EB-E9D4B9A6E3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Comments</a:t>
            </a:r>
          </a:p>
        </p:txBody>
      </p:sp>
    </p:spTree>
    <p:extLst>
      <p:ext uri="{BB962C8B-B14F-4D97-AF65-F5344CB8AC3E}">
        <p14:creationId xmlns:p14="http://schemas.microsoft.com/office/powerpoint/2010/main" val="3944501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66</Slides>
  <Notes>13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66</vt:i4>
      </vt:variant>
    </vt:vector>
  </HeadingPairs>
  <TitlesOfParts>
    <vt:vector size="68" baseType="lpstr">
      <vt:lpstr>Office Theme</vt:lpstr>
      <vt:lpstr>1_Office Theme</vt:lpstr>
      <vt:lpstr>PowerPoint Presentation</vt:lpstr>
      <vt:lpstr>C Program Revisited</vt:lpstr>
      <vt:lpstr>C Program Structure</vt:lpstr>
      <vt:lpstr>Parts of a Program</vt:lpstr>
      <vt:lpstr>Preprocessor Directives</vt:lpstr>
      <vt:lpstr>Declarations</vt:lpstr>
      <vt:lpstr>Functions</vt:lpstr>
      <vt:lpstr>Main Function</vt:lpstr>
      <vt:lpstr>Comments</vt:lpstr>
      <vt:lpstr>Comment Example</vt:lpstr>
      <vt:lpstr>Tokens &amp; Syntax</vt:lpstr>
      <vt:lpstr> Characters Used in C Programs</vt:lpstr>
      <vt:lpstr>The Six Kinds of Tokens in ANSI C</vt:lpstr>
      <vt:lpstr>Syntax of C</vt:lpstr>
      <vt:lpstr>Keywords</vt:lpstr>
      <vt:lpstr>ANSI C Keywords</vt:lpstr>
      <vt:lpstr>Identifiers</vt:lpstr>
      <vt:lpstr>Identifiers</vt:lpstr>
      <vt:lpstr>The Length of Discriminated Identifiers</vt:lpstr>
      <vt:lpstr>Valid/Invalid Identifiers</vt:lpstr>
      <vt:lpstr>Constants</vt:lpstr>
      <vt:lpstr>Special Character Constants</vt:lpstr>
      <vt:lpstr>Symbolic Constants</vt:lpstr>
      <vt:lpstr>Constants (cont)</vt:lpstr>
      <vt:lpstr>String Constants</vt:lpstr>
      <vt:lpstr>Is it a String or Not a String?</vt:lpstr>
      <vt:lpstr>Variables</vt:lpstr>
      <vt:lpstr>Variable Type</vt:lpstr>
      <vt:lpstr>Variable Name</vt:lpstr>
      <vt:lpstr>Multiple Variable Declarations</vt:lpstr>
      <vt:lpstr>Variable Initialization</vt:lpstr>
      <vt:lpstr>Initialization Values</vt:lpstr>
      <vt:lpstr>Multiple Declaration Initialization</vt:lpstr>
      <vt:lpstr>Data Type</vt:lpstr>
      <vt:lpstr>Standard Types</vt:lpstr>
      <vt:lpstr>Void Type</vt:lpstr>
      <vt:lpstr>Integer Type</vt:lpstr>
      <vt:lpstr>Integer Types/Values</vt:lpstr>
      <vt:lpstr>Why Limited?</vt:lpstr>
      <vt:lpstr>Unsigned Integers</vt:lpstr>
      <vt:lpstr>Integer Literal Constants</vt:lpstr>
      <vt:lpstr>Floating-Point Type</vt:lpstr>
      <vt:lpstr>Floating-Point Representation</vt:lpstr>
      <vt:lpstr>Floating-Point Limitations</vt:lpstr>
      <vt:lpstr>Floating-Point Literals</vt:lpstr>
      <vt:lpstr>Character Type</vt:lpstr>
      <vt:lpstr>Character Literals</vt:lpstr>
      <vt:lpstr>String Literals</vt:lpstr>
      <vt:lpstr>Formatted Input/Output</vt:lpstr>
      <vt:lpstr>printf()</vt:lpstr>
      <vt:lpstr>Formatted Output (cont)</vt:lpstr>
      <vt:lpstr>Field Specifications</vt:lpstr>
      <vt:lpstr>Field Specification Example</vt:lpstr>
      <vt:lpstr>printf() Conversion Characters</vt:lpstr>
      <vt:lpstr>Width and Precision</vt:lpstr>
      <vt:lpstr>Width/Precision Example</vt:lpstr>
      <vt:lpstr>Left Justification (Flags)</vt:lpstr>
      <vt:lpstr>Size Indicator</vt:lpstr>
      <vt:lpstr>Printf Notes</vt:lpstr>
      <vt:lpstr>Formatted Input</vt:lpstr>
      <vt:lpstr>Formatted Input (cont)</vt:lpstr>
      <vt:lpstr>Formatted Input (cont)</vt:lpstr>
      <vt:lpstr>Address Operator</vt:lpstr>
      <vt:lpstr>Scanf Rules</vt:lpstr>
      <vt:lpstr>Scanf Example</vt:lpstr>
      <vt:lpstr>Prompting for Input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Introduction to C</dc:title>
  <dc:creator>Richard Maclin</dc:creator>
  <cp:revision>1</cp:revision>
  <dcterms:created xsi:type="dcterms:W3CDTF">1998-08-20T14:36:22Z</dcterms:created>
  <dcterms:modified xsi:type="dcterms:W3CDTF">2023-04-10T09:40:21Z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2</vt:i4>
  </property>
  <property fmtid="{D5CDD505-2E9C-101B-9397-08002B2CF9AE}" pid="7" name="MailAddress">
    <vt:lpwstr>rmaclin@d.umn.edu</vt:lpwstr>
  </property>
  <property fmtid="{D5CDD505-2E9C-101B-9397-08002B2CF9AE}" pid="8" name="HomePage">
    <vt:lpwstr>http://www.d.umn.edu/~rmaclin/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4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C:\CS 1621</vt:lpwstr>
  </property>
</Properties>
</file>