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6" r:id="rId2"/>
    <p:sldId id="417" r:id="rId3"/>
    <p:sldId id="432" r:id="rId4"/>
    <p:sldId id="418" r:id="rId5"/>
    <p:sldId id="419" r:id="rId6"/>
    <p:sldId id="433" r:id="rId7"/>
    <p:sldId id="4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2816D6F-A0A5-48EC-8BBD-0B943DDF277B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0F58DF6-A6F5-4824-ACAF-69B3AE743C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02F7058-DDB3-4E2C-B780-D07E1D1078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95BF8AB-D53A-4CE9-BF27-1E71FCB0C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E488E50-64F4-4829-8E1F-456101216F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F0917198-8DD8-4A53-8B49-9D0CB26D6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1A01434-B74F-420F-A17B-B2CC99C80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88CFC7F6-4248-4A37-812A-A117AFE73A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7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8BFD259F-6C24-40C4-9690-C223C7A9F7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02A29F0-24CE-4072-A869-63C0E1312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B7B4F0A-883D-4979-8DB1-EB621A11C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6FA54D75-86A9-4D14-84E8-72BDB0A6A9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A534D3F-8E9F-411D-86EF-E41B5BEC79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83784921-0C84-409C-B577-A14B8CC178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783" tIns="50392" rIns="100783" bIns="50392"/>
              <a:lstStyle>
                <a:lvl1pPr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080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359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2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880" y="1828992"/>
            <a:ext cx="8025600" cy="2209192"/>
          </a:xfrm>
        </p:spPr>
        <p:txBody>
          <a:bodyPr/>
          <a:lstStyle>
            <a:lvl1pPr>
              <a:defRPr sz="499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2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880" y="4267169"/>
            <a:ext cx="8025600" cy="1752664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357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C94D890D-87B1-4A56-9074-CFE6593D2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10560" y="6248817"/>
            <a:ext cx="2843521" cy="45652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9B6EF37-4578-4148-A034-028BD1E4B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6F68828-4BE8-491B-B547-22A6EE3EA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351D-6593-44B9-ABB6-A41D32A05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28EA67-DF8D-4ECE-9A37-DCDE8E1A9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D2EE-ADEC-40E4-AF75-EB57B1CFB8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6BCC8-3DDA-487B-A091-94566BCB61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B602D3B-9BC8-44C0-81CE-A6854F6AC24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6208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601" y="456529"/>
            <a:ext cx="2741760" cy="5410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560" y="456529"/>
            <a:ext cx="8046721" cy="54106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617D96-DCDD-48A7-8AAB-454F4DFEE4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86D1C4-D549-4600-BFA3-0194F5879E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E98C5-53AD-4603-B3D5-70AB94EC3F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29D9407-6B1D-42D9-A444-9D2D985239D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5247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4B8C45-7922-4C13-A508-F3D24C2F04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21EAA2-A066-486F-AAFE-724BF83610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64776-3373-4C3B-ADD4-E5310810FAC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C37C0F3-3E85-4739-83BE-58D334D73D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9575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 anchor="t"/>
          <a:lstStyle>
            <a:lvl1pPr algn="l">
              <a:defRPr sz="36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87A118-6AE6-417F-8938-1DBB0F43CE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7A91DE-26C7-41BB-9704-6B2266FD43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5C6F3-463C-41A2-88BB-01ED72A578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FC326C8-6F7A-4BF3-97B3-E121628C1E8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4234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560" y="1981648"/>
            <a:ext cx="5393281" cy="3885528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161" y="1981648"/>
            <a:ext cx="5395200" cy="3885528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94394-B9A4-4304-A3A9-B5CA7EA888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F282C6-0F5A-4660-83A3-03D04D8BC4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6F4F6-FC48-4CCB-90B6-D892423E57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6FE2B2F-9E8E-44C4-96F6-D7342DA6AB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70190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C7F8BF-4290-47F6-AFD0-DC18AF36E6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7DA244-DA43-4958-A332-DC4AE5A556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3FB68-512D-44E2-A3AD-0A1B8F2136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925F2DC-862B-4B6E-A8C0-DE667418A3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3692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CA25C8-6615-4794-99A4-98D6FB7EC0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56218-15EC-45EA-B2D2-7340EDDB8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78068-DB31-4088-A0AC-63533E656F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EF0A9F6-5F19-4208-B148-5D7BE229444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38698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648007-6A10-4AA9-BEF0-D449280117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9671F2-CAC5-4873-B772-1310B9A25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EDBE5-B72F-46DE-9B65-35E46DCA9C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AFC9B5C-1DB8-4AE7-848C-69141FB829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4446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52488E-3578-4A79-8F5B-3189C59E68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B786CE-ECF3-4D8F-96CB-18125F93FD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E4163-43F1-43F3-B90B-B3EAD7850D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AF13A05-C12A-481C-9D16-2EDDEA1171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310150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B23220-FAE0-4FCA-B013-655DB1A36E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F9BB7C-5B2F-46C3-8C31-9D9B82CE71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73156-76AE-45C9-B0B4-C820A33269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0C1B00-AE48-4BC6-A17F-E2EFBAB0B5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2537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8532C45-0485-4D8F-A9BE-D86DCC100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401" y="6248817"/>
            <a:ext cx="3859200" cy="45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179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P.P.Chakrabarti, IIT Kharagpur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98D53EC8-37A6-46E1-BFDE-230C9AB2A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921" y="6248817"/>
            <a:ext cx="2845440" cy="45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79">
                <a:latin typeface="Arial Black" panose="020B0A04020102020204" pitchFamily="34" charset="0"/>
              </a:defRPr>
            </a:lvl1pPr>
          </a:lstStyle>
          <a:p>
            <a:fld id="{7519FC6A-83C3-4902-B583-897D4B8F9E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4242EA4-ED3E-46D4-8D43-BB634018B73E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2192000" cy="545818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103FD045-0E1A-499C-898F-9870E5AB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3" tIns="50392" rIns="100783" bIns="50392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2B3686D5-C615-4787-B06B-F8EA0B76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7BB5D65-8367-4CF6-9BD5-EBC038F8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59F86D7B-D8DA-4D77-90B9-856A4EC8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68613A38-972F-4497-8CBD-06284306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00E96A33-20C8-492C-A607-DA946F24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7AE0DFFC-EF64-4DC0-9DFA-982CE54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359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76F778DB-89A6-4184-918C-B9D79C41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D6EF44-90E3-4477-A7C6-14E10D3E2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83" tIns="50392" rIns="100783" bIns="50392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14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F4451A1D-45A5-41D5-BA8B-D28C17776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0560" y="456529"/>
            <a:ext cx="10972801" cy="13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D87569AE-4CE2-42E9-87DE-D56C5379E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0560" y="1981648"/>
            <a:ext cx="10972801" cy="388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1856" name="Rectangle 16">
            <a:extLst>
              <a:ext uri="{FF2B5EF4-FFF2-40B4-BE49-F238E27FC236}">
                <a16:creationId xmlns:a16="http://schemas.microsoft.com/office/drawing/2014/main" id="{4CA52AA4-CF69-40A3-8ACE-B1CC51AB64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0560" y="6245937"/>
            <a:ext cx="2843521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3" tIns="50392" rIns="100783" bIns="503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79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13-01-03</a:t>
            </a:r>
          </a:p>
        </p:txBody>
      </p:sp>
    </p:spTree>
    <p:extLst>
      <p:ext uri="{BB962C8B-B14F-4D97-AF65-F5344CB8AC3E}">
        <p14:creationId xmlns:p14="http://schemas.microsoft.com/office/powerpoint/2010/main" val="19090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+mj-lt"/>
          <a:ea typeface="+mj-ea"/>
          <a:cs typeface="+mj-cs"/>
        </a:defRPr>
      </a:lvl1pPr>
      <a:lvl2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2pPr>
      <a:lvl3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3pPr>
      <a:lvl4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4pPr>
      <a:lvl5pPr algn="l" defTabSz="914515" rtl="0" eaLnBrk="0" fontAlgn="base" hangingPunct="0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5pPr>
      <a:lvl6pPr marL="414772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6pPr>
      <a:lvl7pPr marL="829544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7pPr>
      <a:lvl8pPr marL="1244316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8pPr>
      <a:lvl9pPr marL="1659087" algn="l" defTabSz="914515" rtl="0" fontAlgn="base">
        <a:spcBef>
          <a:spcPct val="0"/>
        </a:spcBef>
        <a:spcAft>
          <a:spcPct val="0"/>
        </a:spcAft>
        <a:defRPr sz="4445">
          <a:solidFill>
            <a:schemeClr val="tx1"/>
          </a:solidFill>
          <a:latin typeface="Arial" charset="0"/>
        </a:defRPr>
      </a:lvl9pPr>
    </p:titleStyle>
    <p:bodyStyle>
      <a:lvl1pPr marL="342763" indent="-342763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175">
          <a:solidFill>
            <a:schemeClr val="tx1"/>
          </a:solidFill>
          <a:latin typeface="+mn-lt"/>
          <a:ea typeface="+mn-ea"/>
          <a:cs typeface="+mn-cs"/>
        </a:defRPr>
      </a:lvl1pPr>
      <a:lvl2pPr marL="743133" indent="-286596" algn="l" defTabSz="91451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12">
          <a:solidFill>
            <a:schemeClr val="tx1"/>
          </a:solidFill>
          <a:latin typeface="+mn-lt"/>
        </a:defRPr>
      </a:lvl2pPr>
      <a:lvl3pPr marL="1143503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359">
          <a:solidFill>
            <a:schemeClr val="tx1"/>
          </a:solidFill>
          <a:latin typeface="+mn-lt"/>
        </a:defRPr>
      </a:lvl3pPr>
      <a:lvl4pPr marL="1600040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996">
          <a:solidFill>
            <a:schemeClr val="tx1"/>
          </a:solidFill>
          <a:latin typeface="+mn-lt"/>
        </a:defRPr>
      </a:lvl4pPr>
      <a:lvl5pPr marL="2058018" indent="-228989" algn="l" defTabSz="91451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996">
          <a:solidFill>
            <a:schemeClr val="tx1"/>
          </a:solidFill>
          <a:latin typeface="+mn-lt"/>
        </a:defRPr>
      </a:lvl5pPr>
      <a:lvl6pPr marL="2472790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6pPr>
      <a:lvl7pPr marL="2887561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7pPr>
      <a:lvl8pPr marL="3302333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8pPr>
      <a:lvl9pPr marL="3717105" indent="-228989" algn="l" defTabSz="914515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99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8">
            <a:extLst>
              <a:ext uri="{FF2B5EF4-FFF2-40B4-BE49-F238E27FC236}">
                <a16:creationId xmlns:a16="http://schemas.microsoft.com/office/drawing/2014/main" id="{9908E633-D484-4BEB-AFA6-4ECAC28EF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E6452D-75E2-468C-AD1A-9C065AB32A5C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7C1C4A6-82BA-460A-9C59-6359AFC6F8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Line Arguments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F307A2E0-E53C-4C2F-A7D5-EB54DF65F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1804B-72C5-4B26-A85B-1C277FC9E741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5CB1F26-AFD8-4D7D-9FCE-E66FA7120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1427" y="180020"/>
            <a:ext cx="8230465" cy="1372464"/>
          </a:xfrm>
        </p:spPr>
        <p:txBody>
          <a:bodyPr/>
          <a:lstStyle/>
          <a:p>
            <a:pPr eaLnBrk="1" hangingPunct="1"/>
            <a:r>
              <a:rPr lang="en-US" altLang="en-US"/>
              <a:t>What are they?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C0038E1-A369-4EF6-A416-4E0A76B16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5747" y="1493438"/>
            <a:ext cx="7569435" cy="3786157"/>
          </a:xfrm>
        </p:spPr>
        <p:txBody>
          <a:bodyPr/>
          <a:lstStyle/>
          <a:p>
            <a:pPr eaLnBrk="1" hangingPunct="1"/>
            <a:r>
              <a:rPr lang="en-US" altLang="en-US" sz="2812"/>
              <a:t>A program can be executed by directly typing a command with parameters at the prompt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$ cc –o test test.c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 $ ./a.out in.dat out.dat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 $ prog_name param_1 param_2 param_3 ..</a:t>
            </a:r>
          </a:p>
          <a:p>
            <a:pPr lvl="1" eaLnBrk="1" hangingPunct="1"/>
            <a:r>
              <a:rPr lang="en-US" altLang="en-US"/>
              <a:t>The individual items specified are separated from one another by spaces</a:t>
            </a:r>
          </a:p>
          <a:p>
            <a:pPr lvl="2" eaLnBrk="1" hangingPunct="1"/>
            <a:r>
              <a:rPr lang="en-US" altLang="en-US"/>
              <a:t>First item is the program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BF6AE665-5F93-460D-95EB-7A812981FA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10C20E-D33A-4B69-B813-4E4EE84A874F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64591DE-2F42-412D-AEE5-63183AC8D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 they mean?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3922FC1-071E-4D1A-AEE1-B1EC4DDA0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Recall that </a:t>
            </a:r>
            <a:r>
              <a:rPr lang="en-US" altLang="en-US">
                <a:solidFill>
                  <a:srgbClr val="0000FF"/>
                </a:solidFill>
              </a:rPr>
              <a:t>main()</a:t>
            </a:r>
            <a:r>
              <a:rPr lang="en-US" altLang="en-US"/>
              <a:t> is also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can also take parameters, just like other C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items in the command line are passed as parameters to </a:t>
            </a:r>
            <a:r>
              <a:rPr lang="en-US" altLang="en-US">
                <a:solidFill>
                  <a:srgbClr val="0000FF"/>
                </a:solidFill>
              </a:rPr>
              <a:t>main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Parameters </a:t>
            </a:r>
            <a:r>
              <a:rPr lang="en-US" altLang="en-US">
                <a:solidFill>
                  <a:srgbClr val="0000FF"/>
                </a:solidFill>
              </a:rPr>
              <a:t>argc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FF"/>
                </a:solidFill>
              </a:rPr>
              <a:t>argv</a:t>
            </a:r>
            <a:r>
              <a:rPr lang="en-US" altLang="en-US"/>
              <a:t> in </a:t>
            </a:r>
            <a:r>
              <a:rPr lang="en-US" altLang="en-US">
                <a:solidFill>
                  <a:srgbClr val="0000FF"/>
                </a:solidFill>
              </a:rPr>
              <a:t>main</a:t>
            </a:r>
            <a:r>
              <a:rPr lang="en-US" altLang="en-US"/>
              <a:t> keeps track of the items specified in the command line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7E8E0AB7-9F6E-4520-A1FE-FEFB82BF9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D124BB-0C4D-4CCD-A548-E75534702932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D87E9E0-4BC6-4BE5-BFE8-E4154F554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747" y="318275"/>
            <a:ext cx="8230464" cy="1372464"/>
          </a:xfrm>
        </p:spPr>
        <p:txBody>
          <a:bodyPr/>
          <a:lstStyle/>
          <a:p>
            <a:pPr eaLnBrk="1" hangingPunct="1"/>
            <a:r>
              <a:rPr lang="en-US" altLang="en-US"/>
              <a:t>How to access them?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E3CDA0B-57DC-4111-AEC6-46BE016F7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5747" y="1700820"/>
            <a:ext cx="7678886" cy="365222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     int main (int argc, char *argv[]);</a:t>
            </a:r>
          </a:p>
        </p:txBody>
      </p:sp>
      <p:grpSp>
        <p:nvGrpSpPr>
          <p:cNvPr id="28677" name="Group 4">
            <a:extLst>
              <a:ext uri="{FF2B5EF4-FFF2-40B4-BE49-F238E27FC236}">
                <a16:creationId xmlns:a16="http://schemas.microsoft.com/office/drawing/2014/main" id="{078A8697-4F29-42E2-A10E-9456F96CAFA5}"/>
              </a:ext>
            </a:extLst>
          </p:cNvPr>
          <p:cNvGrpSpPr>
            <a:grpSpLocks/>
          </p:cNvGrpSpPr>
          <p:nvPr/>
        </p:nvGrpSpPr>
        <p:grpSpPr bwMode="auto">
          <a:xfrm>
            <a:off x="4367819" y="2461220"/>
            <a:ext cx="1421429" cy="1345101"/>
            <a:chOff x="1670" y="2015"/>
            <a:chExt cx="895" cy="1016"/>
          </a:xfrm>
        </p:grpSpPr>
        <p:sp>
          <p:nvSpPr>
            <p:cNvPr id="28682" name="Rectangle 5">
              <a:extLst>
                <a:ext uri="{FF2B5EF4-FFF2-40B4-BE49-F238E27FC236}">
                  <a16:creationId xmlns:a16="http://schemas.microsoft.com/office/drawing/2014/main" id="{00C72021-6D46-4DBE-B78E-68C85D65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329"/>
              <a:ext cx="895" cy="702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96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Argument</a:t>
              </a:r>
            </a:p>
            <a:p>
              <a:pPr marL="0" marR="0" lvl="0" indent="0" algn="ct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96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Count</a:t>
              </a:r>
            </a:p>
          </p:txBody>
        </p:sp>
        <p:sp>
          <p:nvSpPr>
            <p:cNvPr id="28683" name="Line 6">
              <a:extLst>
                <a:ext uri="{FF2B5EF4-FFF2-40B4-BE49-F238E27FC236}">
                  <a16:creationId xmlns:a16="http://schemas.microsoft.com/office/drawing/2014/main" id="{E33FF7C0-5671-4B27-B7B9-38B478F03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2015"/>
              <a:ext cx="0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82954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8678" name="Group 7">
            <a:extLst>
              <a:ext uri="{FF2B5EF4-FFF2-40B4-BE49-F238E27FC236}">
                <a16:creationId xmlns:a16="http://schemas.microsoft.com/office/drawing/2014/main" id="{F2CAD451-ED7E-4116-9FDE-CAFCF4E69C2C}"/>
              </a:ext>
            </a:extLst>
          </p:cNvPr>
          <p:cNvGrpSpPr>
            <a:grpSpLocks/>
          </p:cNvGrpSpPr>
          <p:nvPr/>
        </p:nvGrpSpPr>
        <p:grpSpPr bwMode="auto">
          <a:xfrm>
            <a:off x="6510765" y="2392092"/>
            <a:ext cx="2842858" cy="1921162"/>
            <a:chOff x="2735" y="1966"/>
            <a:chExt cx="1935" cy="1864"/>
          </a:xfrm>
        </p:grpSpPr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0B5193AD-5B7A-4655-85DB-EC82F2818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2475"/>
              <a:ext cx="1935" cy="1355"/>
            </a:xfrm>
            <a:prstGeom prst="rect">
              <a:avLst/>
            </a:prstGeom>
            <a:solidFill>
              <a:srgbClr val="F8F8F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8" tIns="45719" rIns="91438" bIns="45719" anchor="ctr"/>
            <a:lstStyle>
              <a:lvl1pPr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080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96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Array of  strings</a:t>
              </a:r>
            </a:p>
            <a:p>
              <a:pPr marL="0" marR="0" lvl="0" indent="0" algn="ct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96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as command line</a:t>
              </a:r>
            </a:p>
            <a:p>
              <a:pPr marL="0" marR="0" lvl="0" indent="0" algn="ct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96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arguments including </a:t>
              </a:r>
            </a:p>
            <a:p>
              <a:pPr marL="0" marR="0" lvl="0" indent="0" algn="ct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996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the command itself.</a:t>
              </a:r>
            </a:p>
          </p:txBody>
        </p:sp>
        <p:sp>
          <p:nvSpPr>
            <p:cNvPr id="28681" name="Line 9">
              <a:extLst>
                <a:ext uri="{FF2B5EF4-FFF2-40B4-BE49-F238E27FC236}">
                  <a16:creationId xmlns:a16="http://schemas.microsoft.com/office/drawing/2014/main" id="{F4F69E5C-5FD9-4BA1-A2DF-0D3AEFFAA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9" y="1966"/>
              <a:ext cx="194" cy="4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82954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8679" name="Text Box 10">
            <a:extLst>
              <a:ext uri="{FF2B5EF4-FFF2-40B4-BE49-F238E27FC236}">
                <a16:creationId xmlns:a16="http://schemas.microsoft.com/office/drawing/2014/main" id="{14974BF9-1FD8-4CD0-AAD4-C1BC415A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874" y="4673292"/>
            <a:ext cx="7949635" cy="175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parameters are filled up with the command line arguments typed when the program is run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They can now be accessed inside </a:t>
            </a:r>
            <a:r>
              <a:rPr kumimoji="0" lang="en-US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main</a:t>
            </a:r>
            <a:r>
              <a:rPr kumimoji="0" lang="en-US" altLang="en-US" sz="25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just like any other variable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BFEED0FA-7EC3-40FC-9B5E-4E2B71D84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E19386-E082-46BB-9F2E-AF39688F19C2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809AD6-AEC8-4338-8E24-C7AAD286E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Contd.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489F015-9158-4B19-9DF5-70BFF6C96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426" y="1656175"/>
            <a:ext cx="6451877" cy="576060"/>
          </a:xfrm>
          <a:prstGeom prst="rect">
            <a:avLst/>
          </a:prstGeom>
          <a:solidFill>
            <a:srgbClr val="F8F8F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5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$    </a:t>
            </a:r>
            <a:r>
              <a:rPr kumimoji="0" lang="en-US" altLang="en-US" sz="235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./a.out  s.dat  d.dat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7D512781-7557-43C2-A75A-547C1446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062" y="3044480"/>
            <a:ext cx="1167303" cy="4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5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argc=3</a:t>
            </a:r>
          </a:p>
        </p:txBody>
      </p:sp>
      <p:grpSp>
        <p:nvGrpSpPr>
          <p:cNvPr id="29702" name="Group 5">
            <a:extLst>
              <a:ext uri="{FF2B5EF4-FFF2-40B4-BE49-F238E27FC236}">
                <a16:creationId xmlns:a16="http://schemas.microsoft.com/office/drawing/2014/main" id="{09DBE525-8C87-49B9-867C-46F35D296419}"/>
              </a:ext>
            </a:extLst>
          </p:cNvPr>
          <p:cNvGrpSpPr>
            <a:grpSpLocks/>
          </p:cNvGrpSpPr>
          <p:nvPr/>
        </p:nvGrpSpPr>
        <p:grpSpPr bwMode="auto">
          <a:xfrm>
            <a:off x="5479617" y="3276345"/>
            <a:ext cx="807924" cy="1191005"/>
            <a:chOff x="3919" y="2160"/>
            <a:chExt cx="509" cy="750"/>
          </a:xfrm>
        </p:grpSpPr>
        <p:sp>
          <p:nvSpPr>
            <p:cNvPr id="29714" name="Rectangle 6">
              <a:extLst>
                <a:ext uri="{FF2B5EF4-FFF2-40B4-BE49-F238E27FC236}">
                  <a16:creationId xmlns:a16="http://schemas.microsoft.com/office/drawing/2014/main" id="{A09A279B-66DB-48FD-B12F-81CF7B0D1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160"/>
              <a:ext cx="508" cy="242"/>
            </a:xfrm>
            <a:prstGeom prst="rect">
              <a:avLst/>
            </a:prstGeom>
            <a:solidFill>
              <a:srgbClr val="F8F8F8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2954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5" name="Rectangle 7">
              <a:extLst>
                <a:ext uri="{FF2B5EF4-FFF2-40B4-BE49-F238E27FC236}">
                  <a16:creationId xmlns:a16="http://schemas.microsoft.com/office/drawing/2014/main" id="{45BE78CB-7F99-4E0E-A44C-2541FD5A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402"/>
              <a:ext cx="508" cy="242"/>
            </a:xfrm>
            <a:prstGeom prst="rect">
              <a:avLst/>
            </a:prstGeom>
            <a:solidFill>
              <a:srgbClr val="F8F8F8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2954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16" name="Rectangle 8">
              <a:extLst>
                <a:ext uri="{FF2B5EF4-FFF2-40B4-BE49-F238E27FC236}">
                  <a16:creationId xmlns:a16="http://schemas.microsoft.com/office/drawing/2014/main" id="{72BF6302-B6F2-49C2-B788-55996F88D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668"/>
              <a:ext cx="508" cy="242"/>
            </a:xfrm>
            <a:prstGeom prst="rect">
              <a:avLst/>
            </a:prstGeom>
            <a:solidFill>
              <a:srgbClr val="F8F8F8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82954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9703" name="Rectangle 9">
            <a:extLst>
              <a:ext uri="{FF2B5EF4-FFF2-40B4-BE49-F238E27FC236}">
                <a16:creationId xmlns:a16="http://schemas.microsoft.com/office/drawing/2014/main" id="{6713DEFB-B736-4462-B9E6-4A62ABFE8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946" y="3276345"/>
            <a:ext cx="1460313" cy="345636"/>
          </a:xfrm>
          <a:prstGeom prst="rect">
            <a:avLst/>
          </a:prstGeom>
          <a:solidFill>
            <a:srgbClr val="F8F8F8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5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./a.out</a:t>
            </a:r>
          </a:p>
        </p:txBody>
      </p:sp>
      <p:sp>
        <p:nvSpPr>
          <p:cNvPr id="29704" name="Rectangle 10">
            <a:extLst>
              <a:ext uri="{FF2B5EF4-FFF2-40B4-BE49-F238E27FC236}">
                <a16:creationId xmlns:a16="http://schemas.microsoft.com/office/drawing/2014/main" id="{8637B282-412E-4161-ACEA-49A27C44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946" y="3698309"/>
            <a:ext cx="1460313" cy="347077"/>
          </a:xfrm>
          <a:prstGeom prst="rect">
            <a:avLst/>
          </a:prstGeom>
          <a:solidFill>
            <a:srgbClr val="F8F8F8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5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s.dat</a:t>
            </a:r>
          </a:p>
        </p:txBody>
      </p:sp>
      <p:sp>
        <p:nvSpPr>
          <p:cNvPr id="29705" name="Rectangle 11">
            <a:extLst>
              <a:ext uri="{FF2B5EF4-FFF2-40B4-BE49-F238E27FC236}">
                <a16:creationId xmlns:a16="http://schemas.microsoft.com/office/drawing/2014/main" id="{EA531C8F-2EF9-4678-804F-9912CF5C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946" y="4159157"/>
            <a:ext cx="1460313" cy="345636"/>
          </a:xfrm>
          <a:prstGeom prst="rect">
            <a:avLst/>
          </a:prstGeom>
          <a:solidFill>
            <a:srgbClr val="F8F8F8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5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d.dat</a:t>
            </a:r>
          </a:p>
        </p:txBody>
      </p:sp>
      <p:sp>
        <p:nvSpPr>
          <p:cNvPr id="29706" name="Line 12">
            <a:extLst>
              <a:ext uri="{FF2B5EF4-FFF2-40B4-BE49-F238E27FC236}">
                <a16:creationId xmlns:a16="http://schemas.microsoft.com/office/drawing/2014/main" id="{59051BC5-8428-46D1-94C6-A2826EF2A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249" y="3506769"/>
            <a:ext cx="845369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54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7" name="Line 13">
            <a:extLst>
              <a:ext uri="{FF2B5EF4-FFF2-40B4-BE49-F238E27FC236}">
                <a16:creationId xmlns:a16="http://schemas.microsoft.com/office/drawing/2014/main" id="{35299ED2-6BBA-4E75-B43A-BD5BC1D27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8133" y="3852405"/>
            <a:ext cx="843929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54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8" name="Line 14">
            <a:extLst>
              <a:ext uri="{FF2B5EF4-FFF2-40B4-BE49-F238E27FC236}">
                <a16:creationId xmlns:a16="http://schemas.microsoft.com/office/drawing/2014/main" id="{936916AD-5EB7-41E0-BF56-C9480DDB9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249" y="4275810"/>
            <a:ext cx="845369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54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9" name="Text Box 15">
            <a:extLst>
              <a:ext uri="{FF2B5EF4-FFF2-40B4-BE49-F238E27FC236}">
                <a16:creationId xmlns:a16="http://schemas.microsoft.com/office/drawing/2014/main" id="{3480898A-DFC0-4093-AF6F-1ACBD38A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056" y="4467349"/>
            <a:ext cx="822657" cy="4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5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argv</a:t>
            </a:r>
          </a:p>
        </p:txBody>
      </p:sp>
      <p:sp>
        <p:nvSpPr>
          <p:cNvPr id="29710" name="Text Box 16">
            <a:extLst>
              <a:ext uri="{FF2B5EF4-FFF2-40B4-BE49-F238E27FC236}">
                <a16:creationId xmlns:a16="http://schemas.microsoft.com/office/drawing/2014/main" id="{06EC4A56-1BA6-4A60-AB18-60C0B5F0D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37" y="5233510"/>
            <a:ext cx="7974118" cy="42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5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argv[0] = “./a.out” </a:t>
            </a: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	  </a:t>
            </a: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argv[1] = “s.dat”</a:t>
            </a: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</a:t>
            </a: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argv[2] = “d.dat”</a:t>
            </a:r>
          </a:p>
        </p:txBody>
      </p:sp>
      <p:sp>
        <p:nvSpPr>
          <p:cNvPr id="29711" name="Line 17">
            <a:extLst>
              <a:ext uri="{FF2B5EF4-FFF2-40B4-BE49-F238E27FC236}">
                <a16:creationId xmlns:a16="http://schemas.microsoft.com/office/drawing/2014/main" id="{F45A4A2B-8757-46D8-B768-10497368F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5006" y="2108382"/>
            <a:ext cx="1273094" cy="97498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54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2" name="Line 18">
            <a:extLst>
              <a:ext uri="{FF2B5EF4-FFF2-40B4-BE49-F238E27FC236}">
                <a16:creationId xmlns:a16="http://schemas.microsoft.com/office/drawing/2014/main" id="{DCCB05B6-A2F4-4F2A-AF0E-DD7DFFECE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7663" y="2122783"/>
            <a:ext cx="2382010" cy="9980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54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3" name="Line 19">
            <a:extLst>
              <a:ext uri="{FF2B5EF4-FFF2-40B4-BE49-F238E27FC236}">
                <a16:creationId xmlns:a16="http://schemas.microsoft.com/office/drawing/2014/main" id="{1DB10919-172A-474A-A218-2AFF3AE0D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183" y="2122784"/>
            <a:ext cx="3225939" cy="103834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54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6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0853C986-727A-4DF1-86DD-68B1EBCB4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33DB79-6067-49B4-A8A5-5DD78CD453E3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3A1A0B8-BAFD-459A-81C7-79119EF6B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Contd.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18F6A5D-C441-4C66-ABD3-04054F5C4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8366" y="1839074"/>
            <a:ext cx="8193020" cy="4281569"/>
          </a:xfrm>
        </p:spPr>
        <p:txBody>
          <a:bodyPr/>
          <a:lstStyle/>
          <a:p>
            <a:pPr eaLnBrk="1" hangingPunct="1"/>
            <a:r>
              <a:rPr lang="en-US" altLang="en-US" sz="2812"/>
              <a:t>Still there is a problem</a:t>
            </a:r>
          </a:p>
          <a:p>
            <a:pPr lvl="1" eaLnBrk="1" hangingPunct="1"/>
            <a:r>
              <a:rPr lang="en-US" altLang="en-US" sz="2540"/>
              <a:t>All the arguments are passed as strings in argv[ ]</a:t>
            </a:r>
          </a:p>
          <a:p>
            <a:pPr lvl="1" eaLnBrk="1" hangingPunct="1"/>
            <a:r>
              <a:rPr lang="en-US" altLang="en-US" sz="2540"/>
              <a:t>But the intention may have been to pass an int/float etc.</a:t>
            </a:r>
          </a:p>
          <a:p>
            <a:pPr eaLnBrk="1" hangingPunct="1"/>
            <a:r>
              <a:rPr lang="en-US" altLang="en-US" sz="2812"/>
              <a:t>Solution: Use </a:t>
            </a:r>
            <a:r>
              <a:rPr lang="en-US" altLang="en-US" sz="2812">
                <a:solidFill>
                  <a:srgbClr val="0000FF"/>
                </a:solidFill>
              </a:rPr>
              <a:t>sscanf()</a:t>
            </a:r>
          </a:p>
          <a:p>
            <a:pPr lvl="1" eaLnBrk="1" hangingPunct="1"/>
            <a:r>
              <a:rPr lang="en-US" altLang="en-US" sz="2540"/>
              <a:t>Exactly same as scanf, just reads from a string (char *) instead of from the keyboard</a:t>
            </a:r>
          </a:p>
          <a:p>
            <a:pPr lvl="1" eaLnBrk="1" hangingPunct="1"/>
            <a:r>
              <a:rPr lang="en-US" altLang="en-US" sz="2540"/>
              <a:t>The first parameter is the string pointer, the next two parameters are </a:t>
            </a:r>
            <a:r>
              <a:rPr lang="en-US" altLang="en-US" sz="2540">
                <a:solidFill>
                  <a:srgbClr val="FF0000"/>
                </a:solidFill>
              </a:rPr>
              <a:t>exactly the same as scanf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063E4A4A-B028-4A36-8D38-0EFC83AD7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4004" indent="-259232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930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1701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473" indent="-207386" defTabSz="91451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1245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6017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10789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25561" indent="-207386" defTabSz="9145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5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9BB53B-A984-47A2-B9F2-181DCB9ACE1A}" type="slidenum">
              <a:rPr kumimoji="0" lang="en-US" altLang="en-US" sz="117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pPr marL="0" marR="0" lvl="0" indent="0" algn="r" defTabSz="9145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7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36D2B80-9341-421A-9564-80743C90D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488" y="456529"/>
            <a:ext cx="8193021" cy="1175163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41D9862-95D3-4732-A1BF-D032732AD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7493" y="1562565"/>
            <a:ext cx="8087889" cy="1175163"/>
          </a:xfrm>
        </p:spPr>
        <p:txBody>
          <a:bodyPr/>
          <a:lstStyle/>
          <a:p>
            <a:pPr eaLnBrk="1" hangingPunct="1"/>
            <a:r>
              <a:rPr lang="en-US" altLang="en-US" sz="2812"/>
              <a:t>Write a program that takes as command line arguments 2 integers, and prints their sum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E888CF60-34DE-4DB3-B06D-6FE4EE86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492" y="2945110"/>
            <a:ext cx="4977163" cy="3685304"/>
          </a:xfrm>
          <a:prstGeom prst="rect">
            <a:avLst/>
          </a:prstGeom>
          <a:solidFill>
            <a:srgbClr val="F8F8F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 main(int argc, char *argv[ ]) 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{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int i, n1, n2;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printf(“No. of arg is %d\n”, argc);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for (i=0; i&lt;argc; ++i) 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printf(“%s\n”, argv[i]);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</a:t>
            </a: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sscanf(argv[1], “%d”, &amp;n1);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sscanf(argv[2], “%d”, &amp;n2);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printf(“Sum is %d\n”, n1 + n2);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return 0;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50177C76-99FF-4A53-B2C4-B3586713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055" y="3359873"/>
            <a:ext cx="2557709" cy="2847896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$ ./a.out 32  54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No. of arg is 3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./a.out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32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54</a:t>
            </a:r>
          </a:p>
          <a:p>
            <a:pPr marL="0" marR="0" lvl="0" indent="0" algn="l" defTabSz="82810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7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Sum is 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Courier New</vt:lpstr>
      <vt:lpstr>Times New Roman</vt:lpstr>
      <vt:lpstr>Wingdings</vt:lpstr>
      <vt:lpstr>Pixel</vt:lpstr>
      <vt:lpstr>Command Line Arguments</vt:lpstr>
      <vt:lpstr>What are they?</vt:lpstr>
      <vt:lpstr>What do they mean?</vt:lpstr>
      <vt:lpstr>How to access them?</vt:lpstr>
      <vt:lpstr>Example: Contd.</vt:lpstr>
      <vt:lpstr>Contd.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Arguments</dc:title>
  <dc:creator>Sarath</dc:creator>
  <cp:lastModifiedBy>Sarath</cp:lastModifiedBy>
  <cp:revision>1</cp:revision>
  <dcterms:created xsi:type="dcterms:W3CDTF">2020-05-11T07:08:43Z</dcterms:created>
  <dcterms:modified xsi:type="dcterms:W3CDTF">2020-05-11T07:09:06Z</dcterms:modified>
</cp:coreProperties>
</file>