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0" r:id="rId3"/>
    <p:sldId id="263" r:id="rId4"/>
    <p:sldId id="264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6" r:id="rId13"/>
    <p:sldId id="280" r:id="rId14"/>
    <p:sldId id="290" r:id="rId15"/>
    <p:sldId id="281" r:id="rId16"/>
    <p:sldId id="282" r:id="rId17"/>
    <p:sldId id="283" r:id="rId18"/>
    <p:sldId id="284" r:id="rId19"/>
    <p:sldId id="286" r:id="rId20"/>
    <p:sldId id="291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7B30-15FA-417F-8E21-980BEF723853}">
          <p14:sldIdLst>
            <p14:sldId id="261"/>
            <p14:sldId id="260"/>
            <p14:sldId id="263"/>
            <p14:sldId id="264"/>
            <p14:sldId id="266"/>
            <p14:sldId id="267"/>
            <p14:sldId id="268"/>
            <p14:sldId id="271"/>
            <p14:sldId id="272"/>
            <p14:sldId id="273"/>
            <p14:sldId id="274"/>
            <p14:sldId id="276"/>
            <p14:sldId id="280"/>
            <p14:sldId id="290"/>
            <p14:sldId id="281"/>
            <p14:sldId id="282"/>
            <p14:sldId id="283"/>
            <p14:sldId id="284"/>
            <p14:sldId id="286"/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082" autoAdjust="0"/>
  </p:normalViewPr>
  <p:slideViewPr>
    <p:cSldViewPr snapToGrid="0" snapToObjects="1">
      <p:cViewPr varScale="1">
        <p:scale>
          <a:sx n="101" d="100"/>
          <a:sy n="101" d="100"/>
        </p:scale>
        <p:origin x="20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492B84-A9F3-401D-873A-A0F9CBF40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47F9F-984E-4E41-BE96-BA4605FC7FA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F76BDE72-8D88-4FC7-A0B7-06FE82C928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3C91C7C5-C104-4A07-81D1-0E8A0BB52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E43931-88A5-4B66-84DE-0DE1EDFBE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07961-E6BE-4E9F-A73D-57F41BAE023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003FE907-379A-4CF6-9429-42784FA8B2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04DAF8E9-4B83-4CC0-AA21-8F2B724DE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0DC5F1-D6F8-4430-8277-3B37F26C9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960E6-0C93-41AA-AF4C-47B601C41D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9AB91959-FEE3-49AF-92AE-FB411BAF18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58CBE8A1-6381-4EC9-91A7-C3349709E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8438B0-D7E7-4B63-987D-A87FC842F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E106A-5371-404A-87A8-97E46848DC1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C284670E-1AA3-4A50-94DB-3BC7B98680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8D725DD9-45C7-432E-8951-3B12878BB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23FEEF-005C-470E-87F6-95B58639F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66561-1C7B-41E3-8070-C1442DDA1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9042C953-4440-4879-87DB-9A4DE99486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EA13AD33-B4B2-4DC3-9145-96DF7F5D9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16ACD2-4163-4A82-BBF1-F1F11B3A4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202FB-C742-4D13-8C2E-5B357696616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FDAD8105-FBA1-46EA-870E-1C7AD3ED10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4100F5C1-8134-4FFD-8260-F8F8D3141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D1C12-CF09-44DB-8190-6FCEF1CCA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49497-B0C0-4E08-BADA-7B3823E987A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AF12E66C-D7AD-4617-A86C-6973A374E0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04912926-2059-45A0-8039-EC4F1F9C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21186D-D004-4C60-AD77-304665078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52CE4-C7E7-4255-BDEB-6080DDF7D29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6B91D40-9234-4453-847B-55FD4EFF09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4E49292E-E765-4896-8B73-7C6B9CE2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D61F8D-40F2-461B-829D-0944F7B0E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0722B-4B48-472B-8A87-1C03412597B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C8105EAA-E682-4FC7-8DF1-D4A1BCCBC8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3D2C7B6C-744C-4137-BED0-F34E0B74C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AAFF63-3964-494C-92EB-D713C96AA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ABDEE-7C42-451D-82C4-666C1A5B592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D3E80AF0-8616-4C09-95F5-15C69B2CE7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3E9737BB-665A-41FE-BAA7-183A65C0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8E5803-29F8-43DC-9B49-902761996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1EA84-51B7-4487-B615-EDE8E272720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AA88CD69-070B-42C0-AA6F-A6DF72A2F2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B0D86B38-946D-4E2A-A99C-BEDBE65DB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299F48-21C6-40FF-922A-A134699A7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785C9-8206-428E-A1AE-D4C5ABFCBC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4E8DA2EA-23E3-4BEB-AF8A-83524E5FF6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09815615-FA34-45CC-B7C9-2928CB747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573615-E51B-4B97-A713-98A8153BE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864DB-64AF-4126-BE76-6E9331A5E43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5AA622A7-1DE0-4732-AB6B-4EA0A176FE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6078671E-B951-425B-8C64-EB6EFAD71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60E879-5457-4882-8BDC-5D2A812B3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E98AF-9175-4CBD-9FC4-903F35E8822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94FAE6EE-609F-4DF5-B7BC-691D85A1E4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D5F10EA-3F74-4E32-BF59-6B5D67CBB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7C3663-0FA5-4E03-BA54-CC20562E0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7065E-56F5-467A-A7AB-30F8FA7F1D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8A67D1F1-FF63-4B2D-8762-9F13225735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A37B8F25-BF93-42E8-9A53-9A4A19519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1B6FD1-7506-43C1-B991-4A96DB78F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7184D-DCAF-4278-889F-CEFCE80A78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659274CB-B5D8-467B-9489-043581C817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3047001B-FCAE-4F68-A908-AE645333E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6DE054-685D-40FC-83DD-E9894C394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A093F-24D5-49D4-B93A-8E0E30A3111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22206EC1-68F6-4779-A569-5DF4A39F57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172F2159-88B1-47E8-AE7C-306B26AEA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0503FE-5776-4EAE-9142-DC6584E38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36AFB-B3B6-49B0-B537-8A5728E9F0F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6EA0F7E6-9919-48A3-8503-0BAB533818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4B515E58-0430-4583-ADE4-A77646AE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D0EE-FE1C-454F-8EF0-28F603A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77BE-235F-4E14-A12C-24425C83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77EE-B59B-48E3-BF57-0990E1CCB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D787-B59F-478A-8872-0ACC5D8566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6A5A-EE77-47FE-A2F1-45DD849D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EA2AF-D246-4BE0-949C-18E52B382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5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7773-68F9-4E47-B0AD-73631B626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79D9D-F576-4A41-831F-7A38F6366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B572E-B958-4D30-BFA4-992B278BE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5BF42-31DC-416C-8A62-7620358BB6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9D2E-46C2-479A-A4BC-25268695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20F0-66B1-47AA-BDFE-F91D8213F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1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Structures, Unions, Typedef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19CSE102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>
            <a:extLst>
              <a:ext uri="{FF2B5EF4-FFF2-40B4-BE49-F238E27FC236}">
                <a16:creationId xmlns:a16="http://schemas.microsoft.com/office/drawing/2014/main" id="{98F416D1-0FFA-4249-854E-45A112CDA4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Copy/assign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struct student p, q;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 = q;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Get address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struct student p;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struct student *s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 = &amp;p;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Access members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p.age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 -&gt; roll;</a:t>
            </a:r>
            <a:endParaRPr lang="en-US" altLang="en-US" dirty="0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5958DBF9-149E-419A-B5E7-A2D47C3A4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</a:t>
            </a:r>
            <a:r>
              <a:rPr lang="en-US" altLang="en-US" sz="2800" b="1">
                <a:latin typeface="Courier New" panose="02070309020205020404" pitchFamily="49" charset="0"/>
              </a:rPr>
              <a:t>struct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>
            <a:extLst>
              <a:ext uri="{FF2B5EF4-FFF2-40B4-BE49-F238E27FC236}">
                <a16:creationId xmlns:a16="http://schemas.microsoft.com/office/drawing/2014/main" id="{F0D6BAAF-0D30-4DBD-AB13-C0E2099EF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Remember:– </a:t>
            </a:r>
          </a:p>
          <a:p>
            <a:pPr lvl="1"/>
            <a:r>
              <a:rPr lang="en-US" altLang="en-US" sz="2400" dirty="0"/>
              <a:t>Passing an argument by value is an instance of </a:t>
            </a:r>
            <a:r>
              <a:rPr lang="en-US" altLang="en-US" sz="2400" i="1" dirty="0"/>
              <a:t>copying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assignment</a:t>
            </a:r>
          </a:p>
          <a:p>
            <a:pPr lvl="1"/>
            <a:r>
              <a:rPr lang="en-US" altLang="en-US" sz="2400" dirty="0"/>
              <a:t>Passing a return value from a function to the caller is an instance of </a:t>
            </a:r>
            <a:r>
              <a:rPr lang="en-US" altLang="en-US" sz="2400" i="1" dirty="0"/>
              <a:t>copying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assignment</a:t>
            </a:r>
          </a:p>
          <a:p>
            <a:r>
              <a:rPr lang="en-US" altLang="en-US" sz="2800" dirty="0" err="1"/>
              <a:t>E.g</a:t>
            </a:r>
            <a:r>
              <a:rPr lang="en-US" altLang="en-US" sz="2800" dirty="0"/>
              <a:t>,:– 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struct student f(struct student g)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struct student h = g;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...;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return h;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637E9EB8-94AA-4D95-AF12-E92C0DD07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</a:t>
            </a:r>
            <a:r>
              <a:rPr lang="en-US" altLang="en-US" sz="2800" b="1">
                <a:latin typeface="Courier New" panose="02070309020205020404" pitchFamily="49" charset="0"/>
              </a:rPr>
              <a:t>struct </a:t>
            </a:r>
            <a:r>
              <a:rPr lang="en-US" altLang="en-US" sz="2400"/>
              <a:t>(continued)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>
            <a:extLst>
              <a:ext uri="{FF2B5EF4-FFF2-40B4-BE49-F238E27FC236}">
                <a16:creationId xmlns:a16="http://schemas.microsoft.com/office/drawing/2014/main" id="{EE159B1E-722C-4084-907B-A2377D7BB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dirty="0"/>
              <a:t>Let</a:t>
            </a:r>
            <a:r>
              <a:rPr lang="en-US" altLang="en-US" sz="3600" dirty="0"/>
              <a:t> </a:t>
            </a:r>
          </a:p>
          <a:p>
            <a:pPr lvl="1">
              <a:buFontTx/>
              <a:buNone/>
            </a:pPr>
            <a:r>
              <a:rPr lang="en-US" altLang="en-US" sz="36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struct student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float CGPA;	</a:t>
            </a:r>
            <a:r>
              <a:rPr lang="en-US" altLang="en-US" sz="1400" b="1" dirty="0">
                <a:latin typeface="Courier New" panose="02070309020205020404" pitchFamily="49" charset="0"/>
              </a:rPr>
              <a:t>//CGPA of students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int age; 	</a:t>
            </a:r>
            <a:r>
              <a:rPr lang="en-US" altLang="en-US" sz="1400" b="1" dirty="0">
                <a:latin typeface="Courier New" panose="02070309020205020404" pitchFamily="49" charset="0"/>
              </a:rPr>
              <a:t>//age of students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int roll; 	</a:t>
            </a:r>
            <a:r>
              <a:rPr lang="en-US" altLang="en-US" sz="1400" b="1" dirty="0">
                <a:latin typeface="Courier New" panose="02070309020205020404" pitchFamily="49" charset="0"/>
              </a:rPr>
              <a:t>//roll number of students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3200" b="1" dirty="0">
                <a:latin typeface="Courier New" panose="02070309020205020404" pitchFamily="49" charset="0"/>
              </a:rPr>
              <a:t>	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Then</a:t>
            </a:r>
            <a:br>
              <a:rPr lang="en-US" altLang="en-US" sz="3600" dirty="0"/>
            </a:br>
            <a:r>
              <a:rPr lang="en-US" altLang="en-US" sz="36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struct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student m = {8.9, 18, 1};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800" dirty="0"/>
              <a:t>initializes the</a:t>
            </a:r>
            <a:r>
              <a:rPr lang="en-US" altLang="en-US" sz="2400" b="1" dirty="0">
                <a:latin typeface="Courier New" panose="02070309020205020404" pitchFamily="49" charset="0"/>
              </a:rPr>
              <a:t> struct</a:t>
            </a:r>
          </a:p>
          <a:p>
            <a:pPr lvl="2">
              <a:lnSpc>
                <a:spcPct val="80000"/>
              </a:lnSpc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B8B1A91A-F065-438B-A88E-90849F3CD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Initialization of a </a:t>
            </a:r>
            <a:r>
              <a:rPr lang="en-US" altLang="en-US" b="1">
                <a:latin typeface="Courier New" panose="02070309020205020404" pitchFamily="49" charset="0"/>
              </a:rPr>
              <a:t>struct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>
            <a:extLst>
              <a:ext uri="{FF2B5EF4-FFF2-40B4-BE49-F238E27FC236}">
                <a16:creationId xmlns:a16="http://schemas.microsoft.com/office/drawing/2014/main" id="{298C52BA-825D-4EA3-BD07-E5694F42D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is </a:t>
            </a:r>
            <a:r>
              <a:rPr lang="en-US" altLang="en-US" i="1" dirty="0"/>
              <a:t>not </a:t>
            </a:r>
            <a:r>
              <a:rPr lang="en-US" altLang="en-US" dirty="0"/>
              <a:t>legal:–</a:t>
            </a:r>
          </a:p>
          <a:p>
            <a:pPr lvl="2"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struct student {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	float CGPA;	//CGPA of students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	int age; 	//age of students</a:t>
            </a:r>
            <a:br>
              <a:rPr lang="en-US" altLang="en-US" sz="2200" b="1" dirty="0">
                <a:latin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</a:rPr>
              <a:t>	int roll; 	//roll number of students</a:t>
            </a:r>
          </a:p>
          <a:p>
            <a:pPr lvl="2"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};	</a:t>
            </a:r>
          </a:p>
          <a:p>
            <a:pPr lvl="2">
              <a:buFontTx/>
              <a:buNone/>
            </a:pPr>
            <a:endParaRPr lang="en-US" altLang="en-US" sz="2200" b="1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student m;</a:t>
            </a:r>
          </a:p>
          <a:p>
            <a:pPr lvl="2"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student *p;</a:t>
            </a: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2FA9DD8C-FF70-49F1-9A32-BBF39C236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note about </a:t>
            </a:r>
            <a:r>
              <a:rPr lang="en-US" altLang="en-US" sz="3200" b="1">
                <a:latin typeface="Courier New" panose="02070309020205020404" pitchFamily="49" charset="0"/>
              </a:rPr>
              <a:t>structs</a:t>
            </a:r>
            <a:endParaRPr lang="en-US" altLang="en-US"/>
          </a:p>
        </p:txBody>
      </p:sp>
      <p:sp>
        <p:nvSpPr>
          <p:cNvPr id="411652" name="Text Box 4">
            <a:extLst>
              <a:ext uri="{FF2B5EF4-FFF2-40B4-BE49-F238E27FC236}">
                <a16:creationId xmlns:a16="http://schemas.microsoft.com/office/drawing/2014/main" id="{2F2E9DC6-73F1-4AB6-960F-D922B994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4075"/>
            <a:ext cx="3704860" cy="113877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You must write</a:t>
            </a:r>
          </a:p>
          <a:p>
            <a:pPr lvl="1"/>
            <a:r>
              <a:rPr lang="en-US" altLang="en-US" sz="2200" b="1" dirty="0">
                <a:latin typeface="Courier New" panose="02070309020205020404" pitchFamily="49" charset="0"/>
              </a:rPr>
              <a:t>struct student m;</a:t>
            </a:r>
          </a:p>
          <a:p>
            <a:pPr lvl="1"/>
            <a:r>
              <a:rPr lang="en-US" altLang="en-US" sz="2200" b="1" dirty="0">
                <a:latin typeface="Courier New" panose="02070309020205020404" pitchFamily="49" charset="0"/>
              </a:rPr>
              <a:t>struct student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D12-40EF-41FC-ABA7-26F0427B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members of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A569-41DF-4FE0-9BFC-2116DAAF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struct student {</a:t>
            </a:r>
            <a:br>
              <a:rPr lang="en-US" sz="1600" dirty="0"/>
            </a:br>
            <a:r>
              <a:rPr lang="en-US" sz="1600" dirty="0"/>
              <a:t>		float CGPA;	//CGPA of students</a:t>
            </a:r>
            <a:br>
              <a:rPr lang="en-US" sz="1600" dirty="0"/>
            </a:br>
            <a:r>
              <a:rPr lang="en-US" sz="1600" dirty="0"/>
              <a:t>		int age; 		//age of students</a:t>
            </a:r>
            <a:br>
              <a:rPr lang="en-US" sz="1600" dirty="0"/>
            </a:br>
            <a:r>
              <a:rPr lang="en-US" sz="1600" dirty="0"/>
              <a:t>		int roll; 		//roll number of students</a:t>
            </a:r>
          </a:p>
          <a:p>
            <a:pPr marL="457200" lvl="1" indent="0">
              <a:buNone/>
            </a:pPr>
            <a:r>
              <a:rPr lang="en-US" sz="1600" dirty="0"/>
              <a:t>		char name[100]; 	// character array to store name of student</a:t>
            </a:r>
          </a:p>
          <a:p>
            <a:pPr marL="457200" lvl="1" indent="0">
              <a:buNone/>
            </a:pPr>
            <a:r>
              <a:rPr lang="en-US" sz="1600" dirty="0"/>
              <a:t>		float marks[6]; 	// float array to store marks of 6 subjects for each 				student</a:t>
            </a:r>
          </a:p>
          <a:p>
            <a:pPr marL="0" indent="0">
              <a:buNone/>
            </a:pPr>
            <a:r>
              <a:rPr lang="en-US" sz="1600" dirty="0"/>
              <a:t>	         };	</a:t>
            </a:r>
          </a:p>
          <a:p>
            <a:pPr lvl="2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student m;</a:t>
            </a:r>
          </a:p>
          <a:p>
            <a:pPr lvl="2"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1600" dirty="0" err="1"/>
              <a:t>scanf</a:t>
            </a:r>
            <a:r>
              <a:rPr lang="en-US" altLang="en-US" sz="1600" dirty="0"/>
              <a:t>(“%</a:t>
            </a:r>
            <a:r>
              <a:rPr lang="en-US" altLang="en-US" sz="1600" dirty="0" err="1"/>
              <a:t>s”,m.name</a:t>
            </a:r>
            <a:r>
              <a:rPr lang="en-US" altLang="en-US" sz="1600" dirty="0"/>
              <a:t>); 	</a:t>
            </a:r>
            <a:r>
              <a:rPr lang="en-US" altLang="en-US" sz="1600" b="1" dirty="0">
                <a:latin typeface="Courier New" panose="02070309020205020404" pitchFamily="49" charset="0"/>
              </a:rPr>
              <a:t>//</a:t>
            </a:r>
            <a:r>
              <a:rPr lang="en-US" altLang="en-US" sz="1600" dirty="0"/>
              <a:t>reads the name of student m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=0;i&lt;6;i++)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(“%f”, &amp;</a:t>
            </a:r>
            <a:r>
              <a:rPr lang="en-IN" sz="1600" dirty="0" err="1"/>
              <a:t>m.marks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 	// reads the marks of 6 subjects of student m </a:t>
            </a:r>
          </a:p>
          <a:p>
            <a:pPr marL="0" indent="0">
              <a:buNone/>
            </a:pPr>
            <a:r>
              <a:rPr lang="en-US" altLang="en-US" sz="1600" dirty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1578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>
            <a:extLst>
              <a:ext uri="{FF2B5EF4-FFF2-40B4-BE49-F238E27FC236}">
                <a16:creationId xmlns:a16="http://schemas.microsoft.com/office/drawing/2014/main" id="{58F39CD8-8302-4750-95C9-AA8D45D81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Definition:– a </a:t>
            </a:r>
            <a:r>
              <a:rPr lang="en-US" altLang="en-US" sz="2800" b="1" dirty="0">
                <a:latin typeface="Courier New" panose="02070309020205020404" pitchFamily="49" charset="0"/>
              </a:rPr>
              <a:t>typedef</a:t>
            </a:r>
            <a:r>
              <a:rPr lang="en-US" altLang="en-US" dirty="0"/>
              <a:t> is a way of </a:t>
            </a:r>
            <a:r>
              <a:rPr lang="en-US" altLang="en-US" i="1" dirty="0"/>
              <a:t>renaming</a:t>
            </a:r>
            <a:r>
              <a:rPr lang="en-US" altLang="en-US" dirty="0"/>
              <a:t> a type</a:t>
            </a:r>
          </a:p>
          <a:p>
            <a:r>
              <a:rPr lang="en-US" altLang="en-US" dirty="0"/>
              <a:t>E.g.,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typedef struct student Students;</a:t>
            </a:r>
          </a:p>
          <a:p>
            <a:pPr lvl="2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Students m, n;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Students *p, r[25];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Students read(Students m);</a:t>
            </a:r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477F7149-07DE-4D4C-97EA-5B1C7AF41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Typedef</a:t>
            </a:r>
          </a:p>
        </p:txBody>
      </p:sp>
      <p:grpSp>
        <p:nvGrpSpPr>
          <p:cNvPr id="413700" name="Group 4">
            <a:extLst>
              <a:ext uri="{FF2B5EF4-FFF2-40B4-BE49-F238E27FC236}">
                <a16:creationId xmlns:a16="http://schemas.microsoft.com/office/drawing/2014/main" id="{D66AC81F-CDBD-4E87-A5E7-84B488CFCAC5}"/>
              </a:ext>
            </a:extLst>
          </p:cNvPr>
          <p:cNvGrpSpPr>
            <a:grpSpLocks/>
          </p:cNvGrpSpPr>
          <p:nvPr/>
        </p:nvGrpSpPr>
        <p:grpSpPr bwMode="auto">
          <a:xfrm rot="20340000">
            <a:off x="4617869" y="4657726"/>
            <a:ext cx="4421188" cy="739775"/>
            <a:chOff x="2542" y="1984"/>
            <a:chExt cx="2785" cy="466"/>
          </a:xfrm>
        </p:grpSpPr>
        <p:sp>
          <p:nvSpPr>
            <p:cNvPr id="413701" name="Line 5">
              <a:extLst>
                <a:ext uri="{FF2B5EF4-FFF2-40B4-BE49-F238E27FC236}">
                  <a16:creationId xmlns:a16="http://schemas.microsoft.com/office/drawing/2014/main" id="{8F3E7F41-1010-43EA-BBA3-46638ABAB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3702" name="Text Box 6">
              <a:extLst>
                <a:ext uri="{FF2B5EF4-FFF2-40B4-BE49-F238E27FC236}">
                  <a16:creationId xmlns:a16="http://schemas.microsoft.com/office/drawing/2014/main" id="{CB057D65-85DE-4D22-A9B2-F08C7CEED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1984"/>
              <a:ext cx="2355" cy="46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E.g., </a:t>
              </a:r>
              <a:r>
                <a:rPr lang="en-US" altLang="en-US" sz="2400" b="1">
                  <a:latin typeface="Courier New" panose="02070309020205020404" pitchFamily="49" charset="0"/>
                </a:rPr>
                <a:t>typedef</a:t>
              </a:r>
              <a:r>
                <a:rPr lang="en-US" altLang="en-US" sz="2400">
                  <a:latin typeface="Times New Roman" panose="02020603050405020304" pitchFamily="18" charset="0"/>
                </a:rPr>
                <a:t>, lets you leave out the word “</a:t>
              </a:r>
              <a:r>
                <a:rPr lang="en-US" altLang="en-US" sz="2400" b="1">
                  <a:latin typeface="Courier New" panose="02070309020205020404" pitchFamily="49" charset="0"/>
                </a:rPr>
                <a:t>struct</a:t>
              </a:r>
              <a:r>
                <a:rPr lang="en-US" altLang="en-US" sz="2400">
                  <a:latin typeface="Times New Roman" panose="02020603050405020304" pitchFamily="18" charset="0"/>
                </a:rPr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>
            <a:extLst>
              <a:ext uri="{FF2B5EF4-FFF2-40B4-BE49-F238E27FC236}">
                <a16:creationId xmlns:a16="http://schemas.microsoft.com/office/drawing/2014/main" id="{221DC786-5D85-4C7F-9D18-FBEAAECC8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>
                <a:latin typeface="Courier New" panose="02070309020205020404" pitchFamily="49" charset="0"/>
              </a:rPr>
              <a:t>typedef</a:t>
            </a:r>
            <a:r>
              <a:rPr lang="en-US" altLang="en-US" sz="2800"/>
              <a:t> may be used to rename </a:t>
            </a:r>
            <a:r>
              <a:rPr lang="en-US" altLang="en-US" sz="2800" i="1"/>
              <a:t>any</a:t>
            </a:r>
            <a:r>
              <a:rPr lang="en-US" altLang="en-US" sz="2800"/>
              <a:t> type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Clarifies purpose of the type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Cleaner, more readable code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Portability across platforms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E.g.,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char *String;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E.g.,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int size_t;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long int32;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long long int64;</a:t>
            </a:r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05372020-2A27-441B-A99B-AF1D3244A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Courier New" panose="02070309020205020404" pitchFamily="49" charset="0"/>
              </a:rPr>
              <a:t>typedef</a:t>
            </a:r>
            <a:r>
              <a:rPr lang="en-US" altLang="en-US"/>
              <a:t> </a:t>
            </a:r>
            <a:r>
              <a:rPr lang="en-US" altLang="en-US" sz="2800"/>
              <a:t>(continued)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>
            <a:extLst>
              <a:ext uri="{FF2B5EF4-FFF2-40B4-BE49-F238E27FC236}">
                <a16:creationId xmlns:a16="http://schemas.microsoft.com/office/drawing/2014/main" id="{961576BF-8848-493D-AF87-A0F85C4E9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>
                <a:latin typeface="Courier New" panose="02070309020205020404" pitchFamily="49" charset="0"/>
              </a:rPr>
              <a:t>typedef</a:t>
            </a:r>
            <a:r>
              <a:rPr lang="en-US" altLang="en-US" sz="2800"/>
              <a:t> may be used to rename </a:t>
            </a:r>
            <a:r>
              <a:rPr lang="en-US" altLang="en-US" sz="2800" i="1"/>
              <a:t>any</a:t>
            </a:r>
            <a:r>
              <a:rPr lang="en-US" altLang="en-US" sz="2800"/>
              <a:t> type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Clarifies purpose of the type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Cleaner, more readable code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Portability across platforms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E.g.,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char *String;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E.g.,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int size_t;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long int32;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typedef long long int64;</a:t>
            </a:r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5A96FB96-CDE7-4490-848D-59894DF20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Courier New" panose="02070309020205020404" pitchFamily="49" charset="0"/>
              </a:rPr>
              <a:t>typedef</a:t>
            </a:r>
            <a:r>
              <a:rPr lang="en-US" altLang="en-US"/>
              <a:t>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grpSp>
        <p:nvGrpSpPr>
          <p:cNvPr id="417796" name="Group 4">
            <a:extLst>
              <a:ext uri="{FF2B5EF4-FFF2-40B4-BE49-F238E27FC236}">
                <a16:creationId xmlns:a16="http://schemas.microsoft.com/office/drawing/2014/main" id="{D76A561A-6799-4361-B529-BD4EBBB2ACBF}"/>
              </a:ext>
            </a:extLst>
          </p:cNvPr>
          <p:cNvGrpSpPr>
            <a:grpSpLocks/>
          </p:cNvGrpSpPr>
          <p:nvPr/>
        </p:nvGrpSpPr>
        <p:grpSpPr bwMode="auto">
          <a:xfrm rot="20340000">
            <a:off x="4572000" y="3810000"/>
            <a:ext cx="4421188" cy="1287463"/>
            <a:chOff x="2542" y="1812"/>
            <a:chExt cx="2785" cy="811"/>
          </a:xfrm>
        </p:grpSpPr>
        <p:sp>
          <p:nvSpPr>
            <p:cNvPr id="417797" name="Line 5">
              <a:extLst>
                <a:ext uri="{FF2B5EF4-FFF2-40B4-BE49-F238E27FC236}">
                  <a16:creationId xmlns:a16="http://schemas.microsoft.com/office/drawing/2014/main" id="{CB704685-C7F1-49E8-AEB6-7AD062BAA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7798" name="Text Box 6">
              <a:extLst>
                <a:ext uri="{FF2B5EF4-FFF2-40B4-BE49-F238E27FC236}">
                  <a16:creationId xmlns:a16="http://schemas.microsoft.com/office/drawing/2014/main" id="{E2118F19-EC9B-4608-B0AB-9411B3D4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1812"/>
              <a:ext cx="2355" cy="8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234950" indent="-2349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These three may change from platform to platform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Defined once in a </a:t>
              </a:r>
              <a:r>
                <a:rPr lang="en-US" altLang="en-US" sz="2400" b="1">
                  <a:latin typeface="Courier New" panose="02070309020205020404" pitchFamily="49" charset="0"/>
                </a:rPr>
                <a:t>.h</a:t>
              </a:r>
              <a:r>
                <a:rPr lang="en-US" altLang="en-US" sz="2400">
                  <a:latin typeface="Times New Roman" panose="02020603050405020304" pitchFamily="18" charset="0"/>
                </a:rPr>
                <a:t> file! </a:t>
              </a:r>
            </a:p>
          </p:txBody>
        </p:sp>
      </p:grpSp>
      <p:grpSp>
        <p:nvGrpSpPr>
          <p:cNvPr id="417799" name="Group 7">
            <a:extLst>
              <a:ext uri="{FF2B5EF4-FFF2-40B4-BE49-F238E27FC236}">
                <a16:creationId xmlns:a16="http://schemas.microsoft.com/office/drawing/2014/main" id="{FFCECB76-186F-4B39-A5D1-68EFDEF84B9A}"/>
              </a:ext>
            </a:extLst>
          </p:cNvPr>
          <p:cNvGrpSpPr>
            <a:grpSpLocks/>
          </p:cNvGrpSpPr>
          <p:nvPr/>
        </p:nvGrpSpPr>
        <p:grpSpPr bwMode="auto">
          <a:xfrm rot="20340000">
            <a:off x="4419600" y="3886200"/>
            <a:ext cx="4421188" cy="922338"/>
            <a:chOff x="2542" y="1926"/>
            <a:chExt cx="2785" cy="581"/>
          </a:xfrm>
        </p:grpSpPr>
        <p:sp>
          <p:nvSpPr>
            <p:cNvPr id="417800" name="Line 8">
              <a:extLst>
                <a:ext uri="{FF2B5EF4-FFF2-40B4-BE49-F238E27FC236}">
                  <a16:creationId xmlns:a16="http://schemas.microsoft.com/office/drawing/2014/main" id="{533558B9-C9A2-4189-8836-A290FE32F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7801" name="Text Box 9">
              <a:extLst>
                <a:ext uri="{FF2B5EF4-FFF2-40B4-BE49-F238E27FC236}">
                  <a16:creationId xmlns:a16="http://schemas.microsoft.com/office/drawing/2014/main" id="{B60914E6-6CFF-409E-B0B5-4DF3BDE26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1926"/>
              <a:ext cx="2355" cy="58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Very common in </a:t>
              </a:r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>
                  <a:latin typeface="Times New Roman" panose="02020603050405020304" pitchFamily="18" charset="0"/>
                </a:rPr>
                <a:t> and </a:t>
              </a:r>
              <a:r>
                <a:rPr lang="en-US" altLang="en-US" sz="2400" i="1">
                  <a:latin typeface="Times New Roman" panose="02020603050405020304" pitchFamily="18" charset="0"/>
                </a:rPr>
                <a:t>C++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Esp. for portable code!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>
            <a:extLst>
              <a:ext uri="{FF2B5EF4-FFF2-40B4-BE49-F238E27FC236}">
                <a16:creationId xmlns:a16="http://schemas.microsoft.com/office/drawing/2014/main" id="{E23DDCC8-5FF4-4DEA-8731-565DF1073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</a:t>
            </a:r>
            <a:r>
              <a:rPr lang="en-US" altLang="en-US" i="1"/>
              <a:t>is</a:t>
            </a:r>
            <a:r>
              <a:rPr lang="en-US" altLang="en-US"/>
              <a:t> legal:–</a:t>
            </a:r>
          </a:p>
          <a:p>
            <a:pPr lvl="2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/* in a .c or .h file */</a:t>
            </a:r>
          </a:p>
          <a:p>
            <a:pPr lvl="2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typedef struct _item Item;</a:t>
            </a:r>
          </a:p>
          <a:p>
            <a:pPr lvl="2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Item *p, *q;</a:t>
            </a:r>
          </a:p>
          <a:p>
            <a:pPr lvl="2">
              <a:buFontTx/>
              <a:buNone/>
            </a:pPr>
            <a:endParaRPr lang="en-US" altLang="en-US" sz="2200" b="1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b="1"/>
              <a:t>…</a:t>
            </a:r>
            <a:r>
              <a:rPr lang="en-US" altLang="en-US" sz="2200" b="1">
                <a:latin typeface="Courier New" panose="02070309020205020404" pitchFamily="49" charset="0"/>
              </a:rPr>
              <a:t>	/* In another file */</a:t>
            </a:r>
          </a:p>
          <a:p>
            <a:pPr lvl="2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struct _item {</a:t>
            </a:r>
          </a:p>
          <a:p>
            <a:pPr lvl="2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char *info;</a:t>
            </a:r>
            <a:br>
              <a:rPr lang="en-US" altLang="en-US" sz="2200" b="1">
                <a:latin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</a:rPr>
              <a:t>Item *nextItem;</a:t>
            </a:r>
          </a:p>
          <a:p>
            <a:pPr lvl="2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84270DE2-5930-49BB-8DDC-8D0F758A0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Revisit note about </a:t>
            </a:r>
            <a:r>
              <a:rPr lang="en-US" altLang="en-US" sz="3200" b="1">
                <a:latin typeface="Courier New" panose="02070309020205020404" pitchFamily="49" charset="0"/>
              </a:rPr>
              <a:t>structs</a:t>
            </a:r>
            <a:r>
              <a:rPr lang="en-US" altLang="en-US"/>
              <a:t> and pointers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>
            <a:extLst>
              <a:ext uri="{FF2B5EF4-FFF2-40B4-BE49-F238E27FC236}">
                <a16:creationId xmlns:a16="http://schemas.microsoft.com/office/drawing/2014/main" id="{1A62FEA1-61BA-4E2E-9EB0-768B0DFF5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A </a:t>
            </a:r>
            <a:r>
              <a:rPr lang="en-US" altLang="en-US" sz="2400" b="1" dirty="0">
                <a:latin typeface="Courier New" panose="02070309020205020404" pitchFamily="49" charset="0"/>
              </a:rPr>
              <a:t>union</a:t>
            </a:r>
            <a:r>
              <a:rPr lang="en-US" altLang="en-US" sz="2800" dirty="0"/>
              <a:t> is like a </a:t>
            </a:r>
            <a:r>
              <a:rPr lang="en-US" altLang="en-US" sz="2400" b="1" dirty="0">
                <a:latin typeface="Courier New" panose="02070309020205020404" pitchFamily="49" charset="0"/>
              </a:rPr>
              <a:t>struct</a:t>
            </a:r>
            <a:r>
              <a:rPr lang="en-US" altLang="en-US" sz="2800" dirty="0"/>
              <a:t>, but only one of its members is stored, not all</a:t>
            </a:r>
          </a:p>
          <a:p>
            <a:pPr lvl="2"/>
            <a:r>
              <a:rPr lang="en-US" altLang="en-US" sz="2000" dirty="0"/>
              <a:t>I.e., a single variable may hold different types at different times</a:t>
            </a:r>
          </a:p>
          <a:p>
            <a:pPr lvl="2"/>
            <a:r>
              <a:rPr lang="en-US" altLang="en-US" sz="2000" dirty="0"/>
              <a:t>Storage is enough to hold largest member</a:t>
            </a:r>
          </a:p>
          <a:p>
            <a:pPr lvl="2"/>
            <a:r>
              <a:rPr lang="en-US" altLang="en-US" sz="2000" dirty="0"/>
              <a:t>Members are overlaid on top of each other</a:t>
            </a:r>
          </a:p>
          <a:p>
            <a:r>
              <a:rPr lang="en-US" altLang="en-US" sz="2800" dirty="0"/>
              <a:t>E.g.,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union Data {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int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float f;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char str[20];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 data;</a:t>
            </a:r>
          </a:p>
          <a:p>
            <a:pPr lvl="1">
              <a:buFontTx/>
              <a:buNone/>
            </a:pPr>
            <a:r>
              <a:rPr lang="en-US" altLang="en-US" sz="2000" dirty="0"/>
              <a:t>It is </a:t>
            </a:r>
            <a:r>
              <a:rPr lang="en-US" altLang="en-US" sz="2000" i="1" dirty="0"/>
              <a:t>programmer’s responsibility</a:t>
            </a:r>
            <a:r>
              <a:rPr lang="en-US" altLang="en-US" sz="2000" dirty="0"/>
              <a:t> to keep track of which type is stored in a </a:t>
            </a:r>
            <a:r>
              <a:rPr lang="en-US" altLang="en-US" sz="1800" b="1" dirty="0">
                <a:latin typeface="Courier New" panose="02070309020205020404" pitchFamily="49" charset="0"/>
              </a:rPr>
              <a:t>union</a:t>
            </a:r>
            <a:r>
              <a:rPr lang="en-US" altLang="en-US" sz="2000" dirty="0"/>
              <a:t> at any given time!</a:t>
            </a:r>
          </a:p>
          <a:p>
            <a:pPr lvl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57F2B47F-C84A-4414-9E9A-9665BDAAB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>
            <a:extLst>
              <a:ext uri="{FF2B5EF4-FFF2-40B4-BE49-F238E27FC236}">
                <a16:creationId xmlns:a16="http://schemas.microsoft.com/office/drawing/2014/main" id="{3C708C81-F275-4F49-8F21-393D00F09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collection of one or more variables, typically of different types, grouped together under a single name for convenient handling</a:t>
            </a:r>
          </a:p>
          <a:p>
            <a:r>
              <a:rPr lang="en-US" altLang="en-US" dirty="0"/>
              <a:t>Known as </a:t>
            </a: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in </a:t>
            </a:r>
            <a:r>
              <a:rPr lang="en-US" altLang="en-US" i="1" dirty="0"/>
              <a:t>C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Like a </a:t>
            </a:r>
            <a:r>
              <a:rPr lang="en-US" altLang="en-US" sz="2800" i="1" dirty="0">
                <a:latin typeface="Times New Roman" panose="02020603050405020304" pitchFamily="18" charset="0"/>
              </a:rPr>
              <a:t>class</a:t>
            </a:r>
            <a:r>
              <a:rPr lang="en-US" altLang="en-US" sz="2800" dirty="0">
                <a:latin typeface="Times New Roman" panose="02020603050405020304" pitchFamily="18" charset="0"/>
              </a:rPr>
              <a:t> in Java but with no methods</a:t>
            </a:r>
          </a:p>
          <a:p>
            <a:endParaRPr lang="en-US" altLang="en-US" dirty="0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B8323C72-7F79-43D4-B683-440EF08F9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— </a:t>
            </a:r>
            <a:r>
              <a:rPr lang="en-US" altLang="en-US" i="1"/>
              <a:t>Structure</a:t>
            </a:r>
            <a:endParaRPr lang="en-US" alt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9EB4D54-D496-4EBD-BB1F-4086EFAE0C9F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Structures, Unions, and Typedefs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B36-6E4D-4017-B14A-CFEC5AD2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(Continued)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4FD9-F0D8-4425-A0F2-08023952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union tag is optional like structures.</a:t>
            </a:r>
          </a:p>
          <a:p>
            <a:pPr marL="0" indent="0">
              <a:buNone/>
            </a:pPr>
            <a:r>
              <a:rPr lang="en-US" sz="2000" dirty="0"/>
              <a:t>	Let </a:t>
            </a:r>
          </a:p>
          <a:p>
            <a:pPr marL="0" indent="0">
              <a:buNone/>
            </a:pPr>
            <a:r>
              <a:rPr lang="en-US" sz="2000" dirty="0"/>
              <a:t>		union Data{</a:t>
            </a:r>
          </a:p>
          <a:p>
            <a:pPr marL="0" indent="0">
              <a:buNone/>
            </a:pPr>
            <a:r>
              <a:rPr lang="en-US" sz="2000" dirty="0"/>
              <a:t>  			 	int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				float f;</a:t>
            </a:r>
          </a:p>
          <a:p>
            <a:pPr marL="0" indent="0">
              <a:buNone/>
            </a:pPr>
            <a:r>
              <a:rPr lang="en-US" sz="2000" dirty="0"/>
              <a:t>  				char str[20];</a:t>
            </a:r>
          </a:p>
          <a:p>
            <a:pPr marL="0" indent="0">
              <a:buNone/>
            </a:pPr>
            <a:r>
              <a:rPr lang="en-US" sz="2000" dirty="0"/>
              <a:t>			    }data;</a:t>
            </a:r>
          </a:p>
          <a:p>
            <a:r>
              <a:rPr lang="en-US" sz="2000" dirty="0"/>
              <a:t>Now, a variable of Data type can store an integer, a floating-point number, or a string of characters. </a:t>
            </a:r>
          </a:p>
          <a:p>
            <a:r>
              <a:rPr lang="en-US" sz="2000" dirty="0"/>
              <a:t>It means a single variable, i.e., same memory location, can be used to store multiple types of data.</a:t>
            </a:r>
          </a:p>
          <a:p>
            <a:r>
              <a:rPr lang="en-US" sz="2000" dirty="0"/>
              <a:t>Union Data will occupy 20 bytes of memory space because this is the maximum space which can be occupied by a character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80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>
            <a:extLst>
              <a:ext uri="{FF2B5EF4-FFF2-40B4-BE49-F238E27FC236}">
                <a16:creationId xmlns:a16="http://schemas.microsoft.com/office/drawing/2014/main" id="{6A0BB1D0-23F8-4875-BE2D-A162E7CA4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b="1">
                <a:latin typeface="Courier New" panose="02070309020205020404" pitchFamily="49" charset="0"/>
              </a:rPr>
              <a:t>unions</a:t>
            </a:r>
            <a:r>
              <a:rPr lang="en-US" altLang="en-US"/>
              <a:t> are used much less frequently than </a:t>
            </a:r>
            <a:r>
              <a:rPr lang="en-US" altLang="en-US" sz="3000" b="1">
                <a:latin typeface="Courier New" panose="02070309020205020404" pitchFamily="49" charset="0"/>
              </a:rPr>
              <a:t>structs</a:t>
            </a:r>
            <a:r>
              <a:rPr lang="en-US" altLang="en-US"/>
              <a:t> — mostly</a:t>
            </a:r>
          </a:p>
          <a:p>
            <a:pPr lvl="2"/>
            <a:r>
              <a:rPr lang="en-US" altLang="en-US"/>
              <a:t>in the inner details of operating system</a:t>
            </a:r>
          </a:p>
          <a:p>
            <a:pPr lvl="2"/>
            <a:r>
              <a:rPr lang="en-US" altLang="en-US"/>
              <a:t>in device drivers</a:t>
            </a:r>
          </a:p>
          <a:p>
            <a:pPr lvl="2"/>
            <a:r>
              <a:rPr lang="en-US" altLang="en-US"/>
              <a:t>in embedded systems where you have to access registers defined by the hardware</a:t>
            </a:r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7D116FAB-5B8C-4B4D-8628-96815E91F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</a:t>
            </a:r>
            <a:r>
              <a:rPr lang="en-US" altLang="en-US" sz="2800"/>
              <a:t>(continued)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>
            <a:extLst>
              <a:ext uri="{FF2B5EF4-FFF2-40B4-BE49-F238E27FC236}">
                <a16:creationId xmlns:a16="http://schemas.microsoft.com/office/drawing/2014/main" id="{FAC5CB56-E835-43E5-963A-602B0923E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Defines a new </a:t>
            </a:r>
            <a:r>
              <a:rPr lang="en-US" altLang="en-US" i="1" dirty="0"/>
              <a:t>type</a:t>
            </a:r>
          </a:p>
          <a:p>
            <a:pPr lvl="2"/>
            <a:r>
              <a:rPr lang="en-US" altLang="en-US" dirty="0"/>
              <a:t>i.e., a new kind of data type that compiler regards as a unit</a:t>
            </a:r>
          </a:p>
          <a:p>
            <a:pPr lvl="2"/>
            <a:r>
              <a:rPr lang="en-US" altLang="en-US" dirty="0"/>
              <a:t>It is a derived datatype</a:t>
            </a:r>
          </a:p>
          <a:p>
            <a:r>
              <a:rPr lang="en-US" altLang="en-US" dirty="0"/>
              <a:t>E.g., 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student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float CGPA;	</a:t>
            </a:r>
            <a:r>
              <a:rPr lang="en-US" altLang="en-US" sz="1800" b="1" dirty="0">
                <a:latin typeface="Courier New" panose="02070309020205020404" pitchFamily="49" charset="0"/>
              </a:rPr>
              <a:t>//CGPA of students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age; 	</a:t>
            </a:r>
            <a:r>
              <a:rPr lang="en-US" altLang="en-US" sz="1800" b="1" dirty="0">
                <a:latin typeface="Courier New" panose="02070309020205020404" pitchFamily="49" charset="0"/>
              </a:rPr>
              <a:t>//age of students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int roll; 	</a:t>
            </a:r>
            <a:r>
              <a:rPr lang="en-US" altLang="en-US" sz="1800" b="1" dirty="0">
                <a:latin typeface="Courier New" panose="02070309020205020404" pitchFamily="49" charset="0"/>
              </a:rPr>
              <a:t>//roll number of students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1D1A41CA-AB33-4210-AF80-9EF7646F4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Courier New" panose="02070309020205020404" pitchFamily="49" charset="0"/>
              </a:rPr>
              <a:t>struct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8E1A12-C966-4FF7-A410-80DB542864EB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Structures, Unions, and Typedefs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63DCC11-9D2A-4156-8FB0-89F897B81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256" y="3074193"/>
            <a:ext cx="2438400" cy="7096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Members of the </a:t>
            </a:r>
            <a:r>
              <a:rPr lang="en-US" altLang="en-US" sz="2200" b="1" dirty="0">
                <a:latin typeface="Courier New" panose="02070309020205020404" pitchFamily="49" charset="0"/>
              </a:rPr>
              <a:t>struct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AE3242F-20F8-4CDD-A0D9-88B54795F076}"/>
              </a:ext>
            </a:extLst>
          </p:cNvPr>
          <p:cNvSpPr/>
          <p:nvPr/>
        </p:nvSpPr>
        <p:spPr>
          <a:xfrm>
            <a:off x="6019800" y="3162300"/>
            <a:ext cx="266700" cy="962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63C0B04-9972-4B0B-8FE0-D33564DF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4114800" cy="711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 </a:t>
            </a:r>
            <a:r>
              <a:rPr lang="en-US" altLang="en-US" sz="2000" i="1">
                <a:latin typeface="Times New Roman" panose="02020603050405020304" pitchFamily="18" charset="0"/>
              </a:rPr>
              <a:t>member</a:t>
            </a:r>
            <a:r>
              <a:rPr lang="en-US" altLang="en-US" sz="2000">
                <a:latin typeface="Times New Roman" panose="02020603050405020304" pitchFamily="18" charset="0"/>
              </a:rPr>
              <a:t> of a </a:t>
            </a:r>
            <a:r>
              <a:rPr lang="en-US" altLang="en-US" sz="2000" b="1">
                <a:latin typeface="Courier New" panose="02070309020205020404" pitchFamily="49" charset="0"/>
              </a:rPr>
              <a:t>struct</a:t>
            </a:r>
            <a:r>
              <a:rPr lang="en-US" altLang="en-US" sz="2000">
                <a:latin typeface="Times New Roman" panose="02020603050405020304" pitchFamily="18" charset="0"/>
              </a:rPr>
              <a:t> is analogous to a </a:t>
            </a:r>
            <a:r>
              <a:rPr lang="en-US" altLang="en-US" sz="2000" i="1">
                <a:latin typeface="Times New Roman" panose="02020603050405020304" pitchFamily="18" charset="0"/>
              </a:rPr>
              <a:t>field</a:t>
            </a:r>
            <a:r>
              <a:rPr lang="en-US" altLang="en-US" sz="2000">
                <a:latin typeface="Times New Roman" panose="02020603050405020304" pitchFamily="18" charset="0"/>
              </a:rPr>
              <a:t> of a class in Java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>
            <a:extLst>
              <a:ext uri="{FF2B5EF4-FFF2-40B4-BE49-F238E27FC236}">
                <a16:creationId xmlns:a16="http://schemas.microsoft.com/office/drawing/2014/main" id="{D1407875-67EB-4B99-A1DC-5314D028E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Defines a new </a:t>
            </a:r>
            <a:r>
              <a:rPr lang="en-US" altLang="en-US" i="1" dirty="0"/>
              <a:t>type</a:t>
            </a:r>
          </a:p>
          <a:p>
            <a:r>
              <a:rPr lang="en-US" altLang="en-US" dirty="0"/>
              <a:t>E.g.,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struct student 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float CGPA;	</a:t>
            </a:r>
            <a:r>
              <a:rPr lang="en-US" altLang="en-US" sz="1600" dirty="0">
                <a:latin typeface="Courier New" panose="02070309020205020404" pitchFamily="49" charset="0"/>
              </a:rPr>
              <a:t>//CGPA of students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age; 	</a:t>
            </a:r>
            <a:r>
              <a:rPr lang="en-US" altLang="en-US" sz="1600" dirty="0">
                <a:latin typeface="Courier New" panose="02070309020205020404" pitchFamily="49" charset="0"/>
              </a:rPr>
              <a:t>//age of students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int roll; 	</a:t>
            </a:r>
            <a:r>
              <a:rPr lang="en-US" altLang="en-US" sz="1600" dirty="0">
                <a:latin typeface="Courier New" panose="02070309020205020404" pitchFamily="49" charset="0"/>
              </a:rPr>
              <a:t>//roll number of students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371903F1-AE46-4DF7-B763-ED60275F7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Courier New" panose="02070309020205020404" pitchFamily="49" charset="0"/>
              </a:rPr>
              <a:t>struct</a:t>
            </a:r>
          </a:p>
        </p:txBody>
      </p:sp>
      <p:grpSp>
        <p:nvGrpSpPr>
          <p:cNvPr id="376836" name="Group 4">
            <a:extLst>
              <a:ext uri="{FF2B5EF4-FFF2-40B4-BE49-F238E27FC236}">
                <a16:creationId xmlns:a16="http://schemas.microsoft.com/office/drawing/2014/main" id="{E7750A1C-2D6F-4ACA-871C-CDE4E792534A}"/>
              </a:ext>
            </a:extLst>
          </p:cNvPr>
          <p:cNvGrpSpPr>
            <a:grpSpLocks/>
          </p:cNvGrpSpPr>
          <p:nvPr/>
        </p:nvGrpSpPr>
        <p:grpSpPr bwMode="auto">
          <a:xfrm rot="20313832">
            <a:off x="3009612" y="1345588"/>
            <a:ext cx="3124200" cy="738188"/>
            <a:chOff x="2256" y="1469"/>
            <a:chExt cx="1968" cy="465"/>
          </a:xfrm>
        </p:grpSpPr>
        <p:sp>
          <p:nvSpPr>
            <p:cNvPr id="376837" name="Line 5">
              <a:extLst>
                <a:ext uri="{FF2B5EF4-FFF2-40B4-BE49-F238E27FC236}">
                  <a16:creationId xmlns:a16="http://schemas.microsoft.com/office/drawing/2014/main" id="{0B40A665-8693-4333-A7A0-BC6522653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6838" name="Text Box 6">
              <a:extLst>
                <a:ext uri="{FF2B5EF4-FFF2-40B4-BE49-F238E27FC236}">
                  <a16:creationId xmlns:a16="http://schemas.microsoft.com/office/drawing/2014/main" id="{737BAA22-C931-4501-B371-48848484F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469"/>
              <a:ext cx="1536" cy="46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Tag name of the structure</a:t>
              </a:r>
            </a:p>
          </p:txBody>
        </p:sp>
      </p:grpSp>
      <p:sp>
        <p:nvSpPr>
          <p:cNvPr id="376839" name="Text Box 7">
            <a:extLst>
              <a:ext uri="{FF2B5EF4-FFF2-40B4-BE49-F238E27FC236}">
                <a16:creationId xmlns:a16="http://schemas.microsoft.com/office/drawing/2014/main" id="{A55F1B93-9F14-4761-8B6B-7DFE6E8F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3703919"/>
            <a:ext cx="3733800" cy="101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Note:– name of type is optional if you are just declaring a single </a:t>
            </a:r>
            <a:r>
              <a:rPr lang="en-US" altLang="en-US" sz="2000" b="1" dirty="0">
                <a:latin typeface="Courier New" panose="02070309020205020404" pitchFamily="49" charset="0"/>
              </a:rPr>
              <a:t>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68354238-7966-48CD-968C-C6E83D849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struct student p, q, r;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Declares and sets aside storage for three variables – </a:t>
            </a:r>
            <a:r>
              <a:rPr lang="en-US" altLang="en-US" b="1" dirty="0">
                <a:latin typeface="Courier New" panose="02070309020205020404" pitchFamily="49" charset="0"/>
              </a:rPr>
              <a:t>p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q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</a:rPr>
              <a:t>r</a:t>
            </a:r>
            <a:r>
              <a:rPr lang="en-US" altLang="en-US" dirty="0"/>
              <a:t> – each of type </a:t>
            </a: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student</a:t>
            </a:r>
          </a:p>
          <a:p>
            <a:pP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struct student </a:t>
            </a:r>
            <a:r>
              <a:rPr lang="en-US" altLang="en-US" b="1" dirty="0">
                <a:latin typeface="Courier New" panose="02070309020205020404" pitchFamily="49" charset="0"/>
              </a:rPr>
              <a:t>stud</a:t>
            </a:r>
            <a:r>
              <a:rPr lang="en-US" altLang="en-US" sz="2800" b="1" dirty="0">
                <a:latin typeface="Courier New" panose="02070309020205020404" pitchFamily="49" charset="0"/>
              </a:rPr>
              <a:t>[5];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Declares a 5-element array of </a:t>
            </a: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student</a:t>
            </a:r>
            <a:r>
              <a:rPr lang="en-US" altLang="en-US" dirty="0"/>
              <a:t>; allocates 5 units of storage, each one big enough to hold the data of one </a:t>
            </a:r>
            <a:r>
              <a:rPr lang="en-US" altLang="en-US" b="1" dirty="0">
                <a:latin typeface="Courier New" panose="02070309020205020404" pitchFamily="49" charset="0"/>
              </a:rPr>
              <a:t>student.</a:t>
            </a:r>
          </a:p>
          <a:p>
            <a:pP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struct </a:t>
            </a:r>
            <a:r>
              <a:rPr lang="en-US" altLang="en-US" b="1" dirty="0">
                <a:latin typeface="Courier New" panose="02070309020205020404" pitchFamily="49" charset="0"/>
              </a:rPr>
              <a:t>student</a:t>
            </a:r>
            <a:r>
              <a:rPr lang="en-US" altLang="en-US" sz="2800" b="1" dirty="0">
                <a:latin typeface="Courier New" panose="02070309020205020404" pitchFamily="49" charset="0"/>
              </a:rPr>
              <a:t> 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Declares a pointer to an object of type </a:t>
            </a: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student.</a:t>
            </a:r>
            <a:endParaRPr lang="en-US" altLang="en-US" dirty="0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C9E84D51-FDAF-4513-ACEB-0181D3A3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</a:t>
            </a:r>
            <a:r>
              <a:rPr lang="en-US" altLang="en-US" sz="3200" b="1">
                <a:latin typeface="Courier New" panose="02070309020205020404" pitchFamily="49" charset="0"/>
              </a:rPr>
              <a:t>struct</a:t>
            </a:r>
            <a:r>
              <a:rPr lang="en-US" altLang="en-US"/>
              <a:t>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>
            <a:extLst>
              <a:ext uri="{FF2B5EF4-FFF2-40B4-BE49-F238E27FC236}">
                <a16:creationId xmlns:a16="http://schemas.microsoft.com/office/drawing/2014/main" id="{CDEF0860-239A-4F0B-B0F6-4FFFFAF6A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dot operator(.) is used to access the members of the structure.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struct student p;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struct </a:t>
            </a:r>
            <a:r>
              <a:rPr lang="en-US" altLang="en-US" b="1" dirty="0">
                <a:latin typeface="Courier New" panose="02070309020205020404" pitchFamily="49" charset="0"/>
              </a:rPr>
              <a:t>student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stud</a:t>
            </a:r>
            <a:r>
              <a:rPr lang="en-US" altLang="en-US" sz="2400" b="1" dirty="0">
                <a:latin typeface="Courier New" panose="02070309020205020404" pitchFamily="49" charset="0"/>
              </a:rPr>
              <a:t>[5]; 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p.</a:t>
            </a:r>
            <a:r>
              <a:rPr lang="en-US" altLang="en-US" b="1" dirty="0" err="1">
                <a:latin typeface="Courier New" panose="02070309020205020404" pitchFamily="49" charset="0"/>
              </a:rPr>
              <a:t>CGPA</a:t>
            </a: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 	</a:t>
            </a:r>
            <a:r>
              <a:rPr lang="en-US" altLang="en-US" sz="2400" dirty="0"/>
              <a:t>— is the CGPA of student p</a:t>
            </a:r>
            <a:endParaRPr lang="en-US" altLang="en-US" sz="1800" dirty="0"/>
          </a:p>
          <a:p>
            <a:pPr lvl="1"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p.</a:t>
            </a:r>
            <a:r>
              <a:rPr lang="en-US" altLang="en-US" b="1" dirty="0" err="1">
                <a:latin typeface="Courier New" panose="02070309020205020404" pitchFamily="49" charset="0"/>
              </a:rPr>
              <a:t>age</a:t>
            </a:r>
            <a:r>
              <a:rPr lang="en-US" altLang="en-US" sz="2400" b="1" dirty="0">
                <a:latin typeface="Courier New" panose="02070309020205020404" pitchFamily="49" charset="0"/>
              </a:rPr>
              <a:t> 		</a:t>
            </a:r>
            <a:r>
              <a:rPr lang="en-US" altLang="en-US" sz="2400" dirty="0"/>
              <a:t>— is the </a:t>
            </a:r>
            <a:r>
              <a:rPr lang="en-US" altLang="en-US" dirty="0"/>
              <a:t>age</a:t>
            </a:r>
            <a:r>
              <a:rPr lang="en-US" altLang="en-US" sz="2400" dirty="0"/>
              <a:t> of student p</a:t>
            </a: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p.r</a:t>
            </a:r>
            <a:r>
              <a:rPr lang="en-US" altLang="en-US" b="1" dirty="0" err="1">
                <a:latin typeface="Courier New" panose="02070309020205020404" pitchFamily="49" charset="0"/>
              </a:rPr>
              <a:t>oll</a:t>
            </a: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 	</a:t>
            </a:r>
            <a:r>
              <a:rPr lang="en-US" altLang="en-US" sz="2400" dirty="0"/>
              <a:t>— is the roll number of student p</a:t>
            </a: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stud</a:t>
            </a:r>
            <a:r>
              <a:rPr lang="en-US" altLang="en-US" sz="2400" b="1" dirty="0">
                <a:latin typeface="Courier New" panose="02070309020205020404" pitchFamily="49" charset="0"/>
              </a:rPr>
              <a:t>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].CGPA	</a:t>
            </a:r>
            <a:r>
              <a:rPr lang="en-US" altLang="en-US" sz="2400" dirty="0"/>
              <a:t>— is the CGPA of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student</a:t>
            </a: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stud</a:t>
            </a:r>
            <a:r>
              <a:rPr lang="en-US" altLang="en-US" sz="2400" b="1" dirty="0">
                <a:latin typeface="Courier New" panose="02070309020205020404" pitchFamily="49" charset="0"/>
              </a:rPr>
              <a:t>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].age 	</a:t>
            </a:r>
            <a:r>
              <a:rPr lang="en-US" altLang="en-US" sz="2400" dirty="0"/>
              <a:t>— is the </a:t>
            </a:r>
            <a:r>
              <a:rPr lang="en-US" altLang="en-US" dirty="0"/>
              <a:t>age </a:t>
            </a:r>
            <a:r>
              <a:rPr lang="en-US" altLang="en-US" sz="2400" dirty="0"/>
              <a:t>of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student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43EFA7B0-31F0-4FD1-97DF-709E2518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Members of a </a:t>
            </a:r>
            <a:r>
              <a:rPr lang="en-US" altLang="en-US" sz="3200" b="1">
                <a:latin typeface="Courier New" panose="02070309020205020404" pitchFamily="49" charset="0"/>
              </a:rPr>
              <a:t>struct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>
            <a:extLst>
              <a:ext uri="{FF2B5EF4-FFF2-40B4-BE49-F238E27FC236}">
                <a16:creationId xmlns:a16="http://schemas.microsoft.com/office/drawing/2014/main" id="{2D2FE882-0675-4C84-83D7-4A35C24DC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student *p;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Then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(*p).CGPA 	</a:t>
            </a:r>
            <a:r>
              <a:rPr lang="en-US" altLang="en-US" sz="2400" dirty="0"/>
              <a:t>— is the CGPA of the </a:t>
            </a:r>
            <a:r>
              <a:rPr lang="en-US" altLang="en-US" sz="2400" b="1" dirty="0">
                <a:latin typeface="Courier New" panose="02070309020205020404" pitchFamily="49" charset="0"/>
              </a:rPr>
              <a:t>student</a:t>
            </a:r>
            <a:r>
              <a:rPr lang="en-US" altLang="en-US" sz="2400" dirty="0"/>
              <a:t> pointed </a:t>
            </a:r>
            <a:br>
              <a:rPr lang="en-US" altLang="en-US" sz="2400" dirty="0"/>
            </a:br>
            <a:r>
              <a:rPr lang="en-US" altLang="en-US" sz="2400" dirty="0"/>
              <a:t>				to by </a:t>
            </a:r>
            <a:r>
              <a:rPr lang="en-US" altLang="en-US" sz="2400" b="1" dirty="0">
                <a:latin typeface="Courier New" panose="02070309020205020404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(*p).roll 	</a:t>
            </a:r>
            <a:r>
              <a:rPr lang="en-US" altLang="en-US" sz="2400" dirty="0"/>
              <a:t>— is the roll number of student 				    pointed to by </a:t>
            </a:r>
            <a:r>
              <a:rPr lang="en-US" altLang="en-US" sz="2400" b="1" dirty="0"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D53880AD-C1E1-4E70-9B39-CE87EF80D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Accessing Members of a </a:t>
            </a:r>
            <a:r>
              <a:rPr lang="en-US" altLang="en-US" sz="2800" b="1">
                <a:latin typeface="Courier New" panose="02070309020205020404" pitchFamily="49" charset="0"/>
              </a:rPr>
              <a:t>struct </a:t>
            </a:r>
            <a:r>
              <a:rPr lang="en-US" altLang="en-US" sz="2400"/>
              <a:t>(continued)</a:t>
            </a:r>
            <a:endParaRPr lang="en-US" altLang="en-US" sz="2800"/>
          </a:p>
        </p:txBody>
      </p:sp>
      <p:grpSp>
        <p:nvGrpSpPr>
          <p:cNvPr id="385028" name="Group 4">
            <a:extLst>
              <a:ext uri="{FF2B5EF4-FFF2-40B4-BE49-F238E27FC236}">
                <a16:creationId xmlns:a16="http://schemas.microsoft.com/office/drawing/2014/main" id="{A81DCF69-F729-4BCE-9F50-848E931C235C}"/>
              </a:ext>
            </a:extLst>
          </p:cNvPr>
          <p:cNvGrpSpPr>
            <a:grpSpLocks/>
          </p:cNvGrpSpPr>
          <p:nvPr/>
        </p:nvGrpSpPr>
        <p:grpSpPr bwMode="auto">
          <a:xfrm rot="20340000">
            <a:off x="1751013" y="2451100"/>
            <a:ext cx="3430587" cy="374650"/>
            <a:chOff x="1103" y="1544"/>
            <a:chExt cx="2161" cy="236"/>
          </a:xfrm>
        </p:grpSpPr>
        <p:sp>
          <p:nvSpPr>
            <p:cNvPr id="385029" name="Line 5">
              <a:extLst>
                <a:ext uri="{FF2B5EF4-FFF2-40B4-BE49-F238E27FC236}">
                  <a16:creationId xmlns:a16="http://schemas.microsoft.com/office/drawing/2014/main" id="{C8BB1954-4DA5-4FBC-B560-85AA65BB3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5030" name="Text Box 6">
              <a:extLst>
                <a:ext uri="{FF2B5EF4-FFF2-40B4-BE49-F238E27FC236}">
                  <a16:creationId xmlns:a16="http://schemas.microsoft.com/office/drawing/2014/main" id="{011F74D3-698F-42FE-83BB-492466861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1544"/>
              <a:ext cx="1730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Why the parentheses?</a:t>
              </a:r>
              <a:endParaRPr lang="en-US" altLang="en-US" sz="2200" b="1">
                <a:latin typeface="Courier New" panose="02070309020205020404" pitchFamily="49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4720C88-E7FD-48BF-B882-2589A4AA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000">
            <a:off x="4062841" y="3905827"/>
            <a:ext cx="3304318" cy="2408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>
            <a:extLst>
              <a:ext uri="{FF2B5EF4-FFF2-40B4-BE49-F238E27FC236}">
                <a16:creationId xmlns:a16="http://schemas.microsoft.com/office/drawing/2014/main" id="{3A4DA8A8-3C03-40D6-9C54-B294916FD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</a:rPr>
              <a:t>(*p).member</a:t>
            </a:r>
            <a:r>
              <a:rPr lang="en-US" altLang="en-US" dirty="0"/>
              <a:t> notation is a nuisance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Clumsy to type; need to match </a:t>
            </a:r>
            <a:r>
              <a:rPr lang="en-US" altLang="en-US" b="1" dirty="0">
                <a:latin typeface="Courier New" panose="02070309020205020404" pitchFamily="49" charset="0"/>
              </a:rPr>
              <a:t>( 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Too many keystrokes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construct is so widely used that a special notation was invented, i.e.,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latin typeface="Courier New" panose="02070309020205020404" pitchFamily="49" charset="0"/>
              </a:rPr>
              <a:t>p-&gt;member</a:t>
            </a:r>
            <a:r>
              <a:rPr lang="en-US" altLang="en-US" dirty="0"/>
              <a:t>, where </a:t>
            </a:r>
            <a:r>
              <a:rPr lang="en-US" altLang="en-US" sz="2600" b="1" dirty="0">
                <a:latin typeface="Courier New" panose="02070309020205020404" pitchFamily="49" charset="0"/>
              </a:rPr>
              <a:t>p</a:t>
            </a:r>
            <a:r>
              <a:rPr lang="en-US" altLang="en-US" dirty="0"/>
              <a:t> is a pointer to the structure</a:t>
            </a:r>
          </a:p>
          <a:p>
            <a:pPr lvl="3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7B778CBB-3919-41E6-8D93-432CAB682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Accessing Members of a </a:t>
            </a:r>
            <a:r>
              <a:rPr lang="en-US" altLang="en-US" sz="2800" b="1">
                <a:latin typeface="Courier New" panose="02070309020205020404" pitchFamily="49" charset="0"/>
              </a:rPr>
              <a:t>struct </a:t>
            </a:r>
            <a:r>
              <a:rPr lang="en-US" altLang="en-US" sz="2400"/>
              <a:t>(continued)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>
            <a:extLst>
              <a:ext uri="{FF2B5EF4-FFF2-40B4-BE49-F238E27FC236}">
                <a16:creationId xmlns:a16="http://schemas.microsoft.com/office/drawing/2014/main" id="{409E4765-6E3B-4BDD-8DBA-6EAF69607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</a:t>
            </a:r>
            <a:r>
              <a:rPr lang="en-US" altLang="en-US" b="1" dirty="0">
                <a:latin typeface="Courier New" panose="02070309020205020404" pitchFamily="49" charset="0"/>
              </a:rPr>
              <a:t>student</a:t>
            </a:r>
            <a:r>
              <a:rPr lang="en-US" altLang="en-US" sz="2400" b="1" dirty="0">
                <a:latin typeface="Courier New" panose="02070309020205020404" pitchFamily="49" charset="0"/>
              </a:rPr>
              <a:t> *p;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Then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p-&gt;CGPA 	</a:t>
            </a:r>
            <a:r>
              <a:rPr lang="en-US" altLang="en-US" sz="2400" dirty="0"/>
              <a:t>— is the CGPA of the </a:t>
            </a:r>
            <a:r>
              <a:rPr lang="en-US" altLang="en-US" sz="2400" b="1" dirty="0">
                <a:latin typeface="Courier New" panose="02070309020205020404" pitchFamily="49" charset="0"/>
              </a:rPr>
              <a:t>student</a:t>
            </a:r>
            <a:r>
              <a:rPr lang="en-US" altLang="en-US" sz="2400" dirty="0"/>
              <a:t> pointed </a:t>
            </a:r>
            <a:br>
              <a:rPr lang="en-US" altLang="en-US" sz="2400" dirty="0"/>
            </a:br>
            <a:r>
              <a:rPr lang="en-US" altLang="en-US" sz="2400" dirty="0"/>
              <a:t>				to by </a:t>
            </a:r>
            <a:r>
              <a:rPr lang="en-US" altLang="en-US" sz="2400" b="1" dirty="0">
                <a:latin typeface="Courier New" panose="02070309020205020404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P-&gt;roll 	</a:t>
            </a:r>
            <a:r>
              <a:rPr lang="en-US" altLang="en-US" sz="2400" dirty="0"/>
              <a:t>— is the roll number of student 				    pointed to by </a:t>
            </a:r>
            <a:r>
              <a:rPr lang="en-US" altLang="en-US" sz="2400" b="1" dirty="0"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015114BE-ACA9-4721-AB61-D3FF8966C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Previous Example Becomes …</a:t>
            </a:r>
            <a:endParaRPr lang="en-US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5197</TotalTime>
  <Words>1458</Words>
  <Application>Microsoft Office PowerPoint</Application>
  <PresentationFormat>On-screen Show (4:3)</PresentationFormat>
  <Paragraphs>203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</vt:lpstr>
      <vt:lpstr>Times New Roman</vt:lpstr>
      <vt:lpstr>Office Theme</vt:lpstr>
      <vt:lpstr>PowerPoint Presentation</vt:lpstr>
      <vt:lpstr>Definition — Structure</vt:lpstr>
      <vt:lpstr>struct</vt:lpstr>
      <vt:lpstr>struct</vt:lpstr>
      <vt:lpstr>Declaring struct variables</vt:lpstr>
      <vt:lpstr>Accessing Members of a struct</vt:lpstr>
      <vt:lpstr>Accessing Members of a struct (continued)</vt:lpstr>
      <vt:lpstr>Accessing Members of a struct (continued)</vt:lpstr>
      <vt:lpstr>Previous Example Becomes …</vt:lpstr>
      <vt:lpstr>Operations on struct</vt:lpstr>
      <vt:lpstr>Operations on struct (continued)</vt:lpstr>
      <vt:lpstr>Initialization of a struct</vt:lpstr>
      <vt:lpstr>Another note about structs</vt:lpstr>
      <vt:lpstr>Arrays as members of structure</vt:lpstr>
      <vt:lpstr>Typedef</vt:lpstr>
      <vt:lpstr>typedef (continued)</vt:lpstr>
      <vt:lpstr>typedef (continued)</vt:lpstr>
      <vt:lpstr>Revisit note about structs and pointers </vt:lpstr>
      <vt:lpstr>Unions</vt:lpstr>
      <vt:lpstr>Union (Continued)</vt:lpstr>
      <vt:lpstr>Unions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124</cp:revision>
  <dcterms:created xsi:type="dcterms:W3CDTF">2020-07-16T02:17:40Z</dcterms:created>
  <dcterms:modified xsi:type="dcterms:W3CDTF">2021-06-14T06:42:05Z</dcterms:modified>
</cp:coreProperties>
</file>