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20"/>
  </p:notesMasterIdLst>
  <p:handoutMasterIdLst>
    <p:handoutMasterId r:id="rId21"/>
  </p:handoutMasterIdLst>
  <p:sldIdLst>
    <p:sldId id="261" r:id="rId2"/>
    <p:sldId id="770" r:id="rId3"/>
    <p:sldId id="780" r:id="rId4"/>
    <p:sldId id="803" r:id="rId5"/>
    <p:sldId id="781" r:id="rId6"/>
    <p:sldId id="790" r:id="rId7"/>
    <p:sldId id="791" r:id="rId8"/>
    <p:sldId id="796" r:id="rId9"/>
    <p:sldId id="804" r:id="rId10"/>
    <p:sldId id="799" r:id="rId11"/>
    <p:sldId id="806" r:id="rId12"/>
    <p:sldId id="807" r:id="rId13"/>
    <p:sldId id="808" r:id="rId14"/>
    <p:sldId id="809" r:id="rId15"/>
    <p:sldId id="810" r:id="rId16"/>
    <p:sldId id="811" r:id="rId17"/>
    <p:sldId id="812" r:id="rId18"/>
    <p:sldId id="81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1546"/>
    <a:srgbClr val="B8114F"/>
    <a:srgbClr val="CA004E"/>
    <a:srgbClr val="9F1649"/>
    <a:srgbClr val="FADAE6"/>
    <a:srgbClr val="FDB9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2082" autoAdjust="0"/>
  </p:normalViewPr>
  <p:slideViewPr>
    <p:cSldViewPr snapToGrid="0" snapToObjects="1">
      <p:cViewPr varScale="1">
        <p:scale>
          <a:sx n="101" d="100"/>
          <a:sy n="101" d="100"/>
        </p:scale>
        <p:origin x="203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46" d="100"/>
          <a:sy n="46" d="100"/>
        </p:scale>
        <p:origin x="280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ABC720-70F0-4DA8-9B34-47E327D1E5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CA845-B1AB-491D-96D6-75CA4C54CE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A8863-DC05-4404-B675-D72481211B2B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856A3-E57A-491B-8B44-3063E97203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6CF31E-B7E3-4D34-88A1-328309CD95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237D6-0026-44A1-9ACB-1B49D24979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037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6C710-9289-0047-825B-8D8A7CA55EFA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D96E4-A350-8F4A-8D8D-46AA29974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FECE9-D645-0540-9DA0-AEC7DA1A7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4" y="1137256"/>
            <a:ext cx="8407032" cy="4908082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B4E98A-97D9-4526-9E90-BA541F5B53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24" y="348662"/>
            <a:ext cx="8407032" cy="464000"/>
          </a:xfrm>
        </p:spPr>
        <p:txBody>
          <a:bodyPr>
            <a:noAutofit/>
          </a:bodyPr>
          <a:lstStyle>
            <a:lvl1pPr>
              <a:defRPr sz="3200" b="0">
                <a:solidFill>
                  <a:srgbClr val="A4123F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Here To Edit Title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0DA784-0993-4F43-BA98-733CB6486E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17" y="6369931"/>
            <a:ext cx="9164233" cy="5210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D41DD4-A5E8-4552-814D-0D80AF0F22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490361"/>
            <a:ext cx="1336456" cy="31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4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364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68D9A-60AF-D041-8208-94719D7FA881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18248-39AE-B24D-B571-E8695ACF8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0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any.org/" TargetMode="External"/><Relationship Id="rId2" Type="http://schemas.openxmlformats.org/officeDocument/2006/relationships/hyperlink" Target="https://jmeubank.github.io/tdm-gcc/download/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mritauniv-my.sharepoint.com/:b:/g/personal/saraths_am_amrita_edu/ESY5Q0ic2ilLmxrW3Ngsu2sBgJ5ipEceGFXhVj1cgQphaQ?e=Sb7evq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mritauniv.sharepoint.com/sites/saraths/SitePages/19CSE102-Computer-Programming.aspx" TargetMode="External"/><Relationship Id="rId2" Type="http://schemas.openxmlformats.org/officeDocument/2006/relationships/hyperlink" Target="https://amritauniv.sharepoint.com/sites/ComputerSystemsEssentials/SitePages/19CSE101-Computer-System-Essentials.aspx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C7025E-4863-6F49-AD01-8A5B65B0890F}"/>
              </a:ext>
            </a:extLst>
          </p:cNvPr>
          <p:cNvSpPr/>
          <p:nvPr/>
        </p:nvSpPr>
        <p:spPr>
          <a:xfrm>
            <a:off x="0" y="0"/>
            <a:ext cx="9176273" cy="6858000"/>
          </a:xfrm>
          <a:prstGeom prst="rect">
            <a:avLst/>
          </a:prstGeom>
          <a:solidFill>
            <a:srgbClr val="B81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 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0288CD4-7B52-C244-BAD4-BFF7D9DCE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099" y="2667000"/>
            <a:ext cx="3443174" cy="11048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776D66-1F2F-B348-8DC7-42BD5D86556D}"/>
              </a:ext>
            </a:extLst>
          </p:cNvPr>
          <p:cNvSpPr txBox="1"/>
          <p:nvPr/>
        </p:nvSpPr>
        <p:spPr>
          <a:xfrm>
            <a:off x="4929074" y="2927061"/>
            <a:ext cx="3874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buClr>
                <a:srgbClr val="333399"/>
              </a:buClr>
              <a:buSzPct val="100000"/>
              <a:buFont typeface="Arial" charset="0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</a:t>
            </a:r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ourse Overview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BA58083-EF1A-427F-9030-DC289843A2BF}"/>
              </a:ext>
            </a:extLst>
          </p:cNvPr>
          <p:cNvCxnSpPr>
            <a:cxnSpLocks/>
          </p:cNvCxnSpPr>
          <p:nvPr/>
        </p:nvCxnSpPr>
        <p:spPr>
          <a:xfrm>
            <a:off x="4766673" y="2401044"/>
            <a:ext cx="0" cy="163681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807A921-4A34-4052-800D-82EA711F2427}"/>
              </a:ext>
            </a:extLst>
          </p:cNvPr>
          <p:cNvSpPr txBox="1"/>
          <p:nvPr/>
        </p:nvSpPr>
        <p:spPr>
          <a:xfrm>
            <a:off x="2217907" y="4477032"/>
            <a:ext cx="54183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19CSE102 Computer Programming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Lecture 1</a:t>
            </a:r>
          </a:p>
        </p:txBody>
      </p:sp>
    </p:spTree>
    <p:extLst>
      <p:ext uri="{BB962C8B-B14F-4D97-AF65-F5344CB8AC3E}">
        <p14:creationId xmlns:p14="http://schemas.microsoft.com/office/powerpoint/2010/main" val="300592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F3B5A3-172D-4C33-8831-0D13095BF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Course Evaluation Policy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7EC3748C-451F-44DB-88D0-85C8A07F66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1368343"/>
              </p:ext>
            </p:extLst>
          </p:nvPr>
        </p:nvGraphicFramePr>
        <p:xfrm>
          <a:off x="3248025" y="1186591"/>
          <a:ext cx="5420488" cy="4571701"/>
        </p:xfrm>
        <a:graphic>
          <a:graphicData uri="http://schemas.openxmlformats.org/drawingml/2006/table">
            <a:tbl>
              <a:tblPr firstRow="1" firstCol="1" bandRow="1"/>
              <a:tblGrid>
                <a:gridCol w="2382540">
                  <a:extLst>
                    <a:ext uri="{9D8B030D-6E8A-4147-A177-3AD203B41FA5}">
                      <a16:colId xmlns:a16="http://schemas.microsoft.com/office/drawing/2014/main" val="683522121"/>
                    </a:ext>
                  </a:extLst>
                </a:gridCol>
                <a:gridCol w="1306546">
                  <a:extLst>
                    <a:ext uri="{9D8B030D-6E8A-4147-A177-3AD203B41FA5}">
                      <a16:colId xmlns:a16="http://schemas.microsoft.com/office/drawing/2014/main" val="4263377789"/>
                    </a:ext>
                  </a:extLst>
                </a:gridCol>
                <a:gridCol w="482864">
                  <a:extLst>
                    <a:ext uri="{9D8B030D-6E8A-4147-A177-3AD203B41FA5}">
                      <a16:colId xmlns:a16="http://schemas.microsoft.com/office/drawing/2014/main" val="2473121112"/>
                    </a:ext>
                  </a:extLst>
                </a:gridCol>
                <a:gridCol w="1248538">
                  <a:extLst>
                    <a:ext uri="{9D8B030D-6E8A-4147-A177-3AD203B41FA5}">
                      <a16:colId xmlns:a16="http://schemas.microsoft.com/office/drawing/2014/main" val="700245516"/>
                    </a:ext>
                  </a:extLst>
                </a:gridCol>
              </a:tblGrid>
              <a:tr h="348941">
                <a:tc gridSpan="4">
                  <a:txBody>
                    <a:bodyPr/>
                    <a:lstStyle/>
                    <a:p>
                      <a:pPr marL="9144" marR="128016" indent="-9144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365"/>
                        </a:spcAft>
                      </a:pPr>
                      <a:r>
                        <a:rPr lang="en-I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Periodical Examinations (20%)</a:t>
                      </a:r>
                      <a:endParaRPr lang="en-IN" sz="20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552" marR="89552" marT="44776" marB="447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15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797519"/>
                  </a:ext>
                </a:extLst>
              </a:tr>
              <a:tr h="317038">
                <a:tc>
                  <a:txBody>
                    <a:bodyPr/>
                    <a:lstStyle/>
                    <a:p>
                      <a:pPr marL="9144" marR="128016" indent="-9144" algn="just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365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Periodical - I</a:t>
                      </a:r>
                      <a:endParaRPr lang="en-I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64" marR="67164" marT="93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9144" marR="128016" indent="-9144" algn="just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365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Online MCQ (5%)</a:t>
                      </a:r>
                      <a:endParaRPr lang="en-I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552" marR="89552" marT="44776" marB="447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" marR="128016" indent="-9144" algn="just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365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Viva (5%)</a:t>
                      </a:r>
                      <a:endParaRPr lang="en-I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64" marR="67164" marT="93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602657"/>
                  </a:ext>
                </a:extLst>
              </a:tr>
              <a:tr h="317038">
                <a:tc>
                  <a:txBody>
                    <a:bodyPr/>
                    <a:lstStyle/>
                    <a:p>
                      <a:pPr marL="9144" marR="128016" indent="-9144" algn="just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365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Periodical - II</a:t>
                      </a:r>
                      <a:endParaRPr lang="en-I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64" marR="67164" marT="93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9144" marR="128016" indent="-9144" algn="just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365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Online MCQ (5%)</a:t>
                      </a:r>
                      <a:endParaRPr lang="en-I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552" marR="89552" marT="44776" marB="447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" marR="128016" indent="-9144" algn="just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365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Viva (5%)</a:t>
                      </a:r>
                      <a:endParaRPr lang="en-I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64" marR="67164" marT="93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50160"/>
                  </a:ext>
                </a:extLst>
              </a:tr>
              <a:tr h="348941">
                <a:tc gridSpan="4">
                  <a:txBody>
                    <a:bodyPr/>
                    <a:lstStyle/>
                    <a:p>
                      <a:pPr marL="9144" marR="128016" indent="-9144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365"/>
                        </a:spcAft>
                      </a:pPr>
                      <a:r>
                        <a:rPr lang="en-I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Continuous Assessment (45%)</a:t>
                      </a:r>
                      <a:endParaRPr lang="en-IN" sz="20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552" marR="89552" marT="44776" marB="447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15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630770"/>
                  </a:ext>
                </a:extLst>
              </a:tr>
              <a:tr h="317038">
                <a:tc gridSpan="4">
                  <a:txBody>
                    <a:bodyPr/>
                    <a:lstStyle/>
                    <a:p>
                      <a:pPr marL="9144" marR="128016" indent="-9144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365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Theory (15%)</a:t>
                      </a:r>
                      <a:endParaRPr lang="en-I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552" marR="89552" marT="44776" marB="447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43409"/>
                  </a:ext>
                </a:extLst>
              </a:tr>
              <a:tr h="317038">
                <a:tc gridSpan="2">
                  <a:txBody>
                    <a:bodyPr/>
                    <a:lstStyle/>
                    <a:p>
                      <a:pPr marL="9144" marR="128016" indent="-9144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365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 Weekly Quiz (best 10 out of 12)</a:t>
                      </a:r>
                      <a:endParaRPr lang="en-I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552" marR="89552" marT="44776" marB="447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457200" marR="128016" indent="-9144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85"/>
                        </a:spcAft>
                        <a:tabLst>
                          <a:tab pos="270510" algn="l"/>
                        </a:tabLs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15%</a:t>
                      </a:r>
                      <a:endParaRPr lang="en-I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552" marR="89552" marT="44776" marB="447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760356"/>
                  </a:ext>
                </a:extLst>
              </a:tr>
              <a:tr h="317038">
                <a:tc gridSpan="4">
                  <a:txBody>
                    <a:bodyPr/>
                    <a:lstStyle/>
                    <a:p>
                      <a:pPr marL="9144" marR="128016" indent="-9144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365"/>
                        </a:spcAft>
                      </a:pP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Lab (30%)</a:t>
                      </a:r>
                      <a:endParaRPr lang="en-IN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552" marR="89552" marT="44776" marB="447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683652"/>
                  </a:ext>
                </a:extLst>
              </a:tr>
              <a:tr h="317038">
                <a:tc gridSpan="2">
                  <a:txBody>
                    <a:bodyPr/>
                    <a:lstStyle/>
                    <a:p>
                      <a:pPr marL="9144" marR="128016" indent="-9144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365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Lab Sheet Evaluation</a:t>
                      </a:r>
                      <a:endParaRPr lang="en-I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552" marR="89552" marT="44776" marB="447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457200" marR="128016" indent="-9144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85"/>
                        </a:spcAft>
                        <a:tabLst>
                          <a:tab pos="270510" algn="l"/>
                        </a:tabLs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en-I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552" marR="89552" marT="44776" marB="447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853694"/>
                  </a:ext>
                </a:extLst>
              </a:tr>
              <a:tr h="608204">
                <a:tc gridSpan="2">
                  <a:txBody>
                    <a:bodyPr/>
                    <a:lstStyle/>
                    <a:p>
                      <a:pPr marL="9144" marR="128016" indent="-9144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365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Two programming exams using online judging platform</a:t>
                      </a:r>
                      <a:endParaRPr lang="en-I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552" marR="89552" marT="44776" marB="447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457200" marR="128016" indent="-9144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85"/>
                        </a:spcAft>
                        <a:tabLst>
                          <a:tab pos="270510" algn="l"/>
                        </a:tabLs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10% + 10%</a:t>
                      </a:r>
                      <a:endParaRPr lang="en-I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457200" marR="128016" indent="-9144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85"/>
                        </a:spcAft>
                        <a:tabLst>
                          <a:tab pos="270510" algn="l"/>
                        </a:tabLs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552" marR="89552" marT="44776" marB="447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443553"/>
                  </a:ext>
                </a:extLst>
              </a:tr>
              <a:tr h="348941">
                <a:tc gridSpan="4">
                  <a:txBody>
                    <a:bodyPr/>
                    <a:lstStyle/>
                    <a:p>
                      <a:pPr marL="457200" marR="128016" indent="-9144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85"/>
                        </a:spcAft>
                        <a:tabLst>
                          <a:tab pos="270510" algn="l"/>
                        </a:tabLst>
                      </a:pPr>
                      <a:r>
                        <a:rPr lang="en-I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End Semester (35%)</a:t>
                      </a:r>
                      <a:endParaRPr lang="en-IN" sz="20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552" marR="89552" marT="44776" marB="447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15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859756"/>
                  </a:ext>
                </a:extLst>
              </a:tr>
              <a:tr h="317038">
                <a:tc gridSpan="2">
                  <a:txBody>
                    <a:bodyPr/>
                    <a:lstStyle/>
                    <a:p>
                      <a:pPr marL="9144" marR="128016" indent="-9144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365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Online Exam (Theory + Lab)</a:t>
                      </a:r>
                      <a:endParaRPr lang="en-I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552" marR="89552" marT="44776" marB="447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457200" marR="128016" indent="-9144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85"/>
                        </a:spcAft>
                        <a:tabLst>
                          <a:tab pos="270510" algn="l"/>
                        </a:tabLs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15%</a:t>
                      </a:r>
                      <a:endParaRPr lang="en-I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552" marR="89552" marT="44776" marB="447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574619"/>
                  </a:ext>
                </a:extLst>
              </a:tr>
              <a:tr h="608204">
                <a:tc gridSpan="2">
                  <a:txBody>
                    <a:bodyPr/>
                    <a:lstStyle/>
                    <a:p>
                      <a:pPr marL="9144" marR="128016" indent="-9144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365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End Sem Viva</a:t>
                      </a:r>
                      <a:endParaRPr lang="en-I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552" marR="89552" marT="44776" marB="447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457200" marR="128016" indent="-9144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85"/>
                        </a:spcAft>
                        <a:tabLst>
                          <a:tab pos="270510" algn="l"/>
                        </a:tabLs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20%</a:t>
                      </a:r>
                      <a:endParaRPr lang="en-IN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457200" marR="128016" indent="-9144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85"/>
                        </a:spcAft>
                        <a:tabLst>
                          <a:tab pos="270510" algn="l"/>
                        </a:tabLs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552" marR="89552" marT="44776" marB="447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574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747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2BFF3E-F946-4487-B72D-0AED618EC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TDM GCC compiler</a:t>
            </a:r>
          </a:p>
          <a:p>
            <a:pPr lvl="1"/>
            <a:r>
              <a:rPr lang="en-IN" dirty="0">
                <a:hlinkClick r:id="rId2"/>
              </a:rPr>
              <a:t>https://jmeubank.github.io/tdm-gcc/download/</a:t>
            </a:r>
            <a:r>
              <a:rPr lang="en-US" dirty="0"/>
              <a:t> </a:t>
            </a:r>
          </a:p>
          <a:p>
            <a:r>
              <a:rPr lang="en-US" dirty="0" err="1"/>
              <a:t>Geany</a:t>
            </a:r>
            <a:r>
              <a:rPr lang="en-US" dirty="0"/>
              <a:t> Editor</a:t>
            </a:r>
          </a:p>
          <a:p>
            <a:pPr lvl="1"/>
            <a:r>
              <a:rPr lang="en-IN" dirty="0">
                <a:hlinkClick r:id="rId3"/>
              </a:rPr>
              <a:t>https://www.geany.org/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F3B5A3-172D-4C33-8831-0D13095BFDE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IN" sz="2800" b="1" dirty="0"/>
              <a:t>IDE Setup and Installation</a:t>
            </a:r>
            <a:endParaRPr lang="en-US" sz="31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4723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28AC1-7575-488B-8D79-3A67B729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History of C language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BBBDD-7F93-463B-AAF8-8B520CEB8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programming language was developed in 1972 by Dennis Ritchie at bell laboratories of AT&amp;T (American Telephone &amp; Telegraph), located in the U.S.A.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was developed to overcome the problems of previous languages such as B, BCPL, etc.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Initially, C language was developed to be used in UNIX operating system. It inherits many features of previous languages such as B and BCPL.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D32AD1-7E82-49AA-83EE-5FAE7A49F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325" y="74474"/>
            <a:ext cx="1543051" cy="164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00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6D9E6-7B8B-436C-AB2D-16D256451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/>
              <a:t>languages before C language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5668480-7EA0-4D09-BBF6-62789C777A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4927251"/>
              </p:ext>
            </p:extLst>
          </p:nvPr>
        </p:nvGraphicFramePr>
        <p:xfrm>
          <a:off x="428625" y="1428749"/>
          <a:ext cx="8407401" cy="4200522"/>
        </p:xfrm>
        <a:graphic>
          <a:graphicData uri="http://schemas.openxmlformats.org/drawingml/2006/table">
            <a:tbl>
              <a:tblPr/>
              <a:tblGrid>
                <a:gridCol w="2802467">
                  <a:extLst>
                    <a:ext uri="{9D8B030D-6E8A-4147-A177-3AD203B41FA5}">
                      <a16:colId xmlns:a16="http://schemas.microsoft.com/office/drawing/2014/main" val="374035282"/>
                    </a:ext>
                  </a:extLst>
                </a:gridCol>
                <a:gridCol w="2802467">
                  <a:extLst>
                    <a:ext uri="{9D8B030D-6E8A-4147-A177-3AD203B41FA5}">
                      <a16:colId xmlns:a16="http://schemas.microsoft.com/office/drawing/2014/main" val="2445906431"/>
                    </a:ext>
                  </a:extLst>
                </a:gridCol>
                <a:gridCol w="2802467">
                  <a:extLst>
                    <a:ext uri="{9D8B030D-6E8A-4147-A177-3AD203B41FA5}">
                      <a16:colId xmlns:a16="http://schemas.microsoft.com/office/drawing/2014/main" val="4027458265"/>
                    </a:ext>
                  </a:extLst>
                </a:gridCol>
              </a:tblGrid>
              <a:tr h="539074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Language</a:t>
                      </a:r>
                    </a:p>
                  </a:txBody>
                  <a:tcPr marL="82023" marR="82023" marT="82023" marB="82023">
                    <a:lnL w="9525" cap="flat" cmpd="sng" algn="ctr">
                      <a:solidFill>
                        <a:srgbClr val="9076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76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76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Year</a:t>
                      </a:r>
                    </a:p>
                  </a:txBody>
                  <a:tcPr marL="82023" marR="82023" marT="82023" marB="82023">
                    <a:lnL w="9525" cap="flat" cmpd="sng" algn="ctr">
                      <a:solidFill>
                        <a:srgbClr val="9076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76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76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Developed By</a:t>
                      </a:r>
                    </a:p>
                  </a:txBody>
                  <a:tcPr marL="82023" marR="82023" marT="82023" marB="82023">
                    <a:lnL w="9525" cap="flat" cmpd="sng" algn="ctr">
                      <a:solidFill>
                        <a:srgbClr val="9076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76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76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284570"/>
                  </a:ext>
                </a:extLst>
              </a:tr>
              <a:tr h="457681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Algol</a:t>
                      </a:r>
                    </a:p>
                  </a:txBody>
                  <a:tcPr marL="54682" marR="54682" marT="54682" marB="5468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1960</a:t>
                      </a:r>
                    </a:p>
                  </a:txBody>
                  <a:tcPr marL="54682" marR="54682" marT="54682" marB="5468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International Group</a:t>
                      </a:r>
                    </a:p>
                  </a:txBody>
                  <a:tcPr marL="54682" marR="54682" marT="54682" marB="5468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324131"/>
                  </a:ext>
                </a:extLst>
              </a:tr>
              <a:tr h="457681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BCPL</a:t>
                      </a:r>
                    </a:p>
                  </a:txBody>
                  <a:tcPr marL="54682" marR="54682" marT="54682" marB="5468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1967</a:t>
                      </a:r>
                    </a:p>
                  </a:txBody>
                  <a:tcPr marL="54682" marR="54682" marT="54682" marB="5468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Martin Richard</a:t>
                      </a:r>
                    </a:p>
                  </a:txBody>
                  <a:tcPr marL="54682" marR="54682" marT="54682" marB="5468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229812"/>
                  </a:ext>
                </a:extLst>
              </a:tr>
              <a:tr h="457681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</a:t>
                      </a:r>
                    </a:p>
                  </a:txBody>
                  <a:tcPr marL="54682" marR="54682" marT="54682" marB="5468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1970</a:t>
                      </a:r>
                    </a:p>
                  </a:txBody>
                  <a:tcPr marL="54682" marR="54682" marT="54682" marB="5468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Ken Thompson</a:t>
                      </a:r>
                    </a:p>
                  </a:txBody>
                  <a:tcPr marL="54682" marR="54682" marT="54682" marB="5468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692218"/>
                  </a:ext>
                </a:extLst>
              </a:tr>
              <a:tr h="457681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Traditional C</a:t>
                      </a:r>
                    </a:p>
                  </a:txBody>
                  <a:tcPr marL="54682" marR="54682" marT="54682" marB="5468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1972</a:t>
                      </a:r>
                    </a:p>
                  </a:txBody>
                  <a:tcPr marL="54682" marR="54682" marT="54682" marB="5468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Dennis Ritchie</a:t>
                      </a:r>
                    </a:p>
                  </a:txBody>
                  <a:tcPr marL="54682" marR="54682" marT="54682" marB="5468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872720"/>
                  </a:ext>
                </a:extLst>
              </a:tr>
              <a:tr h="457681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K &amp; R C</a:t>
                      </a:r>
                    </a:p>
                  </a:txBody>
                  <a:tcPr marL="54682" marR="54682" marT="54682" marB="5468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1978</a:t>
                      </a:r>
                    </a:p>
                  </a:txBody>
                  <a:tcPr marL="54682" marR="54682" marT="54682" marB="5468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Kernighan &amp; Dennis Ritchie</a:t>
                      </a:r>
                    </a:p>
                  </a:txBody>
                  <a:tcPr marL="54682" marR="54682" marT="54682" marB="5468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756664"/>
                  </a:ext>
                </a:extLst>
              </a:tr>
              <a:tr h="457681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ANSI C</a:t>
                      </a:r>
                    </a:p>
                  </a:txBody>
                  <a:tcPr marL="54682" marR="54682" marT="54682" marB="5468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1989</a:t>
                      </a:r>
                    </a:p>
                  </a:txBody>
                  <a:tcPr marL="54682" marR="54682" marT="54682" marB="5468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ANSI Committee</a:t>
                      </a:r>
                    </a:p>
                  </a:txBody>
                  <a:tcPr marL="54682" marR="54682" marT="54682" marB="5468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952361"/>
                  </a:ext>
                </a:extLst>
              </a:tr>
              <a:tr h="457681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ANSI/ISO C</a:t>
                      </a:r>
                    </a:p>
                  </a:txBody>
                  <a:tcPr marL="54682" marR="54682" marT="54682" marB="5468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1990</a:t>
                      </a:r>
                    </a:p>
                  </a:txBody>
                  <a:tcPr marL="54682" marR="54682" marT="54682" marB="5468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ISO Committee</a:t>
                      </a:r>
                    </a:p>
                  </a:txBody>
                  <a:tcPr marL="54682" marR="54682" marT="54682" marB="5468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195960"/>
                  </a:ext>
                </a:extLst>
              </a:tr>
              <a:tr h="457681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C99</a:t>
                      </a:r>
                    </a:p>
                  </a:txBody>
                  <a:tcPr marL="54682" marR="54682" marT="54682" marB="5468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1999</a:t>
                      </a:r>
                    </a:p>
                  </a:txBody>
                  <a:tcPr marL="54682" marR="54682" marT="54682" marB="5468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Standardization Committee</a:t>
                      </a:r>
                    </a:p>
                  </a:txBody>
                  <a:tcPr marL="54682" marR="54682" marT="54682" marB="5468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186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4619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5F7FA-9106-4077-BCFC-6F1856A7C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C Language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0BDDC-ABBB-4526-9EDC-4EF586667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 is the widely used language. It provides many features that are given below.</a:t>
            </a:r>
          </a:p>
          <a:p>
            <a:pPr lvl="1"/>
            <a:r>
              <a:rPr lang="en-US" dirty="0"/>
              <a:t>Simple</a:t>
            </a:r>
          </a:p>
          <a:p>
            <a:pPr lvl="1"/>
            <a:r>
              <a:rPr lang="en-US" dirty="0"/>
              <a:t>Machine Independent or Portable</a:t>
            </a:r>
          </a:p>
          <a:p>
            <a:pPr lvl="1"/>
            <a:r>
              <a:rPr lang="en-US" dirty="0"/>
              <a:t>Mid-level programming language</a:t>
            </a:r>
          </a:p>
          <a:p>
            <a:pPr lvl="1"/>
            <a:r>
              <a:rPr lang="en-US" dirty="0"/>
              <a:t>structured programming language</a:t>
            </a:r>
          </a:p>
          <a:p>
            <a:pPr lvl="1"/>
            <a:r>
              <a:rPr lang="en-US" dirty="0"/>
              <a:t>Rich Library</a:t>
            </a:r>
          </a:p>
          <a:p>
            <a:pPr lvl="1"/>
            <a:r>
              <a:rPr lang="en-US" dirty="0"/>
              <a:t>Memory Management</a:t>
            </a:r>
          </a:p>
          <a:p>
            <a:pPr lvl="1"/>
            <a:r>
              <a:rPr lang="en-US" dirty="0"/>
              <a:t>Fast Speed</a:t>
            </a:r>
          </a:p>
          <a:p>
            <a:pPr lvl="1"/>
            <a:r>
              <a:rPr lang="en-US" dirty="0"/>
              <a:t>Pointers</a:t>
            </a:r>
          </a:p>
          <a:p>
            <a:pPr lvl="1"/>
            <a:r>
              <a:rPr lang="en-US" dirty="0"/>
              <a:t>Recursion</a:t>
            </a:r>
          </a:p>
          <a:p>
            <a:pPr lvl="1"/>
            <a:r>
              <a:rPr lang="en-US" dirty="0"/>
              <a:t>Extensible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6761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C129D-F592-4F2D-8B15-BF22911E2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7ED18-F822-44CF-8822-F9CDF12F7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is a simple language in the sense that it provides a structured approach (to break the problem into parts), the rich set of library functions, data types, etc.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Independent or Portable</a:t>
            </a: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Unlike assembly language, c programs can be executed on different machines with some machine specific changes. Therefore, C is a machine independent language.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Mid-level programming language</a:t>
            </a: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Although, C is intended to do low-level programming. It is used to develop system applications such as kernel, driver, etc. It also supports the features of a high-level language. That is why it is known as mid-level language.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741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B2CCA-80D1-4E54-811F-6E4D97C4A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F0EDC-09DD-490C-A006-BC73CEEAC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programming language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is a structured programming language in the sense that we can break the program into parts using functions. So, it is easy to understand and modify. Functions also provide code reusability.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Rich Library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provides a lot of inbuilt functions that make the development fast.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supports the feature of dynamic memory allocation. In C language, we can free the allocated memory at any time by calling the free() function.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525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7959F-850B-400D-A461-8C8CED073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717E-F910-4892-9304-2688CC949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</a:t>
            </a: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compilation and execution time of C language is fast since there are lesser inbuilt functions and hence the lesser overhead.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provides the feature of pointers. We can directly interact with the memory by using the pointers. We can use pointers for memory, structures, functions, array, etc.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Recursion</a:t>
            </a: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C, we can call the function within the function. It provides code reusability for every function. Recursion enables us to use the approach of backtracking.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Extensible</a:t>
            </a: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language is extensible because it can easily adopt new features.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271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D12C5A-3ED8-42A9-B0E5-616500D79F15}"/>
              </a:ext>
            </a:extLst>
          </p:cNvPr>
          <p:cNvSpPr/>
          <p:nvPr/>
        </p:nvSpPr>
        <p:spPr>
          <a:xfrm>
            <a:off x="876299" y="1137256"/>
            <a:ext cx="6962775" cy="21869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DBBFD-4175-4F5E-A4D8-598EB0771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First C Program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878FF-B3AB-4CEE-8684-3F32A1CA5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 &lt;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0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 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</a:p>
          <a:p>
            <a:pPr lvl="1">
              <a:buFont typeface="+mj-lt"/>
              <a:buAutoNum type="arabicPeriod"/>
            </a:pPr>
            <a:r>
              <a:rPr lang="en-US" b="1" i="0" dirty="0">
                <a:solidFill>
                  <a:srgbClr val="2E8B5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main()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    </a:t>
            </a:r>
          </a:p>
          <a:p>
            <a:pPr lvl="1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printf(</a:t>
            </a:r>
            <a:r>
              <a:rPr lang="en-US" b="0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 C Language"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    </a:t>
            </a:r>
          </a:p>
          <a:p>
            <a:pPr lvl="1">
              <a:buFont typeface="+mj-lt"/>
              <a:buAutoNum type="arabicPeriod"/>
            </a:pPr>
            <a:r>
              <a:rPr lang="en-US" b="1" i="0" dirty="0"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0;   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  </a:t>
            </a:r>
          </a:p>
          <a:p>
            <a:pPr algn="just"/>
            <a:r>
              <a:rPr lang="en-US" sz="2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22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includes the 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 input output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library functions. The printf() function is defined in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 -The main() function is the entry point of every program in c language.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printf() - The printf() function is used to print data on the console.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0 - The return 0 statement, returns execution status to the OS. The 0 value is used for successful execution and 1 for unsuccessful execution.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591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3239452-2898-471B-8700-930894F25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4" y="1877438"/>
            <a:ext cx="8407032" cy="28210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Code :- </a:t>
            </a:r>
            <a:r>
              <a:rPr lang="en-IN" b="1" dirty="0">
                <a:solidFill>
                  <a:srgbClr val="CA00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19CSE102</a:t>
            </a:r>
          </a:p>
          <a:p>
            <a:pPr marL="0" indent="0" algn="ctr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Title :- </a:t>
            </a:r>
            <a:r>
              <a:rPr lang="en-IN" b="1" dirty="0">
                <a:solidFill>
                  <a:srgbClr val="CA00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Programming</a:t>
            </a:r>
          </a:p>
          <a:p>
            <a:pPr marL="0" indent="0" algn="ctr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L-T-P :- </a:t>
            </a:r>
            <a:r>
              <a:rPr lang="en-IN" b="1" dirty="0">
                <a:solidFill>
                  <a:srgbClr val="CA00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3-0-3</a:t>
            </a:r>
          </a:p>
          <a:p>
            <a:pPr marL="0" indent="0" algn="ctr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Credits :- </a:t>
            </a:r>
            <a:r>
              <a:rPr lang="en-IN" b="1" dirty="0">
                <a:solidFill>
                  <a:srgbClr val="CA00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marL="0" indent="0" algn="ctr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Type :- </a:t>
            </a:r>
            <a:r>
              <a:rPr lang="en-IN" b="1" dirty="0">
                <a:solidFill>
                  <a:srgbClr val="CA00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 Based Course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F3B5A3-172D-4C33-8831-0D13095BF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IN" dirty="0"/>
              <a:t>ourse Details</a:t>
            </a:r>
          </a:p>
        </p:txBody>
      </p:sp>
    </p:spTree>
    <p:extLst>
      <p:ext uri="{BB962C8B-B14F-4D97-AF65-F5344CB8AC3E}">
        <p14:creationId xmlns:p14="http://schemas.microsoft.com/office/powerpoint/2010/main" val="218899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78D343-ADDE-4DBA-8B2F-2150EAB1EA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5408464"/>
              </p:ext>
            </p:extLst>
          </p:nvPr>
        </p:nvGraphicFramePr>
        <p:xfrm>
          <a:off x="499533" y="1225973"/>
          <a:ext cx="8383697" cy="3667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val="289382488"/>
                    </a:ext>
                  </a:extLst>
                </a:gridCol>
                <a:gridCol w="728134">
                  <a:extLst>
                    <a:ext uri="{9D8B030D-6E8A-4147-A177-3AD203B41FA5}">
                      <a16:colId xmlns:a16="http://schemas.microsoft.com/office/drawing/2014/main" val="410667519"/>
                    </a:ext>
                  </a:extLst>
                </a:gridCol>
                <a:gridCol w="3216913">
                  <a:extLst>
                    <a:ext uri="{9D8B030D-6E8A-4147-A177-3AD203B41FA5}">
                      <a16:colId xmlns:a16="http://schemas.microsoft.com/office/drawing/2014/main" val="2747276031"/>
                    </a:ext>
                  </a:extLst>
                </a:gridCol>
                <a:gridCol w="2101850">
                  <a:extLst>
                    <a:ext uri="{9D8B030D-6E8A-4147-A177-3AD203B41FA5}">
                      <a16:colId xmlns:a16="http://schemas.microsoft.com/office/drawing/2014/main" val="2833178409"/>
                    </a:ext>
                  </a:extLst>
                </a:gridCol>
              </a:tblGrid>
              <a:tr h="272077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Name of Faculty</a:t>
                      </a:r>
                    </a:p>
                  </a:txBody>
                  <a:tcPr>
                    <a:solidFill>
                      <a:srgbClr val="CA00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Batch</a:t>
                      </a:r>
                    </a:p>
                  </a:txBody>
                  <a:tcPr>
                    <a:solidFill>
                      <a:srgbClr val="CA00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E-mail ID</a:t>
                      </a:r>
                    </a:p>
                  </a:txBody>
                  <a:tcPr>
                    <a:solidFill>
                      <a:srgbClr val="CA00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Ph. No.</a:t>
                      </a:r>
                    </a:p>
                  </a:txBody>
                  <a:tcPr>
                    <a:solidFill>
                      <a:srgbClr val="CA00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893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Mr</a:t>
                      </a:r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Sarath 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CSE A </a:t>
                      </a:r>
                    </a:p>
                    <a:p>
                      <a:pPr algn="ctr"/>
                      <a:r>
                        <a:rPr lang="en-IN" dirty="0"/>
                        <a:t>CSE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saraths@am.amrita.edu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9645656698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590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Mr Jayakumar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CSE C</a:t>
                      </a:r>
                    </a:p>
                    <a:p>
                      <a:pPr algn="ctr"/>
                      <a:r>
                        <a:rPr lang="en-IN" dirty="0"/>
                        <a:t>CSE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jayakumarp@am.amrita.edu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7306168564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26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Br. 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Krishnaprasad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 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ECE A</a:t>
                      </a:r>
                    </a:p>
                    <a:p>
                      <a:pPr algn="ctr"/>
                      <a:r>
                        <a:rPr lang="en-IN" dirty="0"/>
                        <a:t>ECE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krishnaprasadtr@am.amrita.edu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7034024298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031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Bri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Neetha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EAC</a:t>
                      </a:r>
                    </a:p>
                    <a:p>
                      <a:pPr algn="ctr"/>
                      <a:r>
                        <a:rPr lang="en-US" dirty="0"/>
                        <a:t>ELC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neetha@am.amrita.edu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7034753530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63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 Soorya 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Surendran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sooryas@am.amrita.edu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9947234430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536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 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Dhanya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dayathanal@gmail.com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9746299200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271668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A2F3B5A3-172D-4C33-8831-0D13095BF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4" y="348661"/>
            <a:ext cx="8407032" cy="653287"/>
          </a:xfrm>
        </p:spPr>
        <p:txBody>
          <a:bodyPr/>
          <a:lstStyle/>
          <a:p>
            <a:r>
              <a:rPr lang="en-IN" dirty="0"/>
              <a:t>Course Instructors</a:t>
            </a:r>
          </a:p>
        </p:txBody>
      </p:sp>
    </p:spTree>
    <p:extLst>
      <p:ext uri="{BB962C8B-B14F-4D97-AF65-F5344CB8AC3E}">
        <p14:creationId xmlns:p14="http://schemas.microsoft.com/office/powerpoint/2010/main" val="93959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2F3B5A3-172D-4C33-8831-0D13095BF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4" y="348661"/>
            <a:ext cx="8407032" cy="663015"/>
          </a:xfrm>
        </p:spPr>
        <p:txBody>
          <a:bodyPr/>
          <a:lstStyle/>
          <a:p>
            <a:r>
              <a:rPr lang="en-IN" dirty="0"/>
              <a:t>Course Timings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5F950-9B54-49D3-8DD0-741AE8583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Live Classes</a:t>
            </a:r>
          </a:p>
          <a:p>
            <a:pPr marL="457200" lvl="1" indent="0">
              <a:buNone/>
            </a:pPr>
            <a:r>
              <a:rPr lang="en-IN" dirty="0">
                <a:hlinkClick r:id="rId2"/>
              </a:rPr>
              <a:t>Time  table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7500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2F3B5A3-172D-4C33-8831-0D13095BF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4" y="348661"/>
            <a:ext cx="8407032" cy="663015"/>
          </a:xfrm>
        </p:spPr>
        <p:txBody>
          <a:bodyPr/>
          <a:lstStyle/>
          <a:p>
            <a:r>
              <a:rPr lang="en-IN" dirty="0"/>
              <a:t>Course Page Link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5F950-9B54-49D3-8DD0-741AE8583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400" dirty="0">
              <a:hlinkClick r:id="rId2"/>
            </a:endParaRPr>
          </a:p>
          <a:p>
            <a:r>
              <a:rPr lang="en-IN" sz="2400" dirty="0">
                <a:hlinkClick r:id="rId3"/>
              </a:rPr>
              <a:t>https://amritauniv.sharepoint.com/sites/saraths/SitePages/19CSE102-Computer-Programming.aspx</a:t>
            </a:r>
            <a:r>
              <a:rPr lang="en-IN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7226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2F3B5A3-172D-4C33-8831-0D13095BF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4" y="348661"/>
            <a:ext cx="8407032" cy="663015"/>
          </a:xfrm>
        </p:spPr>
        <p:txBody>
          <a:bodyPr/>
          <a:lstStyle/>
          <a:p>
            <a:r>
              <a:rPr lang="en-IN" dirty="0"/>
              <a:t>Course Objective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5F950-9B54-49D3-8DD0-741AE8583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marR="510540" indent="-285750" algn="just">
              <a:lnSpc>
                <a:spcPct val="107000"/>
              </a:lnSpc>
              <a:spcAft>
                <a:spcPts val="745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course aims to provide students an in-depth understanding of programming constructs of the C language and how to apply them to problem solving. Throughout the course, a strong emphasis of problem decomposition, modular and incremental development is made. </a:t>
            </a:r>
          </a:p>
        </p:txBody>
      </p:sp>
    </p:spTree>
    <p:extLst>
      <p:ext uri="{BB962C8B-B14F-4D97-AF65-F5344CB8AC3E}">
        <p14:creationId xmlns:p14="http://schemas.microsoft.com/office/powerpoint/2010/main" val="199318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2F3B5A3-172D-4C33-8831-0D13095BF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4" y="348661"/>
            <a:ext cx="8407032" cy="663015"/>
          </a:xfrm>
        </p:spPr>
        <p:txBody>
          <a:bodyPr/>
          <a:lstStyle/>
          <a:p>
            <a:r>
              <a:rPr lang="en-IN"/>
              <a:t>Course Outcomes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5F950-9B54-49D3-8DD0-741AE8583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EF57857-522F-4796-AC46-0F4E723CA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925963"/>
              </p:ext>
            </p:extLst>
          </p:nvPr>
        </p:nvGraphicFramePr>
        <p:xfrm>
          <a:off x="507999" y="1137256"/>
          <a:ext cx="7780867" cy="47724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4720">
                  <a:extLst>
                    <a:ext uri="{9D8B030D-6E8A-4147-A177-3AD203B41FA5}">
                      <a16:colId xmlns:a16="http://schemas.microsoft.com/office/drawing/2014/main" val="3678818408"/>
                    </a:ext>
                  </a:extLst>
                </a:gridCol>
                <a:gridCol w="7016147">
                  <a:extLst>
                    <a:ext uri="{9D8B030D-6E8A-4147-A177-3AD203B41FA5}">
                      <a16:colId xmlns:a16="http://schemas.microsoft.com/office/drawing/2014/main" val="621647707"/>
                    </a:ext>
                  </a:extLst>
                </a:gridCol>
              </a:tblGrid>
              <a:tr h="801213">
                <a:tc>
                  <a:txBody>
                    <a:bodyPr/>
                    <a:lstStyle/>
                    <a:p>
                      <a:pPr marL="6350" marR="126365" indent="-6350" algn="ctr">
                        <a:lnSpc>
                          <a:spcPct val="107000"/>
                        </a:lnSpc>
                        <a:spcAft>
                          <a:spcPts val="1365"/>
                        </a:spcAft>
                      </a:pPr>
                      <a:r>
                        <a:rPr lang="en-IN" sz="1200">
                          <a:effectLst/>
                        </a:rPr>
                        <a:t>CO1: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0" marR="35560" marT="0" marB="76835" anchor="ctr"/>
                </a:tc>
                <a:tc>
                  <a:txBody>
                    <a:bodyPr/>
                    <a:lstStyle/>
                    <a:p>
                      <a:pPr marL="6350" marR="126365" indent="-6350" algn="ctr">
                        <a:lnSpc>
                          <a:spcPct val="107000"/>
                        </a:lnSpc>
                        <a:spcAft>
                          <a:spcPts val="1365"/>
                        </a:spcAft>
                      </a:pPr>
                      <a:r>
                        <a:rPr lang="en-IN" sz="1200" dirty="0">
                          <a:effectLst/>
                        </a:rPr>
                        <a:t>Understand and use programming constructs to read, manipulate and compute results 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0" marR="35560" marT="0" marB="76835" anchor="ctr"/>
                </a:tc>
                <a:extLst>
                  <a:ext uri="{0D108BD9-81ED-4DB2-BD59-A6C34878D82A}">
                    <a16:rowId xmlns:a16="http://schemas.microsoft.com/office/drawing/2014/main" val="603922682"/>
                  </a:ext>
                </a:extLst>
              </a:tr>
              <a:tr h="801213">
                <a:tc>
                  <a:txBody>
                    <a:bodyPr/>
                    <a:lstStyle/>
                    <a:p>
                      <a:pPr marL="6350" marR="126365" indent="-6350" algn="ctr">
                        <a:lnSpc>
                          <a:spcPct val="107000"/>
                        </a:lnSpc>
                        <a:spcAft>
                          <a:spcPts val="1365"/>
                        </a:spcAft>
                      </a:pPr>
                      <a:r>
                        <a:rPr lang="en-IN" sz="1200">
                          <a:effectLst/>
                        </a:rPr>
                        <a:t>CO2: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0" marR="35560" marT="0" marB="76835" anchor="ctr"/>
                </a:tc>
                <a:tc>
                  <a:txBody>
                    <a:bodyPr/>
                    <a:lstStyle/>
                    <a:p>
                      <a:pPr marL="6350" marR="126365" indent="-6350" algn="ctr">
                        <a:lnSpc>
                          <a:spcPct val="107000"/>
                        </a:lnSpc>
                        <a:spcAft>
                          <a:spcPts val="1365"/>
                        </a:spcAft>
                      </a:pPr>
                      <a:r>
                        <a:rPr lang="en-IN" sz="1200" dirty="0">
                          <a:effectLst/>
                        </a:rPr>
                        <a:t>Learn and apply programming constructs towards implementing solutions to problems 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0" marR="35560" marT="0" marB="76835" anchor="ctr"/>
                </a:tc>
                <a:extLst>
                  <a:ext uri="{0D108BD9-81ED-4DB2-BD59-A6C34878D82A}">
                    <a16:rowId xmlns:a16="http://schemas.microsoft.com/office/drawing/2014/main" val="276758244"/>
                  </a:ext>
                </a:extLst>
              </a:tr>
              <a:tr h="801213">
                <a:tc>
                  <a:txBody>
                    <a:bodyPr/>
                    <a:lstStyle/>
                    <a:p>
                      <a:pPr marL="6350" marR="126365" indent="-6350" algn="ctr">
                        <a:lnSpc>
                          <a:spcPct val="107000"/>
                        </a:lnSpc>
                        <a:spcAft>
                          <a:spcPts val="1365"/>
                        </a:spcAft>
                      </a:pPr>
                      <a:r>
                        <a:rPr lang="en-IN" sz="1200">
                          <a:effectLst/>
                        </a:rPr>
                        <a:t>CO3: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0" marR="35560" marT="0" marB="76835" anchor="ctr"/>
                </a:tc>
                <a:tc>
                  <a:txBody>
                    <a:bodyPr/>
                    <a:lstStyle/>
                    <a:p>
                      <a:pPr marL="6350" marR="126365" indent="-6350" algn="ctr">
                        <a:lnSpc>
                          <a:spcPct val="107000"/>
                        </a:lnSpc>
                        <a:spcAft>
                          <a:spcPts val="1365"/>
                        </a:spcAft>
                      </a:pPr>
                      <a:r>
                        <a:rPr lang="en-IN" sz="1200" dirty="0">
                          <a:effectLst/>
                        </a:rPr>
                        <a:t>Break problems into subproblems to enable modular and incremental code development 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0" marR="35560" marT="0" marB="76835" anchor="ctr"/>
                </a:tc>
                <a:extLst>
                  <a:ext uri="{0D108BD9-81ED-4DB2-BD59-A6C34878D82A}">
                    <a16:rowId xmlns:a16="http://schemas.microsoft.com/office/drawing/2014/main" val="4126903026"/>
                  </a:ext>
                </a:extLst>
              </a:tr>
              <a:tr h="580802">
                <a:tc>
                  <a:txBody>
                    <a:bodyPr/>
                    <a:lstStyle/>
                    <a:p>
                      <a:pPr marL="6350" marR="126365" indent="-6350" algn="ctr">
                        <a:lnSpc>
                          <a:spcPct val="107000"/>
                        </a:lnSpc>
                        <a:spcAft>
                          <a:spcPts val="1365"/>
                        </a:spcAft>
                      </a:pPr>
                      <a:r>
                        <a:rPr lang="en-IN" sz="1200">
                          <a:effectLst/>
                        </a:rPr>
                        <a:t>CO4: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0" marR="35560" marT="0" marB="76835" anchor="ctr"/>
                </a:tc>
                <a:tc>
                  <a:txBody>
                    <a:bodyPr/>
                    <a:lstStyle/>
                    <a:p>
                      <a:pPr marL="6350" marR="126365" indent="-6350" algn="ctr">
                        <a:lnSpc>
                          <a:spcPct val="107000"/>
                        </a:lnSpc>
                        <a:spcAft>
                          <a:spcPts val="1365"/>
                        </a:spcAft>
                      </a:pPr>
                      <a:r>
                        <a:rPr lang="en-IN" sz="1200">
                          <a:effectLst/>
                        </a:rPr>
                        <a:t>Learn and use libraries to simplify code development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0" marR="35560" marT="0" marB="76835" anchor="ctr"/>
                </a:tc>
                <a:extLst>
                  <a:ext uri="{0D108BD9-81ED-4DB2-BD59-A6C34878D82A}">
                    <a16:rowId xmlns:a16="http://schemas.microsoft.com/office/drawing/2014/main" val="3847893783"/>
                  </a:ext>
                </a:extLst>
              </a:tr>
              <a:tr h="986822">
                <a:tc>
                  <a:txBody>
                    <a:bodyPr/>
                    <a:lstStyle/>
                    <a:p>
                      <a:pPr marL="6350" marR="126365" indent="-6350" algn="ctr">
                        <a:lnSpc>
                          <a:spcPct val="107000"/>
                        </a:lnSpc>
                        <a:spcAft>
                          <a:spcPts val="1125"/>
                        </a:spcAft>
                      </a:pPr>
                      <a:r>
                        <a:rPr lang="en-IN" sz="1200">
                          <a:effectLst/>
                        </a:rPr>
                        <a:t>CO5: </a:t>
                      </a:r>
                    </a:p>
                    <a:p>
                      <a:pPr marL="193040" marR="126365" indent="-6350" algn="ctr">
                        <a:lnSpc>
                          <a:spcPct val="107000"/>
                        </a:lnSpc>
                        <a:spcAft>
                          <a:spcPts val="1365"/>
                        </a:spcAft>
                      </a:pPr>
                      <a:r>
                        <a:rPr lang="en-IN" sz="1200">
                          <a:effectLst/>
                        </a:rPr>
                        <a:t>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0" marR="35560" marT="0" marB="76835" anchor="ctr"/>
                </a:tc>
                <a:tc>
                  <a:txBody>
                    <a:bodyPr/>
                    <a:lstStyle/>
                    <a:p>
                      <a:pPr marL="6350" marR="126365" indent="-6350" algn="ctr">
                        <a:lnSpc>
                          <a:spcPct val="107000"/>
                        </a:lnSpc>
                        <a:spcAft>
                          <a:spcPts val="1365"/>
                        </a:spcAft>
                      </a:pPr>
                      <a:r>
                        <a:rPr lang="en-IN" sz="1200">
                          <a:effectLst/>
                        </a:rPr>
                        <a:t>Develop correct, efficient and well-tested solutions as per given specifications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0" marR="35560" marT="0" marB="76835" anchor="ctr"/>
                </a:tc>
                <a:extLst>
                  <a:ext uri="{0D108BD9-81ED-4DB2-BD59-A6C34878D82A}">
                    <a16:rowId xmlns:a16="http://schemas.microsoft.com/office/drawing/2014/main" val="598990984"/>
                  </a:ext>
                </a:extLst>
              </a:tr>
              <a:tr h="801213">
                <a:tc>
                  <a:txBody>
                    <a:bodyPr/>
                    <a:lstStyle/>
                    <a:p>
                      <a:pPr marL="6350" marR="126365" indent="-6350" algn="ctr">
                        <a:lnSpc>
                          <a:spcPct val="107000"/>
                        </a:lnSpc>
                        <a:spcAft>
                          <a:spcPts val="1365"/>
                        </a:spcAft>
                      </a:pPr>
                      <a:r>
                        <a:rPr lang="en-IN" sz="1200">
                          <a:effectLst/>
                        </a:rPr>
                        <a:t>CO6: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0" marR="35560" marT="0" marB="76835" anchor="ctr"/>
                </a:tc>
                <a:tc>
                  <a:txBody>
                    <a:bodyPr/>
                    <a:lstStyle/>
                    <a:p>
                      <a:pPr marL="6350" marR="126365" indent="-6350" algn="ctr">
                        <a:lnSpc>
                          <a:spcPct val="107000"/>
                        </a:lnSpc>
                        <a:spcAft>
                          <a:spcPts val="1365"/>
                        </a:spcAft>
                      </a:pPr>
                      <a:r>
                        <a:rPr lang="en-IN" sz="1200" dirty="0">
                          <a:effectLst/>
                        </a:rPr>
                        <a:t>Take part in programming contests conducted, create problem solving videos 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0" marR="35560" marT="0" marB="76835" anchor="ctr"/>
                </a:tc>
                <a:extLst>
                  <a:ext uri="{0D108BD9-81ED-4DB2-BD59-A6C34878D82A}">
                    <a16:rowId xmlns:a16="http://schemas.microsoft.com/office/drawing/2014/main" val="2932962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5288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2F3B5A3-172D-4C33-8831-0D13095BF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4" y="224790"/>
            <a:ext cx="8407032" cy="602062"/>
          </a:xfrm>
        </p:spPr>
        <p:txBody>
          <a:bodyPr/>
          <a:lstStyle/>
          <a:p>
            <a:r>
              <a:rPr lang="en-IN" dirty="0"/>
              <a:t>Syllabus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5EDBC721-FD63-4E0A-BD1D-9B5604D5CB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2770967"/>
              </p:ext>
            </p:extLst>
          </p:nvPr>
        </p:nvGraphicFramePr>
        <p:xfrm>
          <a:off x="340468" y="826852"/>
          <a:ext cx="8657617" cy="480644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42190">
                  <a:extLst>
                    <a:ext uri="{9D8B030D-6E8A-4147-A177-3AD203B41FA5}">
                      <a16:colId xmlns:a16="http://schemas.microsoft.com/office/drawing/2014/main" val="52224484"/>
                    </a:ext>
                  </a:extLst>
                </a:gridCol>
                <a:gridCol w="7015427">
                  <a:extLst>
                    <a:ext uri="{9D8B030D-6E8A-4147-A177-3AD203B41FA5}">
                      <a16:colId xmlns:a16="http://schemas.microsoft.com/office/drawing/2014/main" val="1317758942"/>
                    </a:ext>
                  </a:extLst>
                </a:gridCol>
              </a:tblGrid>
              <a:tr h="331402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Unit </a:t>
                      </a:r>
                    </a:p>
                  </a:txBody>
                  <a:tcPr>
                    <a:solidFill>
                      <a:srgbClr val="9915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Content</a:t>
                      </a:r>
                    </a:p>
                  </a:txBody>
                  <a:tcPr>
                    <a:solidFill>
                      <a:srgbClr val="9915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573249"/>
                  </a:ext>
                </a:extLst>
              </a:tr>
              <a:tr h="1323652">
                <a:tc>
                  <a:txBody>
                    <a:bodyPr/>
                    <a:lstStyle/>
                    <a:p>
                      <a:pPr marL="234950" marR="0" lvl="0" indent="-635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Unit 1 </a:t>
                      </a:r>
                    </a:p>
                    <a:p>
                      <a:pPr marL="234950" indent="-6350">
                        <a:lnSpc>
                          <a:spcPct val="107000"/>
                        </a:lnSpc>
                        <a:spcAft>
                          <a:spcPts val="150"/>
                        </a:spcAft>
                      </a:pP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34950" marR="510540" indent="-6350" algn="just">
                        <a:lnSpc>
                          <a:spcPct val="107000"/>
                        </a:lnSpc>
                        <a:spcAft>
                          <a:spcPts val="130"/>
                        </a:spcAft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Introduction to the C language: Structure of a C program, comments, Data types, Variables, constants, Data input and output statements, input assertions; expressions and evaluation. Functions: inter function communication, standard functions, scope. Selection: two way selection, multi-way selection, repetition: concept of loop, loop invariant, pre-test and post-test loops, initialization and updating, event and counter controlled loops. Recursion: recursive definition, recursive solution, designing recursive functions, limitations of recursion. </a:t>
                      </a:r>
                    </a:p>
                    <a:p>
                      <a:pPr marL="228600" marR="126365" indent="-6350" algn="l">
                        <a:lnSpc>
                          <a:spcPct val="107000"/>
                        </a:lnSpc>
                        <a:spcAft>
                          <a:spcPts val="1365"/>
                        </a:spcAft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648478"/>
                  </a:ext>
                </a:extLst>
              </a:tr>
              <a:tr h="791683">
                <a:tc>
                  <a:txBody>
                    <a:bodyPr/>
                    <a:lstStyle/>
                    <a:p>
                      <a:pPr marL="234950" marR="0" lvl="0" indent="-635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Unit 2 </a:t>
                      </a:r>
                    </a:p>
                    <a:p>
                      <a:pPr marL="234950" indent="-6350">
                        <a:lnSpc>
                          <a:spcPct val="107000"/>
                        </a:lnSpc>
                        <a:spcAft>
                          <a:spcPts val="150"/>
                        </a:spcAft>
                      </a:pP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34950" marR="510540" indent="-6350" algn="just">
                        <a:lnSpc>
                          <a:spcPct val="107000"/>
                        </a:lnSpc>
                        <a:spcAft>
                          <a:spcPts val="130"/>
                        </a:spcAft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Files and streams, file input output. Arrays-1D numeric, searching and sorting, 2D numeric arrays: problems with matrices. Pointers: introduction, compatibility, arrays and pointers, Dynamic memory allocation, array of pointers, pointer arithmetic. </a:t>
                      </a:r>
                    </a:p>
                    <a:p>
                      <a:pPr marL="228600" marR="126365" indent="-6350" algn="l">
                        <a:lnSpc>
                          <a:spcPct val="107000"/>
                        </a:lnSpc>
                        <a:spcAft>
                          <a:spcPts val="150"/>
                        </a:spcAft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073182"/>
                  </a:ext>
                </a:extLst>
              </a:tr>
              <a:tr h="1493145">
                <a:tc>
                  <a:txBody>
                    <a:bodyPr/>
                    <a:lstStyle/>
                    <a:p>
                      <a:pPr marL="234950" marR="0" lvl="0" indent="-635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Unit 3 </a:t>
                      </a:r>
                    </a:p>
                    <a:p>
                      <a:pPr marL="234950" indent="-6350">
                        <a:lnSpc>
                          <a:spcPct val="107000"/>
                        </a:lnSpc>
                        <a:spcAft>
                          <a:spcPts val="150"/>
                        </a:spcAft>
                      </a:pP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34950" marR="510540" indent="-6350" algn="just">
                        <a:lnSpc>
                          <a:spcPct val="107000"/>
                        </a:lnSpc>
                        <a:spcAft>
                          <a:spcPts val="130"/>
                        </a:spcAft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Strings: fixed length and variable length strings, strings and characters, string input output, an array of strings, string manipulation functions, sorting of strings. Enumerated types, Structures: Structure Vs array comparison, complex structures, Structures and functions, Union, binary input output, Command line arguments. </a:t>
                      </a:r>
                    </a:p>
                    <a:p>
                      <a:pPr marL="228600" marR="126365" indent="-6350" algn="l">
                        <a:lnSpc>
                          <a:spcPct val="107000"/>
                        </a:lnSpc>
                        <a:spcAft>
                          <a:spcPts val="150"/>
                        </a:spcAft>
                      </a:pP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917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450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2F3B5A3-172D-4C33-8831-0D13095BF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4" y="348661"/>
            <a:ext cx="8407032" cy="663015"/>
          </a:xfrm>
        </p:spPr>
        <p:txBody>
          <a:bodyPr/>
          <a:lstStyle/>
          <a:p>
            <a:r>
              <a:rPr lang="en-IN" dirty="0"/>
              <a:t>Text Books/References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5F950-9B54-49D3-8DD0-741AE8583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IN" b="1" i="0" dirty="0">
                <a:solidFill>
                  <a:srgbClr val="323130"/>
                </a:solidFill>
                <a:effectLst/>
              </a:rPr>
              <a:t>Text Book</a:t>
            </a:r>
          </a:p>
          <a:p>
            <a:pPr lvl="1" algn="just"/>
            <a:r>
              <a:rPr lang="en-IN" dirty="0"/>
              <a:t>Reema </a:t>
            </a:r>
            <a:r>
              <a:rPr lang="en-IN" dirty="0" err="1"/>
              <a:t>Thareja</a:t>
            </a:r>
            <a:r>
              <a:rPr lang="en-IN" dirty="0"/>
              <a:t>, “Computer Fundamentals and Programming in C”, Second Edition, Oxford University Press, 2012. </a:t>
            </a:r>
          </a:p>
          <a:p>
            <a:pPr algn="l"/>
            <a:r>
              <a:rPr lang="en-IN" b="1" i="0" dirty="0">
                <a:solidFill>
                  <a:srgbClr val="323130"/>
                </a:solidFill>
                <a:effectLst/>
              </a:rPr>
              <a:t>Reference(s)</a:t>
            </a:r>
          </a:p>
          <a:p>
            <a:pPr marL="971550" lvl="1" indent="-514350" algn="just" fontAlgn="base">
              <a:buFont typeface="+mj-lt"/>
              <a:buAutoNum type="arabicPeriod"/>
            </a:pPr>
            <a:r>
              <a:rPr lang="en-IN" dirty="0"/>
              <a:t>Brian W. Kernighan and Dennis M. Ritchie, “The C Programming Language”, Second Edition, Prentice Hall, 1988. </a:t>
            </a:r>
          </a:p>
          <a:p>
            <a:pPr marL="971550" lvl="1" indent="-514350" algn="just" fontAlgn="base">
              <a:buFont typeface="+mj-lt"/>
              <a:buAutoNum type="arabicPeriod"/>
            </a:pPr>
            <a:r>
              <a:rPr lang="en-IN" dirty="0"/>
              <a:t>Eric Roberts, “The Art and Science of C”, Addison Wesley Publishing House, 1995. </a:t>
            </a:r>
          </a:p>
          <a:p>
            <a:pPr marL="971550" lvl="1" indent="-514350" algn="just" fontAlgn="base">
              <a:buFont typeface="+mj-lt"/>
              <a:buAutoNum type="arabicPeriod"/>
            </a:pPr>
            <a:r>
              <a:rPr lang="en-IN" dirty="0"/>
              <a:t>Jeri R </a:t>
            </a:r>
            <a:r>
              <a:rPr lang="en-IN" dirty="0" err="1"/>
              <a:t>Hanly</a:t>
            </a:r>
            <a:r>
              <a:rPr lang="en-IN" dirty="0"/>
              <a:t> and Elliot B </a:t>
            </a:r>
            <a:r>
              <a:rPr lang="en-IN" dirty="0" err="1"/>
              <a:t>Koffman</a:t>
            </a:r>
            <a:r>
              <a:rPr lang="en-IN" dirty="0"/>
              <a:t>, “Problem solving and program design in C”, Fifth Edition, Pearson Education of India, 2008. 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IN" dirty="0"/>
              <a:t>Behrouz A. </a:t>
            </a:r>
            <a:r>
              <a:rPr lang="en-IN" dirty="0" err="1"/>
              <a:t>Forouzan</a:t>
            </a:r>
            <a:r>
              <a:rPr lang="en-IN" dirty="0"/>
              <a:t> and Richard F. </a:t>
            </a:r>
            <a:r>
              <a:rPr lang="en-IN" dirty="0" err="1"/>
              <a:t>Gilberg</a:t>
            </a:r>
            <a:r>
              <a:rPr lang="en-IN" dirty="0"/>
              <a:t>, “Computer Science: A Structured Programming Approach Using C”, Third Edition, Cengage Learning, 2006 </a:t>
            </a:r>
          </a:p>
        </p:txBody>
      </p:sp>
    </p:spTree>
    <p:extLst>
      <p:ext uri="{BB962C8B-B14F-4D97-AF65-F5344CB8AC3E}">
        <p14:creationId xmlns:p14="http://schemas.microsoft.com/office/powerpoint/2010/main" val="358018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5149</TotalTime>
  <Words>1328</Words>
  <Application>Microsoft Office PowerPoint</Application>
  <PresentationFormat>On-screen Show (4:3)</PresentationFormat>
  <Paragraphs>192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Georgia</vt:lpstr>
      <vt:lpstr>Times New Roman</vt:lpstr>
      <vt:lpstr>Times New Roman</vt:lpstr>
      <vt:lpstr>Verdana</vt:lpstr>
      <vt:lpstr>Office Theme</vt:lpstr>
      <vt:lpstr>PowerPoint Presentation</vt:lpstr>
      <vt:lpstr>Course Details</vt:lpstr>
      <vt:lpstr>Course Instructors</vt:lpstr>
      <vt:lpstr>Course Timings</vt:lpstr>
      <vt:lpstr>Course Page Link</vt:lpstr>
      <vt:lpstr>Course Objective</vt:lpstr>
      <vt:lpstr>Course Outcomes</vt:lpstr>
      <vt:lpstr>Syllabus</vt:lpstr>
      <vt:lpstr>Text Books/References</vt:lpstr>
      <vt:lpstr>Course Evaluation Policy</vt:lpstr>
      <vt:lpstr>IDE Setup and Installation</vt:lpstr>
      <vt:lpstr>History of C language</vt:lpstr>
      <vt:lpstr>Programming languages before C language</vt:lpstr>
      <vt:lpstr>Features of C Language </vt:lpstr>
      <vt:lpstr>PowerPoint Presentation</vt:lpstr>
      <vt:lpstr>PowerPoint Presentation</vt:lpstr>
      <vt:lpstr>PowerPoint Presentation</vt:lpstr>
      <vt:lpstr>First C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Raman (Amrita Vishwa Vidyapeetham)</dc:creator>
  <cp:lastModifiedBy>saraths</cp:lastModifiedBy>
  <cp:revision>116</cp:revision>
  <dcterms:created xsi:type="dcterms:W3CDTF">2020-07-16T02:17:40Z</dcterms:created>
  <dcterms:modified xsi:type="dcterms:W3CDTF">2021-03-01T05:33:15Z</dcterms:modified>
</cp:coreProperties>
</file>