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42"/>
  </p:notesMasterIdLst>
  <p:sldIdLst>
    <p:sldId id="261" r:id="rId3"/>
    <p:sldId id="790" r:id="rId4"/>
    <p:sldId id="791" r:id="rId5"/>
    <p:sldId id="793" r:id="rId6"/>
    <p:sldId id="794" r:id="rId7"/>
    <p:sldId id="770" r:id="rId8"/>
    <p:sldId id="796" r:id="rId9"/>
    <p:sldId id="797" r:id="rId10"/>
    <p:sldId id="798" r:id="rId11"/>
    <p:sldId id="799" r:id="rId12"/>
    <p:sldId id="800" r:id="rId13"/>
    <p:sldId id="801" r:id="rId14"/>
    <p:sldId id="802" r:id="rId15"/>
    <p:sldId id="803" r:id="rId16"/>
    <p:sldId id="257" r:id="rId17"/>
    <p:sldId id="804" r:id="rId18"/>
    <p:sldId id="805" r:id="rId19"/>
    <p:sldId id="259" r:id="rId20"/>
    <p:sldId id="258" r:id="rId21"/>
    <p:sldId id="806" r:id="rId22"/>
    <p:sldId id="809" r:id="rId23"/>
    <p:sldId id="810" r:id="rId24"/>
    <p:sldId id="807" r:id="rId25"/>
    <p:sldId id="808" r:id="rId26"/>
    <p:sldId id="813" r:id="rId27"/>
    <p:sldId id="814" r:id="rId28"/>
    <p:sldId id="812" r:id="rId29"/>
    <p:sldId id="815" r:id="rId30"/>
    <p:sldId id="816" r:id="rId31"/>
    <p:sldId id="817" r:id="rId32"/>
    <p:sldId id="818" r:id="rId33"/>
    <p:sldId id="819" r:id="rId34"/>
    <p:sldId id="820" r:id="rId35"/>
    <p:sldId id="821" r:id="rId36"/>
    <p:sldId id="822" r:id="rId37"/>
    <p:sldId id="823" r:id="rId38"/>
    <p:sldId id="824" r:id="rId39"/>
    <p:sldId id="825" r:id="rId40"/>
    <p:sldId id="82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DE811B-3438-1E3A-31C5-B94760247B4A}" v="8" dt="2021-03-15T07:14:47.584"/>
    <p1510:client id="{A9A5B69F-F0C7-0000-8597-F7DD0C10740C}" v="2" dt="2021-03-22T04:39:11.840"/>
    <p1510:client id="{F73DB49F-B065-0000-7F33-7D6635BBBDEB}" v="30" dt="2021-03-14T17:05:23.3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ths" userId="S::saraths@am.amrita.edu::244d0ad9-751b-45dc-a37d-eb545e66f5d8" providerId="AD" clId="Web-{F73DB49F-B065-0000-7F33-7D6635BBBDEB}"/>
    <pc:docChg chg="modSld">
      <pc:chgData name="saraths" userId="S::saraths@am.amrita.edu::244d0ad9-751b-45dc-a37d-eb545e66f5d8" providerId="AD" clId="Web-{F73DB49F-B065-0000-7F33-7D6635BBBDEB}" dt="2021-03-14T17:05:22.404" v="13" actId="20577"/>
      <pc:docMkLst>
        <pc:docMk/>
      </pc:docMkLst>
      <pc:sldChg chg="modSp">
        <pc:chgData name="saraths" userId="S::saraths@am.amrita.edu::244d0ad9-751b-45dc-a37d-eb545e66f5d8" providerId="AD" clId="Web-{F73DB49F-B065-0000-7F33-7D6635BBBDEB}" dt="2021-03-14T17:05:22.404" v="13" actId="20577"/>
        <pc:sldMkLst>
          <pc:docMk/>
          <pc:sldMk cId="427828479" sldId="261"/>
        </pc:sldMkLst>
        <pc:spChg chg="mod">
          <ac:chgData name="saraths" userId="S::saraths@am.amrita.edu::244d0ad9-751b-45dc-a37d-eb545e66f5d8" providerId="AD" clId="Web-{F73DB49F-B065-0000-7F33-7D6635BBBDEB}" dt="2021-03-14T17:05:22.404" v="13" actId="20577"/>
          <ac:spMkLst>
            <pc:docMk/>
            <pc:sldMk cId="427828479" sldId="261"/>
            <ac:spMk id="8" creationId="{BE776D66-1F2F-B348-8DC7-42BD5D86556D}"/>
          </ac:spMkLst>
        </pc:spChg>
        <pc:spChg chg="mod">
          <ac:chgData name="saraths" userId="S::saraths@am.amrita.edu::244d0ad9-751b-45dc-a37d-eb545e66f5d8" providerId="AD" clId="Web-{F73DB49F-B065-0000-7F33-7D6635BBBDEB}" dt="2021-03-14T17:05:00.058" v="0" actId="20577"/>
          <ac:spMkLst>
            <pc:docMk/>
            <pc:sldMk cId="427828479" sldId="261"/>
            <ac:spMk id="9" creationId="{8807A921-4A34-4052-800D-82EA711F2427}"/>
          </ac:spMkLst>
        </pc:spChg>
      </pc:sldChg>
    </pc:docChg>
  </pc:docChgLst>
  <pc:docChgLst>
    <pc:chgData name="saraths" userId="S::saraths@am.amrita.edu::244d0ad9-751b-45dc-a37d-eb545e66f5d8" providerId="AD" clId="Web-{60DE811B-3438-1E3A-31C5-B94760247B4A}"/>
    <pc:docChg chg="modSld">
      <pc:chgData name="saraths" userId="S::saraths@am.amrita.edu::244d0ad9-751b-45dc-a37d-eb545e66f5d8" providerId="AD" clId="Web-{60DE811B-3438-1E3A-31C5-B94760247B4A}" dt="2021-03-15T07:14:47.584" v="3" actId="20577"/>
      <pc:docMkLst>
        <pc:docMk/>
      </pc:docMkLst>
      <pc:sldChg chg="modSp">
        <pc:chgData name="saraths" userId="S::saraths@am.amrita.edu::244d0ad9-751b-45dc-a37d-eb545e66f5d8" providerId="AD" clId="Web-{60DE811B-3438-1E3A-31C5-B94760247B4A}" dt="2021-03-15T07:14:47.584" v="3" actId="20577"/>
        <pc:sldMkLst>
          <pc:docMk/>
          <pc:sldMk cId="787629077" sldId="793"/>
        </pc:sldMkLst>
        <pc:spChg chg="mod">
          <ac:chgData name="saraths" userId="S::saraths@am.amrita.edu::244d0ad9-751b-45dc-a37d-eb545e66f5d8" providerId="AD" clId="Web-{60DE811B-3438-1E3A-31C5-B94760247B4A}" dt="2021-03-15T07:14:40.069" v="1" actId="20577"/>
          <ac:spMkLst>
            <pc:docMk/>
            <pc:sldMk cId="787629077" sldId="793"/>
            <ac:spMk id="6" creationId="{252720BB-9912-4986-9975-61262198B872}"/>
          </ac:spMkLst>
        </pc:spChg>
        <pc:spChg chg="mod">
          <ac:chgData name="saraths" userId="S::saraths@am.amrita.edu::244d0ad9-751b-45dc-a37d-eb545e66f5d8" providerId="AD" clId="Web-{60DE811B-3438-1E3A-31C5-B94760247B4A}" dt="2021-03-15T07:14:47.584" v="3" actId="20577"/>
          <ac:spMkLst>
            <pc:docMk/>
            <pc:sldMk cId="787629077" sldId="793"/>
            <ac:spMk id="7" creationId="{8B5C8693-6709-4FF6-9386-9A4BEB1C5BEA}"/>
          </ac:spMkLst>
        </pc:spChg>
      </pc:sldChg>
    </pc:docChg>
  </pc:docChgLst>
  <pc:docChgLst>
    <pc:chgData name="Jayakumar P" userId="S::jayakumarp@am.amrita.edu::c0d6e1da-5704-4bc6-b160-07b2bd6d519e" providerId="AD" clId="Web-{A9A5B69F-F0C7-0000-8597-F7DD0C10740C}"/>
    <pc:docChg chg="modSld">
      <pc:chgData name="Jayakumar P" userId="S::jayakumarp@am.amrita.edu::c0d6e1da-5704-4bc6-b160-07b2bd6d519e" providerId="AD" clId="Web-{A9A5B69F-F0C7-0000-8597-F7DD0C10740C}" dt="2021-03-22T04:39:11.840" v="1" actId="1076"/>
      <pc:docMkLst>
        <pc:docMk/>
      </pc:docMkLst>
      <pc:sldChg chg="modSp">
        <pc:chgData name="Jayakumar P" userId="S::jayakumarp@am.amrita.edu::c0d6e1da-5704-4bc6-b160-07b2bd6d519e" providerId="AD" clId="Web-{A9A5B69F-F0C7-0000-8597-F7DD0C10740C}" dt="2021-03-22T04:39:11.840" v="1" actId="1076"/>
        <pc:sldMkLst>
          <pc:docMk/>
          <pc:sldMk cId="3431659308" sldId="809"/>
        </pc:sldMkLst>
        <pc:picChg chg="mod">
          <ac:chgData name="Jayakumar P" userId="S::jayakumarp@am.amrita.edu::c0d6e1da-5704-4bc6-b160-07b2bd6d519e" providerId="AD" clId="Web-{A9A5B69F-F0C7-0000-8597-F7DD0C10740C}" dt="2021-03-22T04:39:11.840" v="1" actId="1076"/>
          <ac:picMkLst>
            <pc:docMk/>
            <pc:sldMk cId="3431659308" sldId="809"/>
            <ac:picMk id="6" creationId="{D2325E47-E001-437D-9F35-44358EAEAC4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8808B7-8EC4-40DD-A0C6-2697B27C4116}" type="datetimeFigureOut">
              <a:rPr lang="en-US" smtClean="0"/>
              <a:t>3/21/2021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1192FD-0700-4E3B-A543-76C05F61BE55}" type="slidenum">
              <a:rPr lang="en-US" smtClean="0"/>
              <a:t>‹#›</a:t>
            </a:fld>
            <a:endParaRPr lang="en-US"/>
          </a:p>
        </p:txBody>
      </p:sp>
    </p:spTree>
    <p:extLst>
      <p:ext uri="{BB962C8B-B14F-4D97-AF65-F5344CB8AC3E}">
        <p14:creationId xmlns:p14="http://schemas.microsoft.com/office/powerpoint/2010/main" val="2425683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g99b53bc75d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 name="Google Shape;39;g99b53bc75d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a:t>Let us see the nested for loop in detail in Python Programming we can write for loop as a nested loop the general Syntax of a nested for loop is shown in the slide the outer Lo should be a follow along with an expression for a condition similarly the inner no should contain expression for a condition we can have statements written inside these loops </a:t>
            </a:r>
            <a:endParaRPr/>
          </a:p>
        </p:txBody>
      </p:sp>
      <p:sp>
        <p:nvSpPr>
          <p:cNvPr id="40" name="Google Shape;40;g99b53bc75d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IN"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a:t>Latest Eid what does the doctor when a loop inside another job then we can call it as a nested loop so interested Lo we will have an outer loop which will be controlling how many iterations the inner loop will undergo the Inderlok will be placed Inside Out alone and the inner glow will also have certain execution which need to be done multiple Times and there will be statements within the inner loop which need to be executed the number of time the condition is specified inside the inner loop </a:t>
            </a:r>
            <a:endParaRPr/>
          </a:p>
        </p:txBody>
      </p:sp>
      <p:sp>
        <p:nvSpPr>
          <p:cNvPr id="32" name="Google Shape;3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1648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93F4D-9676-4622-98B1-1684913451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D76CD7-1A87-4894-A823-84DDF67600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2197AA-BFA7-481A-8D2F-239F4A21F6F4}"/>
              </a:ext>
            </a:extLst>
          </p:cNvPr>
          <p:cNvSpPr>
            <a:spLocks noGrp="1"/>
          </p:cNvSpPr>
          <p:nvPr>
            <p:ph type="dt" sz="half" idx="10"/>
          </p:nvPr>
        </p:nvSpPr>
        <p:spPr/>
        <p:txBody>
          <a:bodyPr/>
          <a:lstStyle/>
          <a:p>
            <a:fld id="{387527F5-4B4F-4C3C-9D24-7A2D107F1F04}" type="datetimeFigureOut">
              <a:rPr lang="en-US" smtClean="0"/>
              <a:t>3/21/2021</a:t>
            </a:fld>
            <a:endParaRPr lang="en-US"/>
          </a:p>
        </p:txBody>
      </p:sp>
      <p:sp>
        <p:nvSpPr>
          <p:cNvPr id="5" name="Footer Placeholder 4">
            <a:extLst>
              <a:ext uri="{FF2B5EF4-FFF2-40B4-BE49-F238E27FC236}">
                <a16:creationId xmlns:a16="http://schemas.microsoft.com/office/drawing/2014/main" id="{7DF91F58-6859-4352-8154-5509CA62A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A76F1-E366-4A18-B1CD-CBE1FD4F972F}"/>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1975627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2BBDF-05C8-48FE-8578-81653972A5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4D8B16-F19E-4AB3-B1BC-8480E35B91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49F1CF-11CF-444C-B573-36A5F87C0302}"/>
              </a:ext>
            </a:extLst>
          </p:cNvPr>
          <p:cNvSpPr>
            <a:spLocks noGrp="1"/>
          </p:cNvSpPr>
          <p:nvPr>
            <p:ph type="dt" sz="half" idx="10"/>
          </p:nvPr>
        </p:nvSpPr>
        <p:spPr/>
        <p:txBody>
          <a:bodyPr/>
          <a:lstStyle/>
          <a:p>
            <a:fld id="{387527F5-4B4F-4C3C-9D24-7A2D107F1F04}" type="datetimeFigureOut">
              <a:rPr lang="en-US" smtClean="0"/>
              <a:t>3/21/2021</a:t>
            </a:fld>
            <a:endParaRPr lang="en-US"/>
          </a:p>
        </p:txBody>
      </p:sp>
      <p:sp>
        <p:nvSpPr>
          <p:cNvPr id="5" name="Footer Placeholder 4">
            <a:extLst>
              <a:ext uri="{FF2B5EF4-FFF2-40B4-BE49-F238E27FC236}">
                <a16:creationId xmlns:a16="http://schemas.microsoft.com/office/drawing/2014/main" id="{69812948-A7F2-428C-A580-7E00E564D2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3418B3-7C83-41C9-BBD8-B1E5A9F278FA}"/>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391311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4EC272-3A7D-4C7B-B69B-92241326EC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DC49BC-4152-431F-8D79-60707C8FBD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8C61D6-1D0A-44E4-96BD-6FF92D66CB59}"/>
              </a:ext>
            </a:extLst>
          </p:cNvPr>
          <p:cNvSpPr>
            <a:spLocks noGrp="1"/>
          </p:cNvSpPr>
          <p:nvPr>
            <p:ph type="dt" sz="half" idx="10"/>
          </p:nvPr>
        </p:nvSpPr>
        <p:spPr/>
        <p:txBody>
          <a:bodyPr/>
          <a:lstStyle/>
          <a:p>
            <a:fld id="{387527F5-4B4F-4C3C-9D24-7A2D107F1F04}" type="datetimeFigureOut">
              <a:rPr lang="en-US" smtClean="0"/>
              <a:t>3/21/2021</a:t>
            </a:fld>
            <a:endParaRPr lang="en-US"/>
          </a:p>
        </p:txBody>
      </p:sp>
      <p:sp>
        <p:nvSpPr>
          <p:cNvPr id="5" name="Footer Placeholder 4">
            <a:extLst>
              <a:ext uri="{FF2B5EF4-FFF2-40B4-BE49-F238E27FC236}">
                <a16:creationId xmlns:a16="http://schemas.microsoft.com/office/drawing/2014/main" id="{9E47838D-582D-4470-9062-AD3F62B1BE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5D8F6F-A241-4BFB-A527-511679AD74D4}"/>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3014840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6"/>
        <p:cNvGrpSpPr/>
        <p:nvPr/>
      </p:nvGrpSpPr>
      <p:grpSpPr>
        <a:xfrm>
          <a:off x="0" y="0"/>
          <a:ext cx="0" cy="0"/>
          <a:chOff x="0" y="0"/>
          <a:chExt cx="0" cy="0"/>
        </a:xfrm>
      </p:grpSpPr>
      <p:sp>
        <p:nvSpPr>
          <p:cNvPr id="17" name="Google Shape;17;p7"/>
          <p:cNvSpPr txBox="1">
            <a:spLocks noGrp="1"/>
          </p:cNvSpPr>
          <p:nvPr>
            <p:ph type="body" idx="1"/>
          </p:nvPr>
        </p:nvSpPr>
        <p:spPr>
          <a:xfrm>
            <a:off x="571499" y="1137256"/>
            <a:ext cx="11209376" cy="4908082"/>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Georgia"/>
                <a:ea typeface="Georgia"/>
                <a:cs typeface="Georgia"/>
                <a:sym typeface="Georgia"/>
              </a:defRPr>
            </a:lvl1pPr>
            <a:lvl2pPr marL="914400" lvl="1" indent="-381000" algn="l">
              <a:lnSpc>
                <a:spcPct val="90000"/>
              </a:lnSpc>
              <a:spcBef>
                <a:spcPts val="500"/>
              </a:spcBef>
              <a:spcAft>
                <a:spcPts val="0"/>
              </a:spcAft>
              <a:buClr>
                <a:schemeClr val="dk1"/>
              </a:buClr>
              <a:buSzPts val="2400"/>
              <a:buChar char="•"/>
              <a:defRPr>
                <a:latin typeface="Georgia"/>
                <a:ea typeface="Georgia"/>
                <a:cs typeface="Georgia"/>
                <a:sym typeface="Georgia"/>
              </a:defRPr>
            </a:lvl2pPr>
            <a:lvl3pPr marL="1371600" lvl="2" indent="-355600" algn="l">
              <a:lnSpc>
                <a:spcPct val="90000"/>
              </a:lnSpc>
              <a:spcBef>
                <a:spcPts val="500"/>
              </a:spcBef>
              <a:spcAft>
                <a:spcPts val="0"/>
              </a:spcAft>
              <a:buClr>
                <a:schemeClr val="dk1"/>
              </a:buClr>
              <a:buSzPts val="2000"/>
              <a:buChar char="•"/>
              <a:defRPr>
                <a:latin typeface="Georgia"/>
                <a:ea typeface="Georgia"/>
                <a:cs typeface="Georgia"/>
                <a:sym typeface="Georgia"/>
              </a:defRPr>
            </a:lvl3pPr>
            <a:lvl4pPr marL="1828800" lvl="3" indent="-342900" algn="l">
              <a:lnSpc>
                <a:spcPct val="90000"/>
              </a:lnSpc>
              <a:spcBef>
                <a:spcPts val="500"/>
              </a:spcBef>
              <a:spcAft>
                <a:spcPts val="0"/>
              </a:spcAft>
              <a:buClr>
                <a:schemeClr val="dk1"/>
              </a:buClr>
              <a:buSzPts val="1800"/>
              <a:buChar char="•"/>
              <a:defRPr>
                <a:latin typeface="Georgia"/>
                <a:ea typeface="Georgia"/>
                <a:cs typeface="Georgia"/>
                <a:sym typeface="Georgia"/>
              </a:defRPr>
            </a:lvl4pPr>
            <a:lvl5pPr marL="2286000" lvl="4" indent="-342900" algn="l">
              <a:lnSpc>
                <a:spcPct val="90000"/>
              </a:lnSpc>
              <a:spcBef>
                <a:spcPts val="500"/>
              </a:spcBef>
              <a:spcAft>
                <a:spcPts val="0"/>
              </a:spcAft>
              <a:buClr>
                <a:schemeClr val="dk1"/>
              </a:buClr>
              <a:buSzPts val="1800"/>
              <a:buChar char="•"/>
              <a:defRPr>
                <a:latin typeface="Georgia"/>
                <a:ea typeface="Georgia"/>
                <a:cs typeface="Georgia"/>
                <a:sym typeface="Georgi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7"/>
          <p:cNvSpPr txBox="1">
            <a:spLocks noGrp="1"/>
          </p:cNvSpPr>
          <p:nvPr>
            <p:ph type="title"/>
          </p:nvPr>
        </p:nvSpPr>
        <p:spPr>
          <a:xfrm>
            <a:off x="571499" y="348662"/>
            <a:ext cx="11209376" cy="4640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A4123F"/>
              </a:buClr>
              <a:buSzPts val="3200"/>
              <a:buFont typeface="Georgia"/>
              <a:buNone/>
              <a:defRPr sz="3200" b="0">
                <a:solidFill>
                  <a:srgbClr val="A4123F"/>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9" name="Google Shape;19;p7"/>
          <p:cNvPicPr preferRelativeResize="0"/>
          <p:nvPr/>
        </p:nvPicPr>
        <p:blipFill rotWithShape="1">
          <a:blip r:embed="rId2">
            <a:alphaModFix/>
          </a:blip>
          <a:srcRect/>
          <a:stretch/>
        </p:blipFill>
        <p:spPr>
          <a:xfrm>
            <a:off x="-13489" y="6369932"/>
            <a:ext cx="12218977" cy="521007"/>
          </a:xfrm>
          <a:prstGeom prst="rect">
            <a:avLst/>
          </a:prstGeom>
          <a:noFill/>
          <a:ln>
            <a:noFill/>
          </a:ln>
        </p:spPr>
      </p:pic>
      <p:pic>
        <p:nvPicPr>
          <p:cNvPr id="20" name="Google Shape;20;p7"/>
          <p:cNvPicPr preferRelativeResize="0"/>
          <p:nvPr/>
        </p:nvPicPr>
        <p:blipFill rotWithShape="1">
          <a:blip r:embed="rId3">
            <a:alphaModFix/>
          </a:blip>
          <a:srcRect/>
          <a:stretch/>
        </p:blipFill>
        <p:spPr>
          <a:xfrm>
            <a:off x="125954" y="6490361"/>
            <a:ext cx="1781941" cy="314840"/>
          </a:xfrm>
          <a:prstGeom prst="rect">
            <a:avLst/>
          </a:prstGeom>
          <a:noFill/>
          <a:ln>
            <a:noFill/>
          </a:ln>
        </p:spPr>
      </p:pic>
    </p:spTree>
    <p:extLst>
      <p:ext uri="{BB962C8B-B14F-4D97-AF65-F5344CB8AC3E}">
        <p14:creationId xmlns:p14="http://schemas.microsoft.com/office/powerpoint/2010/main" val="1068420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1092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571499" y="1137256"/>
            <a:ext cx="11209376"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571499" y="348662"/>
            <a:ext cx="11209376" cy="464000"/>
          </a:xfrm>
        </p:spPr>
        <p:txBody>
          <a:bodyPr>
            <a:noAutofit/>
          </a:bodyPr>
          <a:lstStyle>
            <a:lvl1pPr>
              <a:defRPr sz="3200" b="0">
                <a:solidFill>
                  <a:srgbClr val="A4123F"/>
                </a:solidFill>
                <a:latin typeface="Georgia" panose="02040502050405020303" pitchFamily="18" charset="0"/>
              </a:defRPr>
            </a:lvl1pPr>
          </a:lstStyle>
          <a:p>
            <a:r>
              <a:rPr lang="en-US" dirty="0"/>
              <a:t>Click Here To Edit Title</a:t>
            </a:r>
            <a:endParaRPr lang="en-IN" dirty="0"/>
          </a:p>
        </p:txBody>
      </p:sp>
      <p:pic>
        <p:nvPicPr>
          <p:cNvPr id="8" name="Picture 7">
            <a:extLst>
              <a:ext uri="{FF2B5EF4-FFF2-40B4-BE49-F238E27FC236}">
                <a16:creationId xmlns:a16="http://schemas.microsoft.com/office/drawing/2014/main" id="{140DA784-0993-4F43-BA98-733CB6486E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489" y="6369932"/>
            <a:ext cx="12218977" cy="521007"/>
          </a:xfrm>
          <a:prstGeom prst="rect">
            <a:avLst/>
          </a:prstGeom>
        </p:spPr>
      </p:pic>
      <p:pic>
        <p:nvPicPr>
          <p:cNvPr id="6" name="Picture 5">
            <a:extLst>
              <a:ext uri="{FF2B5EF4-FFF2-40B4-BE49-F238E27FC236}">
                <a16:creationId xmlns:a16="http://schemas.microsoft.com/office/drawing/2014/main" id="{D5D41DD4-A5E8-4552-814D-0D80AF0F22E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6134" y="6490361"/>
            <a:ext cx="1781941" cy="314840"/>
          </a:xfrm>
          <a:prstGeom prst="rect">
            <a:avLst/>
          </a:prstGeom>
        </p:spPr>
      </p:pic>
    </p:spTree>
    <p:extLst>
      <p:ext uri="{BB962C8B-B14F-4D97-AF65-F5344CB8AC3E}">
        <p14:creationId xmlns:p14="http://schemas.microsoft.com/office/powerpoint/2010/main" val="626631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6"/>
        <p:cNvGrpSpPr/>
        <p:nvPr/>
      </p:nvGrpSpPr>
      <p:grpSpPr>
        <a:xfrm>
          <a:off x="0" y="0"/>
          <a:ext cx="0" cy="0"/>
          <a:chOff x="0" y="0"/>
          <a:chExt cx="0" cy="0"/>
        </a:xfrm>
      </p:grpSpPr>
      <p:sp>
        <p:nvSpPr>
          <p:cNvPr id="17" name="Google Shape;17;p7"/>
          <p:cNvSpPr txBox="1">
            <a:spLocks noGrp="1"/>
          </p:cNvSpPr>
          <p:nvPr>
            <p:ph type="body" idx="1"/>
          </p:nvPr>
        </p:nvSpPr>
        <p:spPr>
          <a:xfrm>
            <a:off x="571499" y="1137256"/>
            <a:ext cx="11209376" cy="4908082"/>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Georgia"/>
                <a:ea typeface="Georgia"/>
                <a:cs typeface="Georgia"/>
                <a:sym typeface="Georgia"/>
              </a:defRPr>
            </a:lvl1pPr>
            <a:lvl2pPr marL="914400" lvl="1" indent="-381000" algn="l">
              <a:lnSpc>
                <a:spcPct val="90000"/>
              </a:lnSpc>
              <a:spcBef>
                <a:spcPts val="500"/>
              </a:spcBef>
              <a:spcAft>
                <a:spcPts val="0"/>
              </a:spcAft>
              <a:buClr>
                <a:schemeClr val="dk1"/>
              </a:buClr>
              <a:buSzPts val="2400"/>
              <a:buChar char="•"/>
              <a:defRPr>
                <a:latin typeface="Georgia"/>
                <a:ea typeface="Georgia"/>
                <a:cs typeface="Georgia"/>
                <a:sym typeface="Georgia"/>
              </a:defRPr>
            </a:lvl2pPr>
            <a:lvl3pPr marL="1371600" lvl="2" indent="-355600" algn="l">
              <a:lnSpc>
                <a:spcPct val="90000"/>
              </a:lnSpc>
              <a:spcBef>
                <a:spcPts val="500"/>
              </a:spcBef>
              <a:spcAft>
                <a:spcPts val="0"/>
              </a:spcAft>
              <a:buClr>
                <a:schemeClr val="dk1"/>
              </a:buClr>
              <a:buSzPts val="2000"/>
              <a:buChar char="•"/>
              <a:defRPr>
                <a:latin typeface="Georgia"/>
                <a:ea typeface="Georgia"/>
                <a:cs typeface="Georgia"/>
                <a:sym typeface="Georgia"/>
              </a:defRPr>
            </a:lvl3pPr>
            <a:lvl4pPr marL="1828800" lvl="3" indent="-342900" algn="l">
              <a:lnSpc>
                <a:spcPct val="90000"/>
              </a:lnSpc>
              <a:spcBef>
                <a:spcPts val="500"/>
              </a:spcBef>
              <a:spcAft>
                <a:spcPts val="0"/>
              </a:spcAft>
              <a:buClr>
                <a:schemeClr val="dk1"/>
              </a:buClr>
              <a:buSzPts val="1800"/>
              <a:buChar char="•"/>
              <a:defRPr>
                <a:latin typeface="Georgia"/>
                <a:ea typeface="Georgia"/>
                <a:cs typeface="Georgia"/>
                <a:sym typeface="Georgia"/>
              </a:defRPr>
            </a:lvl4pPr>
            <a:lvl5pPr marL="2286000" lvl="4" indent="-342900" algn="l">
              <a:lnSpc>
                <a:spcPct val="90000"/>
              </a:lnSpc>
              <a:spcBef>
                <a:spcPts val="500"/>
              </a:spcBef>
              <a:spcAft>
                <a:spcPts val="0"/>
              </a:spcAft>
              <a:buClr>
                <a:schemeClr val="dk1"/>
              </a:buClr>
              <a:buSzPts val="1800"/>
              <a:buChar char="•"/>
              <a:defRPr>
                <a:latin typeface="Georgia"/>
                <a:ea typeface="Georgia"/>
                <a:cs typeface="Georgia"/>
                <a:sym typeface="Georgi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7"/>
          <p:cNvSpPr txBox="1">
            <a:spLocks noGrp="1"/>
          </p:cNvSpPr>
          <p:nvPr>
            <p:ph type="title"/>
          </p:nvPr>
        </p:nvSpPr>
        <p:spPr>
          <a:xfrm>
            <a:off x="571499" y="348662"/>
            <a:ext cx="11209376" cy="4640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A4123F"/>
              </a:buClr>
              <a:buSzPts val="3200"/>
              <a:buFont typeface="Georgia"/>
              <a:buNone/>
              <a:defRPr sz="3200" b="0">
                <a:solidFill>
                  <a:srgbClr val="A4123F"/>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9" name="Google Shape;19;p7"/>
          <p:cNvPicPr preferRelativeResize="0"/>
          <p:nvPr/>
        </p:nvPicPr>
        <p:blipFill rotWithShape="1">
          <a:blip r:embed="rId2">
            <a:alphaModFix/>
          </a:blip>
          <a:srcRect/>
          <a:stretch/>
        </p:blipFill>
        <p:spPr>
          <a:xfrm>
            <a:off x="-13489" y="6369932"/>
            <a:ext cx="12218977" cy="521007"/>
          </a:xfrm>
          <a:prstGeom prst="rect">
            <a:avLst/>
          </a:prstGeom>
          <a:noFill/>
          <a:ln>
            <a:noFill/>
          </a:ln>
        </p:spPr>
      </p:pic>
      <p:pic>
        <p:nvPicPr>
          <p:cNvPr id="20" name="Google Shape;20;p7"/>
          <p:cNvPicPr preferRelativeResize="0"/>
          <p:nvPr/>
        </p:nvPicPr>
        <p:blipFill rotWithShape="1">
          <a:blip r:embed="rId3">
            <a:alphaModFix/>
          </a:blip>
          <a:srcRect/>
          <a:stretch/>
        </p:blipFill>
        <p:spPr>
          <a:xfrm>
            <a:off x="125954" y="6490361"/>
            <a:ext cx="1781941" cy="314840"/>
          </a:xfrm>
          <a:prstGeom prst="rect">
            <a:avLst/>
          </a:prstGeom>
          <a:noFill/>
          <a:ln>
            <a:noFill/>
          </a:ln>
        </p:spPr>
      </p:pic>
    </p:spTree>
    <p:extLst>
      <p:ext uri="{BB962C8B-B14F-4D97-AF65-F5344CB8AC3E}">
        <p14:creationId xmlns:p14="http://schemas.microsoft.com/office/powerpoint/2010/main" val="513750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BC2E-63BB-46DA-9476-282DF481F1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0CEBCE-5C74-4B23-8C31-6BA6951CB9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0664AB-5438-4883-A8BE-4B10CB55139F}"/>
              </a:ext>
            </a:extLst>
          </p:cNvPr>
          <p:cNvSpPr>
            <a:spLocks noGrp="1"/>
          </p:cNvSpPr>
          <p:nvPr>
            <p:ph type="dt" sz="half" idx="10"/>
          </p:nvPr>
        </p:nvSpPr>
        <p:spPr/>
        <p:txBody>
          <a:bodyPr/>
          <a:lstStyle/>
          <a:p>
            <a:fld id="{387527F5-4B4F-4C3C-9D24-7A2D107F1F04}" type="datetimeFigureOut">
              <a:rPr lang="en-US" smtClean="0"/>
              <a:t>3/21/2021</a:t>
            </a:fld>
            <a:endParaRPr lang="en-US"/>
          </a:p>
        </p:txBody>
      </p:sp>
      <p:sp>
        <p:nvSpPr>
          <p:cNvPr id="5" name="Footer Placeholder 4">
            <a:extLst>
              <a:ext uri="{FF2B5EF4-FFF2-40B4-BE49-F238E27FC236}">
                <a16:creationId xmlns:a16="http://schemas.microsoft.com/office/drawing/2014/main" id="{755E9443-B365-47F3-B649-B6521D819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F2FBB-C49B-4622-9DA4-A493C29C57EE}"/>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666558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AA25D-8B9D-48A4-AEBC-7CB6D99B5D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230708-F537-45EA-804E-DFECF5F017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79452B-D2CA-418C-BCBC-9672F40CC433}"/>
              </a:ext>
            </a:extLst>
          </p:cNvPr>
          <p:cNvSpPr>
            <a:spLocks noGrp="1"/>
          </p:cNvSpPr>
          <p:nvPr>
            <p:ph type="dt" sz="half" idx="10"/>
          </p:nvPr>
        </p:nvSpPr>
        <p:spPr/>
        <p:txBody>
          <a:bodyPr/>
          <a:lstStyle/>
          <a:p>
            <a:fld id="{387527F5-4B4F-4C3C-9D24-7A2D107F1F04}" type="datetimeFigureOut">
              <a:rPr lang="en-US" smtClean="0"/>
              <a:t>3/21/2021</a:t>
            </a:fld>
            <a:endParaRPr lang="en-US"/>
          </a:p>
        </p:txBody>
      </p:sp>
      <p:sp>
        <p:nvSpPr>
          <p:cNvPr id="5" name="Footer Placeholder 4">
            <a:extLst>
              <a:ext uri="{FF2B5EF4-FFF2-40B4-BE49-F238E27FC236}">
                <a16:creationId xmlns:a16="http://schemas.microsoft.com/office/drawing/2014/main" id="{982EBD8D-F312-4D71-B496-C6B2835DBB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5DE2C-430A-448A-9CB3-06D748CE87A1}"/>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2854032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27F11-30BB-4181-960C-39BA7BD3BF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F9610A-0802-4DA4-8E84-FC2C23A64C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70AFF6-69B3-42F8-808D-2801CFA272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AF242D-A5A7-4A43-8BAA-6B54857B4CB1}"/>
              </a:ext>
            </a:extLst>
          </p:cNvPr>
          <p:cNvSpPr>
            <a:spLocks noGrp="1"/>
          </p:cNvSpPr>
          <p:nvPr>
            <p:ph type="dt" sz="half" idx="10"/>
          </p:nvPr>
        </p:nvSpPr>
        <p:spPr/>
        <p:txBody>
          <a:bodyPr/>
          <a:lstStyle/>
          <a:p>
            <a:fld id="{387527F5-4B4F-4C3C-9D24-7A2D107F1F04}" type="datetimeFigureOut">
              <a:rPr lang="en-US" smtClean="0"/>
              <a:t>3/21/2021</a:t>
            </a:fld>
            <a:endParaRPr lang="en-US"/>
          </a:p>
        </p:txBody>
      </p:sp>
      <p:sp>
        <p:nvSpPr>
          <p:cNvPr id="6" name="Footer Placeholder 5">
            <a:extLst>
              <a:ext uri="{FF2B5EF4-FFF2-40B4-BE49-F238E27FC236}">
                <a16:creationId xmlns:a16="http://schemas.microsoft.com/office/drawing/2014/main" id="{CEB09091-A15A-45DE-9F44-714D1230E9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C6BDDF-E201-4ED8-80F7-5BBF410B165F}"/>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808005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940E0-0B16-4F75-85C1-BBC1CC8416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01CC9B-B4DE-4D7A-9E68-1AF62219FB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1190A4-4D18-491E-8443-38263C8523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6A2D03-8074-4ED2-AFA3-87D5881DB6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42EE9C-8744-45E2-A9E4-3A366CF7E3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E356B0-54A0-4E7B-B80F-30C2AAFCBBAD}"/>
              </a:ext>
            </a:extLst>
          </p:cNvPr>
          <p:cNvSpPr>
            <a:spLocks noGrp="1"/>
          </p:cNvSpPr>
          <p:nvPr>
            <p:ph type="dt" sz="half" idx="10"/>
          </p:nvPr>
        </p:nvSpPr>
        <p:spPr/>
        <p:txBody>
          <a:bodyPr/>
          <a:lstStyle/>
          <a:p>
            <a:fld id="{387527F5-4B4F-4C3C-9D24-7A2D107F1F04}" type="datetimeFigureOut">
              <a:rPr lang="en-US" smtClean="0"/>
              <a:t>3/21/2021</a:t>
            </a:fld>
            <a:endParaRPr lang="en-US"/>
          </a:p>
        </p:txBody>
      </p:sp>
      <p:sp>
        <p:nvSpPr>
          <p:cNvPr id="8" name="Footer Placeholder 7">
            <a:extLst>
              <a:ext uri="{FF2B5EF4-FFF2-40B4-BE49-F238E27FC236}">
                <a16:creationId xmlns:a16="http://schemas.microsoft.com/office/drawing/2014/main" id="{E4A1A6BF-9179-425F-93E5-F36D3E3641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1BFC4E-5967-40D5-8F97-B1D29B37C30D}"/>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1620953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9E6D9-1F59-421F-9BC1-149D3B8DE1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E04BE7-637D-48B3-91B4-DE503E5970D6}"/>
              </a:ext>
            </a:extLst>
          </p:cNvPr>
          <p:cNvSpPr>
            <a:spLocks noGrp="1"/>
          </p:cNvSpPr>
          <p:nvPr>
            <p:ph type="dt" sz="half" idx="10"/>
          </p:nvPr>
        </p:nvSpPr>
        <p:spPr/>
        <p:txBody>
          <a:bodyPr/>
          <a:lstStyle/>
          <a:p>
            <a:fld id="{387527F5-4B4F-4C3C-9D24-7A2D107F1F04}" type="datetimeFigureOut">
              <a:rPr lang="en-US" smtClean="0"/>
              <a:t>3/21/2021</a:t>
            </a:fld>
            <a:endParaRPr lang="en-US"/>
          </a:p>
        </p:txBody>
      </p:sp>
      <p:sp>
        <p:nvSpPr>
          <p:cNvPr id="4" name="Footer Placeholder 3">
            <a:extLst>
              <a:ext uri="{FF2B5EF4-FFF2-40B4-BE49-F238E27FC236}">
                <a16:creationId xmlns:a16="http://schemas.microsoft.com/office/drawing/2014/main" id="{DB0BD163-88FF-42F0-B2D0-EC0254B9F7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C72FF8-D57B-4038-9D10-27723E78B38B}"/>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686361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980C74-A1BC-4AC5-89CB-9D93521F50DD}"/>
              </a:ext>
            </a:extLst>
          </p:cNvPr>
          <p:cNvSpPr>
            <a:spLocks noGrp="1"/>
          </p:cNvSpPr>
          <p:nvPr>
            <p:ph type="dt" sz="half" idx="10"/>
          </p:nvPr>
        </p:nvSpPr>
        <p:spPr/>
        <p:txBody>
          <a:bodyPr/>
          <a:lstStyle/>
          <a:p>
            <a:fld id="{387527F5-4B4F-4C3C-9D24-7A2D107F1F04}" type="datetimeFigureOut">
              <a:rPr lang="en-US" smtClean="0"/>
              <a:t>3/21/2021</a:t>
            </a:fld>
            <a:endParaRPr lang="en-US"/>
          </a:p>
        </p:txBody>
      </p:sp>
      <p:sp>
        <p:nvSpPr>
          <p:cNvPr id="3" name="Footer Placeholder 2">
            <a:extLst>
              <a:ext uri="{FF2B5EF4-FFF2-40B4-BE49-F238E27FC236}">
                <a16:creationId xmlns:a16="http://schemas.microsoft.com/office/drawing/2014/main" id="{A2233716-4570-4A97-846F-F05A61A660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97BFEC-4552-4737-8279-B63D63046C39}"/>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3894625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85D7B-DD92-4B0A-A65F-716BB2CF49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4A5FEA-A7F0-457D-889E-1AF5689543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63BC56-695A-4B4B-BD07-23E7655853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72F86B-1A90-4850-BF52-D65E1FDBAADA}"/>
              </a:ext>
            </a:extLst>
          </p:cNvPr>
          <p:cNvSpPr>
            <a:spLocks noGrp="1"/>
          </p:cNvSpPr>
          <p:nvPr>
            <p:ph type="dt" sz="half" idx="10"/>
          </p:nvPr>
        </p:nvSpPr>
        <p:spPr/>
        <p:txBody>
          <a:bodyPr/>
          <a:lstStyle/>
          <a:p>
            <a:fld id="{387527F5-4B4F-4C3C-9D24-7A2D107F1F04}" type="datetimeFigureOut">
              <a:rPr lang="en-US" smtClean="0"/>
              <a:t>3/21/2021</a:t>
            </a:fld>
            <a:endParaRPr lang="en-US"/>
          </a:p>
        </p:txBody>
      </p:sp>
      <p:sp>
        <p:nvSpPr>
          <p:cNvPr id="6" name="Footer Placeholder 5">
            <a:extLst>
              <a:ext uri="{FF2B5EF4-FFF2-40B4-BE49-F238E27FC236}">
                <a16:creationId xmlns:a16="http://schemas.microsoft.com/office/drawing/2014/main" id="{83845BCD-9B72-4721-84E1-456FA36CDC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A5476E-E8A1-476F-A682-41854A310528}"/>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841564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D1C74-669C-469D-B638-F9B87518D0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232133-922D-42FB-8A6D-8DC1E99601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D9E141-0C6D-4E80-8408-5F7439BAF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FC3FCC-C2D6-4342-B146-CD92AB180A09}"/>
              </a:ext>
            </a:extLst>
          </p:cNvPr>
          <p:cNvSpPr>
            <a:spLocks noGrp="1"/>
          </p:cNvSpPr>
          <p:nvPr>
            <p:ph type="dt" sz="half" idx="10"/>
          </p:nvPr>
        </p:nvSpPr>
        <p:spPr/>
        <p:txBody>
          <a:bodyPr/>
          <a:lstStyle/>
          <a:p>
            <a:fld id="{387527F5-4B4F-4C3C-9D24-7A2D107F1F04}" type="datetimeFigureOut">
              <a:rPr lang="en-US" smtClean="0"/>
              <a:t>3/21/2021</a:t>
            </a:fld>
            <a:endParaRPr lang="en-US"/>
          </a:p>
        </p:txBody>
      </p:sp>
      <p:sp>
        <p:nvSpPr>
          <p:cNvPr id="6" name="Footer Placeholder 5">
            <a:extLst>
              <a:ext uri="{FF2B5EF4-FFF2-40B4-BE49-F238E27FC236}">
                <a16:creationId xmlns:a16="http://schemas.microsoft.com/office/drawing/2014/main" id="{4B9B3C5D-FF99-4676-863D-366129840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631A67-2F7D-4AF9-A56E-12467A6FAD61}"/>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230869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8FD276-02F3-48BB-8F3D-E42018871D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3733BD-A731-4E22-AB85-77785C7A80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A98676-BF97-49F6-BAAE-E96B0570C9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527F5-4B4F-4C3C-9D24-7A2D107F1F04}" type="datetimeFigureOut">
              <a:rPr lang="en-US" smtClean="0"/>
              <a:t>3/21/2021</a:t>
            </a:fld>
            <a:endParaRPr lang="en-US"/>
          </a:p>
        </p:txBody>
      </p:sp>
      <p:sp>
        <p:nvSpPr>
          <p:cNvPr id="5" name="Footer Placeholder 4">
            <a:extLst>
              <a:ext uri="{FF2B5EF4-FFF2-40B4-BE49-F238E27FC236}">
                <a16:creationId xmlns:a16="http://schemas.microsoft.com/office/drawing/2014/main" id="{3D26EEEA-76E3-46B8-95D7-257A3DA921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8FAAA0-9B4A-4E0E-A033-01F33DF2E2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84985-AC7C-41AE-8340-64F826C4F333}" type="slidenum">
              <a:rPr lang="en-US" smtClean="0"/>
              <a:t>‹#›</a:t>
            </a:fld>
            <a:endParaRPr lang="en-US"/>
          </a:p>
        </p:txBody>
      </p:sp>
    </p:spTree>
    <p:extLst>
      <p:ext uri="{BB962C8B-B14F-4D97-AF65-F5344CB8AC3E}">
        <p14:creationId xmlns:p14="http://schemas.microsoft.com/office/powerpoint/2010/main" val="3157256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581301668"/>
      </p:ext>
    </p:extLst>
  </p:cSld>
  <p:clrMap bg1="lt1" tx1="dk1" bg2="dk2" tx2="lt2" accent1="accent1" accent2="accent2" accent3="accent3" accent4="accent4" accent5="accent5" accent6="accent6" hlink="hlink" folHlink="folHlink"/>
  <p:sldLayoutIdLst>
    <p:sldLayoutId id="214748366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2.xml"/><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1524001" y="0"/>
            <a:ext cx="9176273"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a:t>
            </a:r>
          </a:p>
        </p:txBody>
      </p:sp>
      <p:pic>
        <p:nvPicPr>
          <p:cNvPr id="7" name="Picture 6" descr="A picture containing drawing&#10;&#10;Description automatically generated">
            <a:extLst>
              <a:ext uri="{FF2B5EF4-FFF2-40B4-BE49-F238E27FC236}">
                <a16:creationId xmlns:a16="http://schemas.microsoft.com/office/drawing/2014/main" id="{80288CD4-7B52-C244-BAD4-BFF7D9DCE675}"/>
              </a:ext>
            </a:extLst>
          </p:cNvPr>
          <p:cNvPicPr>
            <a:picLocks noChangeAspect="1"/>
          </p:cNvPicPr>
          <p:nvPr/>
        </p:nvPicPr>
        <p:blipFill>
          <a:blip r:embed="rId2"/>
          <a:stretch>
            <a:fillRect/>
          </a:stretch>
        </p:blipFill>
        <p:spPr>
          <a:xfrm>
            <a:off x="2685099" y="2667001"/>
            <a:ext cx="3443174" cy="1104899"/>
          </a:xfrm>
          <a:prstGeom prst="rect">
            <a:avLst/>
          </a:prstGeom>
        </p:spPr>
      </p:pic>
      <p:sp>
        <p:nvSpPr>
          <p:cNvPr id="8" name="TextBox 7">
            <a:extLst>
              <a:ext uri="{FF2B5EF4-FFF2-40B4-BE49-F238E27FC236}">
                <a16:creationId xmlns:a16="http://schemas.microsoft.com/office/drawing/2014/main" id="{BE776D66-1F2F-B348-8DC7-42BD5D86556D}"/>
              </a:ext>
            </a:extLst>
          </p:cNvPr>
          <p:cNvSpPr txBox="1"/>
          <p:nvPr/>
        </p:nvSpPr>
        <p:spPr>
          <a:xfrm>
            <a:off x="6453074" y="2927062"/>
            <a:ext cx="3874452" cy="1077218"/>
          </a:xfrm>
          <a:prstGeom prst="rect">
            <a:avLst/>
          </a:prstGeom>
          <a:noFill/>
        </p:spPr>
        <p:txBody>
          <a:bodyPr wrap="square" lIns="91440" tIns="45720" rIns="91440" bIns="45720" rtlCol="0" anchor="t">
            <a:spAutoFit/>
          </a:bodyPr>
          <a:lstStyle/>
          <a:p>
            <a:pPr algn="ctr">
              <a:spcBef>
                <a:spcPct val="0"/>
              </a:spcBef>
            </a:pPr>
            <a:r>
              <a:rPr lang="en-US" sz="3200" b="1" dirty="0">
                <a:solidFill>
                  <a:schemeClr val="bg1"/>
                </a:solidFill>
                <a:latin typeface="Times New Roman"/>
                <a:ea typeface="+mj-ea"/>
                <a:cs typeface="Times New Roman"/>
              </a:rPr>
              <a:t>Loops, break and continue</a:t>
            </a:r>
            <a:endParaRPr lang="en-US" dirty="0">
              <a:ea typeface="+mj-ea"/>
            </a:endParaRPr>
          </a:p>
        </p:txBody>
      </p:sp>
      <p:cxnSp>
        <p:nvCxnSpPr>
          <p:cNvPr id="3" name="Straight Connector 2">
            <a:extLst>
              <a:ext uri="{FF2B5EF4-FFF2-40B4-BE49-F238E27FC236}">
                <a16:creationId xmlns:a16="http://schemas.microsoft.com/office/drawing/2014/main" id="{4BA58083-EF1A-427F-9030-DC289843A2BF}"/>
              </a:ext>
            </a:extLst>
          </p:cNvPr>
          <p:cNvCxnSpPr>
            <a:cxnSpLocks/>
          </p:cNvCxnSpPr>
          <p:nvPr/>
        </p:nvCxnSpPr>
        <p:spPr>
          <a:xfrm>
            <a:off x="6290673" y="2401045"/>
            <a:ext cx="0" cy="1636813"/>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8807A921-4A34-4052-800D-82EA711F2427}"/>
              </a:ext>
            </a:extLst>
          </p:cNvPr>
          <p:cNvSpPr txBox="1"/>
          <p:nvPr/>
        </p:nvSpPr>
        <p:spPr>
          <a:xfrm>
            <a:off x="3741908" y="4477032"/>
            <a:ext cx="5418303" cy="707886"/>
          </a:xfrm>
          <a:prstGeom prst="rect">
            <a:avLst/>
          </a:prstGeom>
          <a:noFill/>
        </p:spPr>
        <p:txBody>
          <a:bodyPr wrap="square" lIns="91440" tIns="45720" rIns="91440" bIns="45720" rtlCol="0" anchor="t">
            <a:spAutoFit/>
          </a:bodyPr>
          <a:lstStyle/>
          <a:p>
            <a:pPr algn="ctr"/>
            <a:r>
              <a:rPr lang="en-US" sz="2000" b="1" dirty="0">
                <a:solidFill>
                  <a:schemeClr val="bg1"/>
                </a:solidFill>
                <a:latin typeface="Georgia" panose="02040502050405020303" pitchFamily="18" charset="0"/>
              </a:rPr>
              <a:t>19CSE102 Computer Programming</a:t>
            </a:r>
          </a:p>
          <a:p>
            <a:pPr algn="ctr"/>
            <a:r>
              <a:rPr lang="en-US" sz="2000" b="1" dirty="0">
                <a:solidFill>
                  <a:schemeClr val="bg1"/>
                </a:solidFill>
                <a:latin typeface="Georgia"/>
              </a:rPr>
              <a:t>Lecture 3</a:t>
            </a:r>
            <a:endParaRPr lang="en-US" sz="2000" b="1" dirty="0">
              <a:solidFill>
                <a:schemeClr val="bg1"/>
              </a:solidFill>
              <a:latin typeface="Georgia" panose="02040502050405020303" pitchFamily="18" charset="0"/>
            </a:endParaRPr>
          </a:p>
        </p:txBody>
      </p:sp>
    </p:spTree>
    <p:extLst>
      <p:ext uri="{BB962C8B-B14F-4D97-AF65-F5344CB8AC3E}">
        <p14:creationId xmlns:p14="http://schemas.microsoft.com/office/powerpoint/2010/main" val="42782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46AAAC-97B3-4CA6-A123-E9ED6BB68340}"/>
              </a:ext>
            </a:extLst>
          </p:cNvPr>
          <p:cNvSpPr>
            <a:spLocks noGrp="1"/>
          </p:cNvSpPr>
          <p:nvPr>
            <p:ph type="title"/>
          </p:nvPr>
        </p:nvSpPr>
        <p:spPr/>
        <p:txBody>
          <a:bodyPr/>
          <a:lstStyle/>
          <a:p>
            <a:r>
              <a:rPr lang="en-US" b="1" dirty="0">
                <a:solidFill>
                  <a:schemeClr val="accent1">
                    <a:lumMod val="75000"/>
                  </a:schemeClr>
                </a:solidFill>
              </a:rPr>
              <a:t>While loop Example- 2</a:t>
            </a:r>
            <a:endParaRPr lang="en-US" dirty="0"/>
          </a:p>
        </p:txBody>
      </p:sp>
      <p:pic>
        <p:nvPicPr>
          <p:cNvPr id="6" name="Picture 5">
            <a:extLst>
              <a:ext uri="{FF2B5EF4-FFF2-40B4-BE49-F238E27FC236}">
                <a16:creationId xmlns:a16="http://schemas.microsoft.com/office/drawing/2014/main" id="{8F866E81-685C-48B1-BC5A-21B3BEA4AB5E}"/>
              </a:ext>
            </a:extLst>
          </p:cNvPr>
          <p:cNvPicPr>
            <a:picLocks noChangeAspect="1"/>
          </p:cNvPicPr>
          <p:nvPr/>
        </p:nvPicPr>
        <p:blipFill>
          <a:blip r:embed="rId2"/>
          <a:stretch>
            <a:fillRect/>
          </a:stretch>
        </p:blipFill>
        <p:spPr>
          <a:xfrm>
            <a:off x="1569555" y="979420"/>
            <a:ext cx="7986713" cy="5200649"/>
          </a:xfrm>
          <a:prstGeom prst="rect">
            <a:avLst/>
          </a:prstGeom>
          <a:solidFill>
            <a:srgbClr val="B8114F"/>
          </a:solidFill>
          <a:ln>
            <a:solidFill>
              <a:schemeClr val="accent2"/>
            </a:solidFill>
          </a:ln>
        </p:spPr>
      </p:pic>
    </p:spTree>
    <p:extLst>
      <p:ext uri="{BB962C8B-B14F-4D97-AF65-F5344CB8AC3E}">
        <p14:creationId xmlns:p14="http://schemas.microsoft.com/office/powerpoint/2010/main" val="3476081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504DC52-A32D-46D2-9B39-6A69E4F608F2}"/>
              </a:ext>
            </a:extLst>
          </p:cNvPr>
          <p:cNvSpPr/>
          <p:nvPr/>
        </p:nvSpPr>
        <p:spPr>
          <a:xfrm>
            <a:off x="1749288" y="299162"/>
            <a:ext cx="6971058" cy="400110"/>
          </a:xfrm>
          <a:prstGeom prst="rect">
            <a:avLst/>
          </a:prstGeom>
        </p:spPr>
        <p:txBody>
          <a:bodyPr wrap="square">
            <a:spAutoFit/>
          </a:bodyPr>
          <a:lstStyle/>
          <a:p>
            <a:r>
              <a:rPr lang="en-US" sz="2000" b="1" dirty="0">
                <a:solidFill>
                  <a:srgbClr val="C00000"/>
                </a:solidFill>
                <a:latin typeface="Perpetua Titling MT" panose="02020502060505020804" pitchFamily="18" charset="0"/>
              </a:rPr>
              <a:t>Examples of infinite while loop   </a:t>
            </a:r>
            <a:r>
              <a:rPr lang="en-US" sz="2000" b="1" dirty="0">
                <a:solidFill>
                  <a:schemeClr val="tx1">
                    <a:lumMod val="50000"/>
                    <a:lumOff val="50000"/>
                  </a:schemeClr>
                </a:solidFill>
                <a:latin typeface="Perpetua Titling MT" panose="02020502060505020804" pitchFamily="18" charset="0"/>
              </a:rPr>
              <a:t>Example 1:</a:t>
            </a:r>
          </a:p>
        </p:txBody>
      </p:sp>
      <p:sp>
        <p:nvSpPr>
          <p:cNvPr id="8" name="Rectangle 1">
            <a:extLst>
              <a:ext uri="{FF2B5EF4-FFF2-40B4-BE49-F238E27FC236}">
                <a16:creationId xmlns:a16="http://schemas.microsoft.com/office/drawing/2014/main" id="{23FCF85D-998E-49F3-94F2-8AF278C7F116}"/>
              </a:ext>
            </a:extLst>
          </p:cNvPr>
          <p:cNvSpPr>
            <a:spLocks noChangeArrowheads="1"/>
          </p:cNvSpPr>
          <p:nvPr/>
        </p:nvSpPr>
        <p:spPr bwMode="auto">
          <a:xfrm>
            <a:off x="2181222" y="1068552"/>
            <a:ext cx="3914778" cy="5120954"/>
          </a:xfrm>
          <a:prstGeom prst="rect">
            <a:avLst/>
          </a:prstGeom>
          <a:solidFill>
            <a:srgbClr val="EEEEE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lang="en-US" altLang="en-US" sz="2000" dirty="0">
                <a:solidFill>
                  <a:srgbClr val="808080"/>
                </a:solidFill>
                <a:latin typeface="Consolas" panose="020B0609020204030204" pitchFamily="49" charset="0"/>
                <a:cs typeface="Consolas" panose="020B0609020204030204" pitchFamily="49" charset="0"/>
              </a:rPr>
              <a:t>#include</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800000"/>
                </a:solidFill>
                <a:latin typeface="Consolas" panose="020B0609020204030204" pitchFamily="49" charset="0"/>
                <a:cs typeface="Consolas" panose="020B0609020204030204" pitchFamily="49" charset="0"/>
              </a:rPr>
              <a:t>&lt;</a:t>
            </a:r>
            <a:r>
              <a:rPr lang="en-US" altLang="en-US" sz="2000" dirty="0" err="1">
                <a:solidFill>
                  <a:srgbClr val="800000"/>
                </a:solidFill>
                <a:latin typeface="Consolas" panose="020B0609020204030204" pitchFamily="49" charset="0"/>
                <a:cs typeface="Consolas" panose="020B0609020204030204" pitchFamily="49" charset="0"/>
              </a:rPr>
              <a:t>stdio.h</a:t>
            </a:r>
            <a:r>
              <a:rPr lang="en-US" altLang="en-US" sz="2000" dirty="0">
                <a:solidFill>
                  <a:srgbClr val="800000"/>
                </a:solidFill>
                <a:latin typeface="Consolas" panose="020B0609020204030204" pitchFamily="49" charset="0"/>
                <a:cs typeface="Consolas" panose="020B0609020204030204" pitchFamily="49" charset="0"/>
              </a:rPr>
              <a:t>&gt;</a:t>
            </a:r>
            <a:r>
              <a:rPr lang="en-US" altLang="en-US" sz="2000" dirty="0">
                <a:solidFill>
                  <a:srgbClr val="000000"/>
                </a:solidFill>
                <a:latin typeface="Consolas" panose="020B0609020204030204" pitchFamily="49" charset="0"/>
                <a:cs typeface="Consolas" panose="020B0609020204030204" pitchFamily="49" charset="0"/>
              </a:rPr>
              <a:t> </a:t>
            </a:r>
          </a:p>
          <a:p>
            <a:pPr eaLnBrk="0" fontAlgn="base" hangingPunct="0">
              <a:lnSpc>
                <a:spcPct val="150000"/>
              </a:lnSpc>
              <a:spcBef>
                <a:spcPct val="0"/>
              </a:spcBef>
              <a:spcAft>
                <a:spcPct val="0"/>
              </a:spcAft>
            </a:pPr>
            <a:r>
              <a:rPr lang="en-US" altLang="en-US" sz="2000" dirty="0">
                <a:solidFill>
                  <a:srgbClr val="00008B"/>
                </a:solidFill>
                <a:latin typeface="Consolas" panose="020B0609020204030204" pitchFamily="49" charset="0"/>
                <a:cs typeface="Consolas" panose="020B0609020204030204" pitchFamily="49" charset="0"/>
              </a:rPr>
              <a:t>int</a:t>
            </a:r>
            <a:r>
              <a:rPr lang="en-US" altLang="en-US" sz="2000" dirty="0">
                <a:solidFill>
                  <a:srgbClr val="000000"/>
                </a:solidFill>
                <a:latin typeface="Consolas" panose="020B0609020204030204" pitchFamily="49" charset="0"/>
                <a:cs typeface="Consolas" panose="020B0609020204030204" pitchFamily="49" charset="0"/>
              </a:rPr>
              <a:t> main() </a:t>
            </a:r>
          </a:p>
          <a:p>
            <a:pPr eaLnBrk="0" fontAlgn="base" hangingPunct="0">
              <a:lnSpc>
                <a:spcPct val="150000"/>
              </a:lnSpc>
              <a:spcBef>
                <a:spcPct val="0"/>
              </a:spcBef>
              <a:spcAft>
                <a:spcPct val="0"/>
              </a:spcAft>
            </a:pPr>
            <a:r>
              <a:rPr lang="en-US" altLang="en-US" sz="2000" dirty="0">
                <a:solidFill>
                  <a:srgbClr val="000000"/>
                </a:solidFill>
                <a:latin typeface="Consolas" panose="020B0609020204030204" pitchFamily="49" charset="0"/>
                <a:cs typeface="Consolas" panose="020B0609020204030204" pitchFamily="49" charset="0"/>
              </a:rPr>
              <a:t>{</a:t>
            </a:r>
          </a:p>
          <a:p>
            <a:pPr eaLnBrk="0" fontAlgn="base" hangingPunct="0">
              <a:lnSpc>
                <a:spcPct val="150000"/>
              </a:lnSpc>
              <a:spcBef>
                <a:spcPct val="0"/>
              </a:spcBef>
              <a:spcAft>
                <a:spcPct val="0"/>
              </a:spcAft>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8B"/>
                </a:solidFill>
                <a:latin typeface="Consolas" panose="020B0609020204030204" pitchFamily="49" charset="0"/>
                <a:cs typeface="Consolas" panose="020B0609020204030204" pitchFamily="49" charset="0"/>
              </a:rPr>
              <a:t>int</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8B"/>
                </a:solidFill>
                <a:latin typeface="Consolas" panose="020B0609020204030204" pitchFamily="49" charset="0"/>
                <a:cs typeface="Consolas" panose="020B0609020204030204" pitchFamily="49" charset="0"/>
              </a:rPr>
              <a:t>var</a:t>
            </a:r>
            <a:r>
              <a:rPr lang="en-US" altLang="en-US" sz="2000" dirty="0">
                <a:solidFill>
                  <a:srgbClr val="000000"/>
                </a:solidFill>
                <a:latin typeface="Consolas" panose="020B0609020204030204" pitchFamily="49" charset="0"/>
                <a:cs typeface="Consolas" panose="020B0609020204030204" pitchFamily="49" charset="0"/>
              </a:rPr>
              <a:t> = </a:t>
            </a:r>
            <a:r>
              <a:rPr lang="en-US" altLang="en-US" sz="2000" dirty="0">
                <a:solidFill>
                  <a:srgbClr val="800000"/>
                </a:solidFill>
                <a:latin typeface="Consolas" panose="020B0609020204030204" pitchFamily="49" charset="0"/>
                <a:cs typeface="Consolas" panose="020B0609020204030204" pitchFamily="49" charset="0"/>
              </a:rPr>
              <a:t>6</a:t>
            </a:r>
            <a:r>
              <a:rPr lang="en-US" altLang="en-US" sz="2000" dirty="0">
                <a:solidFill>
                  <a:srgbClr val="000000"/>
                </a:solidFill>
                <a:latin typeface="Consolas" panose="020B0609020204030204" pitchFamily="49" charset="0"/>
                <a:cs typeface="Consolas" panose="020B0609020204030204" pitchFamily="49" charset="0"/>
              </a:rPr>
              <a:t>;</a:t>
            </a:r>
          </a:p>
          <a:p>
            <a:pPr eaLnBrk="0" fontAlgn="base" hangingPunct="0">
              <a:lnSpc>
                <a:spcPct val="150000"/>
              </a:lnSpc>
              <a:spcBef>
                <a:spcPct val="0"/>
              </a:spcBef>
              <a:spcAft>
                <a:spcPct val="0"/>
              </a:spcAft>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8B"/>
                </a:solidFill>
                <a:latin typeface="Consolas" panose="020B0609020204030204" pitchFamily="49" charset="0"/>
                <a:cs typeface="Consolas" panose="020B0609020204030204" pitchFamily="49" charset="0"/>
              </a:rPr>
              <a:t>while</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8B"/>
                </a:solidFill>
                <a:latin typeface="Consolas" panose="020B0609020204030204" pitchFamily="49" charset="0"/>
                <a:cs typeface="Consolas" panose="020B0609020204030204" pitchFamily="49" charset="0"/>
              </a:rPr>
              <a:t>var</a:t>
            </a:r>
            <a:r>
              <a:rPr lang="en-US" altLang="en-US" sz="2000" dirty="0">
                <a:solidFill>
                  <a:srgbClr val="000000"/>
                </a:solidFill>
                <a:latin typeface="Consolas" panose="020B0609020204030204" pitchFamily="49" charset="0"/>
                <a:cs typeface="Consolas" panose="020B0609020204030204" pitchFamily="49" charset="0"/>
              </a:rPr>
              <a:t> &gt;=</a:t>
            </a:r>
            <a:r>
              <a:rPr lang="en-US" altLang="en-US" sz="2000" dirty="0">
                <a:solidFill>
                  <a:srgbClr val="800000"/>
                </a:solidFill>
                <a:latin typeface="Consolas" panose="020B0609020204030204" pitchFamily="49" charset="0"/>
                <a:cs typeface="Consolas" panose="020B0609020204030204" pitchFamily="49" charset="0"/>
              </a:rPr>
              <a:t>5</a:t>
            </a:r>
            <a:r>
              <a:rPr lang="en-US" altLang="en-US" sz="2000" dirty="0">
                <a:solidFill>
                  <a:srgbClr val="000000"/>
                </a:solidFill>
                <a:latin typeface="Consolas" panose="020B0609020204030204" pitchFamily="49" charset="0"/>
                <a:cs typeface="Consolas" panose="020B0609020204030204" pitchFamily="49" charset="0"/>
              </a:rPr>
              <a:t>) </a:t>
            </a:r>
          </a:p>
          <a:p>
            <a:pPr eaLnBrk="0" fontAlgn="base" hangingPunct="0">
              <a:lnSpc>
                <a:spcPct val="150000"/>
              </a:lnSpc>
              <a:spcBef>
                <a:spcPct val="0"/>
              </a:spcBef>
              <a:spcAft>
                <a:spcPct val="0"/>
              </a:spcAft>
            </a:pPr>
            <a:r>
              <a:rPr lang="en-US" altLang="en-US" sz="2000" dirty="0">
                <a:solidFill>
                  <a:srgbClr val="000000"/>
                </a:solidFill>
                <a:latin typeface="Consolas" panose="020B0609020204030204" pitchFamily="49" charset="0"/>
                <a:cs typeface="Consolas" panose="020B0609020204030204" pitchFamily="49" charset="0"/>
              </a:rPr>
              <a:t>{</a:t>
            </a:r>
          </a:p>
          <a:p>
            <a:pPr eaLnBrk="0" fontAlgn="base" hangingPunct="0">
              <a:lnSpc>
                <a:spcPct val="150000"/>
              </a:lnSpc>
              <a:spcBef>
                <a:spcPct val="0"/>
              </a:spcBef>
              <a:spcAft>
                <a:spcPct val="0"/>
              </a:spcAft>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err="1">
                <a:solidFill>
                  <a:srgbClr val="000000"/>
                </a:solidFill>
                <a:latin typeface="Consolas" panose="020B0609020204030204" pitchFamily="49" charset="0"/>
                <a:cs typeface="Consolas" panose="020B0609020204030204" pitchFamily="49" charset="0"/>
              </a:rPr>
              <a:t>printf</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800000"/>
                </a:solidFill>
                <a:latin typeface="Consolas" panose="020B0609020204030204" pitchFamily="49" charset="0"/>
                <a:cs typeface="Consolas" panose="020B0609020204030204" pitchFamily="49" charset="0"/>
              </a:rPr>
              <a:t>"%d"</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8B"/>
                </a:solidFill>
                <a:latin typeface="Consolas" panose="020B0609020204030204" pitchFamily="49" charset="0"/>
                <a:cs typeface="Consolas" panose="020B0609020204030204" pitchFamily="49" charset="0"/>
              </a:rPr>
              <a:t>var</a:t>
            </a:r>
            <a:r>
              <a:rPr lang="en-US" altLang="en-US" sz="2000" dirty="0">
                <a:solidFill>
                  <a:srgbClr val="000000"/>
                </a:solidFill>
                <a:latin typeface="Consolas" panose="020B0609020204030204" pitchFamily="49" charset="0"/>
                <a:cs typeface="Consolas" panose="020B0609020204030204" pitchFamily="49" charset="0"/>
              </a:rPr>
              <a:t>);</a:t>
            </a:r>
          </a:p>
          <a:p>
            <a:pPr eaLnBrk="0" fontAlgn="base" hangingPunct="0">
              <a:lnSpc>
                <a:spcPct val="150000"/>
              </a:lnSpc>
              <a:spcBef>
                <a:spcPct val="0"/>
              </a:spcBef>
              <a:spcAft>
                <a:spcPct val="0"/>
              </a:spcAft>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8B"/>
                </a:solidFill>
                <a:latin typeface="Consolas" panose="020B0609020204030204" pitchFamily="49" charset="0"/>
                <a:cs typeface="Consolas" panose="020B0609020204030204" pitchFamily="49" charset="0"/>
              </a:rPr>
              <a:t>var</a:t>
            </a:r>
            <a:r>
              <a:rPr lang="en-US" altLang="en-US" sz="2000" dirty="0">
                <a:solidFill>
                  <a:srgbClr val="000000"/>
                </a:solidFill>
                <a:latin typeface="Consolas" panose="020B0609020204030204" pitchFamily="49" charset="0"/>
                <a:cs typeface="Consolas" panose="020B0609020204030204" pitchFamily="49" charset="0"/>
              </a:rPr>
              <a:t>++;</a:t>
            </a:r>
          </a:p>
          <a:p>
            <a:pPr eaLnBrk="0" fontAlgn="base" hangingPunct="0">
              <a:lnSpc>
                <a:spcPct val="150000"/>
              </a:lnSpc>
              <a:spcBef>
                <a:spcPct val="0"/>
              </a:spcBef>
              <a:spcAft>
                <a:spcPct val="0"/>
              </a:spcAft>
            </a:pPr>
            <a:r>
              <a:rPr lang="en-US" altLang="en-US" sz="2000" dirty="0">
                <a:solidFill>
                  <a:srgbClr val="000000"/>
                </a:solidFill>
                <a:latin typeface="Consolas" panose="020B0609020204030204" pitchFamily="49" charset="0"/>
                <a:cs typeface="Consolas" panose="020B0609020204030204" pitchFamily="49" charset="0"/>
              </a:rPr>
              <a:t> }</a:t>
            </a:r>
          </a:p>
          <a:p>
            <a:pPr eaLnBrk="0" fontAlgn="base" hangingPunct="0">
              <a:lnSpc>
                <a:spcPct val="150000"/>
              </a:lnSpc>
              <a:spcBef>
                <a:spcPct val="0"/>
              </a:spcBef>
              <a:spcAft>
                <a:spcPct val="0"/>
              </a:spcAft>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8B"/>
                </a:solidFill>
                <a:latin typeface="Consolas" panose="020B0609020204030204" pitchFamily="49" charset="0"/>
                <a:cs typeface="Consolas" panose="020B0609020204030204" pitchFamily="49" charset="0"/>
              </a:rPr>
              <a:t>return</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800000"/>
                </a:solidFill>
                <a:latin typeface="Consolas" panose="020B0609020204030204" pitchFamily="49" charset="0"/>
                <a:cs typeface="Consolas" panose="020B0609020204030204" pitchFamily="49" charset="0"/>
              </a:rPr>
              <a:t>0</a:t>
            </a:r>
            <a:r>
              <a:rPr lang="en-US" altLang="en-US" sz="2000" dirty="0">
                <a:solidFill>
                  <a:srgbClr val="000000"/>
                </a:solidFill>
                <a:latin typeface="Consolas" panose="020B0609020204030204" pitchFamily="49" charset="0"/>
                <a:cs typeface="Consolas" panose="020B0609020204030204" pitchFamily="49" charset="0"/>
              </a:rPr>
              <a:t>;</a:t>
            </a:r>
          </a:p>
          <a:p>
            <a:pPr eaLnBrk="0" fontAlgn="base" hangingPunct="0">
              <a:lnSpc>
                <a:spcPct val="150000"/>
              </a:lnSpc>
              <a:spcBef>
                <a:spcPct val="0"/>
              </a:spcBef>
              <a:spcAft>
                <a:spcPct val="0"/>
              </a:spcAft>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t> </a:t>
            </a:r>
            <a:endParaRPr lang="en-US" altLang="en-US" sz="2000" dirty="0">
              <a:latin typeface="Arial" panose="020B0604020202020204" pitchFamily="34" charset="0"/>
            </a:endParaRPr>
          </a:p>
        </p:txBody>
      </p:sp>
      <p:sp>
        <p:nvSpPr>
          <p:cNvPr id="9" name="Rectangle 8">
            <a:extLst>
              <a:ext uri="{FF2B5EF4-FFF2-40B4-BE49-F238E27FC236}">
                <a16:creationId xmlns:a16="http://schemas.microsoft.com/office/drawing/2014/main" id="{0C750187-0596-47EC-824F-F8326A56A17B}"/>
              </a:ext>
            </a:extLst>
          </p:cNvPr>
          <p:cNvSpPr/>
          <p:nvPr/>
        </p:nvSpPr>
        <p:spPr>
          <a:xfrm>
            <a:off x="6296023" y="2534335"/>
            <a:ext cx="4043366" cy="1294072"/>
          </a:xfrm>
          <a:prstGeom prst="rect">
            <a:avLst/>
          </a:prstGeom>
          <a:solidFill>
            <a:schemeClr val="bg1">
              <a:lumMod val="95000"/>
            </a:schemeClr>
          </a:solidFill>
          <a:ln>
            <a:solidFill>
              <a:srgbClr val="CA004E"/>
            </a:solidFill>
          </a:ln>
        </p:spPr>
        <p:txBody>
          <a:bodyPr wrap="square">
            <a:spAutoFit/>
          </a:bodyPr>
          <a:lstStyle/>
          <a:p>
            <a:pPr>
              <a:lnSpc>
                <a:spcPct val="150000"/>
              </a:lnSpc>
            </a:pPr>
            <a:r>
              <a:rPr lang="en-US" b="1" dirty="0">
                <a:solidFill>
                  <a:srgbClr val="222426"/>
                </a:solidFill>
                <a:latin typeface="PT Sans"/>
              </a:rPr>
              <a:t>Infinite loop:</a:t>
            </a:r>
            <a:r>
              <a:rPr lang="en-US" dirty="0">
                <a:solidFill>
                  <a:srgbClr val="222426"/>
                </a:solidFill>
                <a:latin typeface="PT Sans"/>
              </a:rPr>
              <a:t> </a:t>
            </a:r>
            <a:r>
              <a:rPr lang="en-US" dirty="0">
                <a:solidFill>
                  <a:srgbClr val="FF0000"/>
                </a:solidFill>
                <a:latin typeface="PT Sans"/>
              </a:rPr>
              <a:t>var</a:t>
            </a:r>
            <a:r>
              <a:rPr lang="en-US" dirty="0">
                <a:solidFill>
                  <a:srgbClr val="222426"/>
                </a:solidFill>
                <a:latin typeface="PT Sans"/>
              </a:rPr>
              <a:t> will always have </a:t>
            </a:r>
            <a:r>
              <a:rPr lang="en-US" dirty="0">
                <a:solidFill>
                  <a:srgbClr val="FF0000"/>
                </a:solidFill>
                <a:latin typeface="PT Sans"/>
              </a:rPr>
              <a:t>value &gt;=5 </a:t>
            </a:r>
            <a:r>
              <a:rPr lang="en-US" dirty="0">
                <a:solidFill>
                  <a:srgbClr val="222426"/>
                </a:solidFill>
                <a:latin typeface="PT Sans"/>
              </a:rPr>
              <a:t>,so the loop would never end.</a:t>
            </a:r>
            <a:endParaRPr lang="en-US" dirty="0"/>
          </a:p>
        </p:txBody>
      </p:sp>
    </p:spTree>
    <p:extLst>
      <p:ext uri="{BB962C8B-B14F-4D97-AF65-F5344CB8AC3E}">
        <p14:creationId xmlns:p14="http://schemas.microsoft.com/office/powerpoint/2010/main" val="677424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3A6489-D6BD-43F6-9877-92442219175D}"/>
              </a:ext>
            </a:extLst>
          </p:cNvPr>
          <p:cNvSpPr>
            <a:spLocks noGrp="1"/>
          </p:cNvSpPr>
          <p:nvPr>
            <p:ph type="title"/>
          </p:nvPr>
        </p:nvSpPr>
        <p:spPr/>
        <p:txBody>
          <a:bodyPr/>
          <a:lstStyle/>
          <a:p>
            <a:r>
              <a:rPr lang="en-US" dirty="0"/>
              <a:t>Example 2</a:t>
            </a:r>
          </a:p>
        </p:txBody>
      </p:sp>
      <p:sp>
        <p:nvSpPr>
          <p:cNvPr id="10" name="Rectangle 9">
            <a:extLst>
              <a:ext uri="{FF2B5EF4-FFF2-40B4-BE49-F238E27FC236}">
                <a16:creationId xmlns:a16="http://schemas.microsoft.com/office/drawing/2014/main" id="{FE748AB0-FC3A-41C4-ABC0-E97B108B2C0E}"/>
              </a:ext>
            </a:extLst>
          </p:cNvPr>
          <p:cNvSpPr>
            <a:spLocks noChangeArrowheads="1"/>
          </p:cNvSpPr>
          <p:nvPr/>
        </p:nvSpPr>
        <p:spPr bwMode="auto">
          <a:xfrm>
            <a:off x="1954013" y="868523"/>
            <a:ext cx="4427739" cy="5120954"/>
          </a:xfrm>
          <a:prstGeom prst="rect">
            <a:avLst/>
          </a:prstGeom>
          <a:solidFill>
            <a:srgbClr val="EEEEE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lang="en-US" altLang="en-US" sz="2000" dirty="0">
                <a:solidFill>
                  <a:srgbClr val="808080"/>
                </a:solidFill>
                <a:latin typeface="Consolas" panose="020B0609020204030204" pitchFamily="49" charset="0"/>
                <a:cs typeface="Consolas" panose="020B0609020204030204" pitchFamily="49" charset="0"/>
              </a:rPr>
              <a:t>#include</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800000"/>
                </a:solidFill>
                <a:latin typeface="Consolas" panose="020B0609020204030204" pitchFamily="49" charset="0"/>
                <a:cs typeface="Consolas" panose="020B0609020204030204" pitchFamily="49" charset="0"/>
              </a:rPr>
              <a:t>&lt;</a:t>
            </a:r>
            <a:r>
              <a:rPr lang="en-US" altLang="en-US" sz="2000" dirty="0" err="1">
                <a:solidFill>
                  <a:srgbClr val="800000"/>
                </a:solidFill>
                <a:latin typeface="Consolas" panose="020B0609020204030204" pitchFamily="49" charset="0"/>
                <a:cs typeface="Consolas" panose="020B0609020204030204" pitchFamily="49" charset="0"/>
              </a:rPr>
              <a:t>stdio.h</a:t>
            </a:r>
            <a:r>
              <a:rPr lang="en-US" altLang="en-US" sz="2000" dirty="0">
                <a:solidFill>
                  <a:srgbClr val="800000"/>
                </a:solidFill>
                <a:latin typeface="Consolas" panose="020B0609020204030204" pitchFamily="49" charset="0"/>
                <a:cs typeface="Consolas" panose="020B0609020204030204" pitchFamily="49" charset="0"/>
              </a:rPr>
              <a:t>&gt;</a:t>
            </a:r>
            <a:r>
              <a:rPr lang="en-US" altLang="en-US" sz="2000" dirty="0">
                <a:solidFill>
                  <a:srgbClr val="000000"/>
                </a:solidFill>
                <a:latin typeface="Consolas" panose="020B0609020204030204" pitchFamily="49" charset="0"/>
                <a:cs typeface="Consolas" panose="020B0609020204030204" pitchFamily="49" charset="0"/>
              </a:rPr>
              <a:t> </a:t>
            </a:r>
          </a:p>
          <a:p>
            <a:pPr eaLnBrk="0" fontAlgn="base" hangingPunct="0">
              <a:lnSpc>
                <a:spcPct val="150000"/>
              </a:lnSpc>
              <a:spcBef>
                <a:spcPct val="0"/>
              </a:spcBef>
              <a:spcAft>
                <a:spcPct val="0"/>
              </a:spcAft>
            </a:pPr>
            <a:r>
              <a:rPr lang="en-US" altLang="en-US" sz="2000" dirty="0">
                <a:solidFill>
                  <a:srgbClr val="00008B"/>
                </a:solidFill>
                <a:latin typeface="Consolas" panose="020B0609020204030204" pitchFamily="49" charset="0"/>
                <a:cs typeface="Consolas" panose="020B0609020204030204" pitchFamily="49" charset="0"/>
              </a:rPr>
              <a:t>int</a:t>
            </a:r>
            <a:r>
              <a:rPr lang="en-US" altLang="en-US" sz="2000" dirty="0">
                <a:solidFill>
                  <a:srgbClr val="000000"/>
                </a:solidFill>
                <a:latin typeface="Consolas" panose="020B0609020204030204" pitchFamily="49" charset="0"/>
                <a:cs typeface="Consolas" panose="020B0609020204030204" pitchFamily="49" charset="0"/>
              </a:rPr>
              <a:t> main()</a:t>
            </a:r>
          </a:p>
          <a:p>
            <a:pPr eaLnBrk="0" fontAlgn="base" hangingPunct="0">
              <a:lnSpc>
                <a:spcPct val="150000"/>
              </a:lnSpc>
              <a:spcBef>
                <a:spcPct val="0"/>
              </a:spcBef>
              <a:spcAft>
                <a:spcPct val="0"/>
              </a:spcAft>
            </a:pPr>
            <a:r>
              <a:rPr lang="en-US" altLang="en-US" sz="2000" dirty="0">
                <a:solidFill>
                  <a:srgbClr val="000000"/>
                </a:solidFill>
                <a:latin typeface="Consolas" panose="020B0609020204030204" pitchFamily="49" charset="0"/>
                <a:cs typeface="Consolas" panose="020B0609020204030204" pitchFamily="49" charset="0"/>
              </a:rPr>
              <a:t> { </a:t>
            </a:r>
          </a:p>
          <a:p>
            <a:pPr eaLnBrk="0" fontAlgn="base" hangingPunct="0">
              <a:lnSpc>
                <a:spcPct val="150000"/>
              </a:lnSpc>
              <a:spcBef>
                <a:spcPct val="0"/>
              </a:spcBef>
              <a:spcAft>
                <a:spcPct val="0"/>
              </a:spcAft>
            </a:pPr>
            <a:r>
              <a:rPr lang="en-US" altLang="en-US" sz="2000" dirty="0">
                <a:solidFill>
                  <a:srgbClr val="00008B"/>
                </a:solidFill>
                <a:latin typeface="Consolas" panose="020B0609020204030204" pitchFamily="49" charset="0"/>
                <a:cs typeface="Consolas" panose="020B0609020204030204" pitchFamily="49" charset="0"/>
              </a:rPr>
              <a:t>int</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8B"/>
                </a:solidFill>
                <a:latin typeface="Consolas" panose="020B0609020204030204" pitchFamily="49" charset="0"/>
                <a:cs typeface="Consolas" panose="020B0609020204030204" pitchFamily="49" charset="0"/>
              </a:rPr>
              <a:t>var</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800000"/>
                </a:solidFill>
                <a:latin typeface="Consolas" panose="020B0609020204030204" pitchFamily="49" charset="0"/>
                <a:cs typeface="Consolas" panose="020B0609020204030204" pitchFamily="49" charset="0"/>
              </a:rPr>
              <a:t>5</a:t>
            </a:r>
            <a:r>
              <a:rPr lang="en-US" altLang="en-US" sz="2000" dirty="0">
                <a:solidFill>
                  <a:srgbClr val="000000"/>
                </a:solidFill>
                <a:latin typeface="Consolas" panose="020B0609020204030204" pitchFamily="49" charset="0"/>
                <a:cs typeface="Consolas" panose="020B0609020204030204" pitchFamily="49" charset="0"/>
              </a:rPr>
              <a:t>;</a:t>
            </a:r>
          </a:p>
          <a:p>
            <a:pPr eaLnBrk="0" fontAlgn="base" hangingPunct="0">
              <a:lnSpc>
                <a:spcPct val="150000"/>
              </a:lnSpc>
              <a:spcBef>
                <a:spcPct val="0"/>
              </a:spcBef>
              <a:spcAft>
                <a:spcPct val="0"/>
              </a:spcAft>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8B"/>
                </a:solidFill>
                <a:latin typeface="Consolas" panose="020B0609020204030204" pitchFamily="49" charset="0"/>
                <a:cs typeface="Consolas" panose="020B0609020204030204" pitchFamily="49" charset="0"/>
              </a:rPr>
              <a:t>while</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8B"/>
                </a:solidFill>
                <a:latin typeface="Consolas" panose="020B0609020204030204" pitchFamily="49" charset="0"/>
                <a:cs typeface="Consolas" panose="020B0609020204030204" pitchFamily="49" charset="0"/>
              </a:rPr>
              <a:t>var</a:t>
            </a:r>
            <a:r>
              <a:rPr lang="en-US" altLang="en-US" sz="2000" dirty="0">
                <a:solidFill>
                  <a:srgbClr val="000000"/>
                </a:solidFill>
                <a:latin typeface="Consolas" panose="020B0609020204030204" pitchFamily="49" charset="0"/>
                <a:cs typeface="Consolas" panose="020B0609020204030204" pitchFamily="49" charset="0"/>
              </a:rPr>
              <a:t> &lt;=</a:t>
            </a:r>
            <a:r>
              <a:rPr lang="en-US" altLang="en-US" sz="2000" dirty="0">
                <a:solidFill>
                  <a:srgbClr val="800000"/>
                </a:solidFill>
                <a:latin typeface="Consolas" panose="020B0609020204030204" pitchFamily="49" charset="0"/>
                <a:cs typeface="Consolas" panose="020B0609020204030204" pitchFamily="49" charset="0"/>
              </a:rPr>
              <a:t>10</a:t>
            </a:r>
            <a:r>
              <a:rPr lang="en-US" altLang="en-US" sz="2000" dirty="0">
                <a:solidFill>
                  <a:srgbClr val="000000"/>
                </a:solidFill>
                <a:latin typeface="Consolas" panose="020B0609020204030204" pitchFamily="49" charset="0"/>
                <a:cs typeface="Consolas" panose="020B0609020204030204" pitchFamily="49" charset="0"/>
              </a:rPr>
              <a:t>)</a:t>
            </a:r>
          </a:p>
          <a:p>
            <a:pPr eaLnBrk="0" fontAlgn="base" hangingPunct="0">
              <a:lnSpc>
                <a:spcPct val="150000"/>
              </a:lnSpc>
              <a:spcBef>
                <a:spcPct val="0"/>
              </a:spcBef>
              <a:spcAft>
                <a:spcPct val="0"/>
              </a:spcAft>
            </a:pPr>
            <a:r>
              <a:rPr lang="en-US" altLang="en-US" sz="2000" dirty="0">
                <a:solidFill>
                  <a:srgbClr val="000000"/>
                </a:solidFill>
                <a:latin typeface="Consolas" panose="020B0609020204030204" pitchFamily="49" charset="0"/>
                <a:cs typeface="Consolas" panose="020B0609020204030204" pitchFamily="49" charset="0"/>
              </a:rPr>
              <a:t> { </a:t>
            </a:r>
          </a:p>
          <a:p>
            <a:pPr eaLnBrk="0" fontAlgn="base" hangingPunct="0">
              <a:lnSpc>
                <a:spcPct val="150000"/>
              </a:lnSpc>
              <a:spcBef>
                <a:spcPct val="0"/>
              </a:spcBef>
              <a:spcAft>
                <a:spcPct val="0"/>
              </a:spcAft>
            </a:pPr>
            <a:r>
              <a:rPr lang="en-US" altLang="en-US" sz="2000" dirty="0" err="1">
                <a:solidFill>
                  <a:srgbClr val="000000"/>
                </a:solidFill>
                <a:latin typeface="Consolas" panose="020B0609020204030204" pitchFamily="49" charset="0"/>
                <a:cs typeface="Consolas" panose="020B0609020204030204" pitchFamily="49" charset="0"/>
              </a:rPr>
              <a:t>printf</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800000"/>
                </a:solidFill>
                <a:latin typeface="Consolas" panose="020B0609020204030204" pitchFamily="49" charset="0"/>
                <a:cs typeface="Consolas" panose="020B0609020204030204" pitchFamily="49" charset="0"/>
              </a:rPr>
              <a:t>"%d"</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8B"/>
                </a:solidFill>
                <a:latin typeface="Consolas" panose="020B0609020204030204" pitchFamily="49" charset="0"/>
                <a:cs typeface="Consolas" panose="020B0609020204030204" pitchFamily="49" charset="0"/>
              </a:rPr>
              <a:t>var</a:t>
            </a:r>
            <a:r>
              <a:rPr lang="en-US" altLang="en-US" sz="2000" dirty="0">
                <a:solidFill>
                  <a:srgbClr val="000000"/>
                </a:solidFill>
                <a:latin typeface="Consolas" panose="020B0609020204030204" pitchFamily="49" charset="0"/>
                <a:cs typeface="Consolas" panose="020B0609020204030204" pitchFamily="49" charset="0"/>
              </a:rPr>
              <a:t>);</a:t>
            </a:r>
          </a:p>
          <a:p>
            <a:pPr eaLnBrk="0" fontAlgn="base" hangingPunct="0">
              <a:lnSpc>
                <a:spcPct val="150000"/>
              </a:lnSpc>
              <a:spcBef>
                <a:spcPct val="0"/>
              </a:spcBef>
              <a:spcAft>
                <a:spcPct val="0"/>
              </a:spcAft>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8B"/>
                </a:solidFill>
                <a:latin typeface="Consolas" panose="020B0609020204030204" pitchFamily="49" charset="0"/>
                <a:cs typeface="Consolas" panose="020B0609020204030204" pitchFamily="49" charset="0"/>
              </a:rPr>
              <a:t>var</a:t>
            </a:r>
            <a:r>
              <a:rPr lang="en-US" altLang="en-US" sz="2000" dirty="0">
                <a:solidFill>
                  <a:srgbClr val="000000"/>
                </a:solidFill>
                <a:latin typeface="Consolas" panose="020B0609020204030204" pitchFamily="49" charset="0"/>
                <a:cs typeface="Consolas" panose="020B0609020204030204" pitchFamily="49" charset="0"/>
              </a:rPr>
              <a:t>--; </a:t>
            </a:r>
          </a:p>
          <a:p>
            <a:pPr eaLnBrk="0" fontAlgn="base" hangingPunct="0">
              <a:lnSpc>
                <a:spcPct val="150000"/>
              </a:lnSpc>
              <a:spcBef>
                <a:spcPct val="0"/>
              </a:spcBef>
              <a:spcAft>
                <a:spcPct val="0"/>
              </a:spcAft>
            </a:pPr>
            <a:r>
              <a:rPr lang="en-US" altLang="en-US" sz="2000" dirty="0">
                <a:solidFill>
                  <a:srgbClr val="000000"/>
                </a:solidFill>
                <a:latin typeface="Consolas" panose="020B0609020204030204" pitchFamily="49" charset="0"/>
                <a:cs typeface="Consolas" panose="020B0609020204030204" pitchFamily="49" charset="0"/>
              </a:rPr>
              <a:t>} </a:t>
            </a:r>
          </a:p>
          <a:p>
            <a:pPr eaLnBrk="0" fontAlgn="base" hangingPunct="0">
              <a:lnSpc>
                <a:spcPct val="150000"/>
              </a:lnSpc>
              <a:spcBef>
                <a:spcPct val="0"/>
              </a:spcBef>
              <a:spcAft>
                <a:spcPct val="0"/>
              </a:spcAft>
            </a:pPr>
            <a:r>
              <a:rPr lang="en-US" altLang="en-US" sz="2000" dirty="0">
                <a:solidFill>
                  <a:srgbClr val="00008B"/>
                </a:solidFill>
                <a:latin typeface="Consolas" panose="020B0609020204030204" pitchFamily="49" charset="0"/>
                <a:cs typeface="Consolas" panose="020B0609020204030204" pitchFamily="49" charset="0"/>
              </a:rPr>
              <a:t>return</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800000"/>
                </a:solidFill>
                <a:latin typeface="Consolas" panose="020B0609020204030204" pitchFamily="49" charset="0"/>
                <a:cs typeface="Consolas" panose="020B0609020204030204" pitchFamily="49" charset="0"/>
              </a:rPr>
              <a:t>0</a:t>
            </a:r>
            <a:r>
              <a:rPr lang="en-US" altLang="en-US" sz="2000" dirty="0">
                <a:solidFill>
                  <a:srgbClr val="000000"/>
                </a:solidFill>
                <a:latin typeface="Consolas" panose="020B0609020204030204" pitchFamily="49" charset="0"/>
                <a:cs typeface="Consolas" panose="020B0609020204030204" pitchFamily="49" charset="0"/>
              </a:rPr>
              <a:t>;</a:t>
            </a:r>
          </a:p>
          <a:p>
            <a:pPr eaLnBrk="0" fontAlgn="base" hangingPunct="0">
              <a:lnSpc>
                <a:spcPct val="150000"/>
              </a:lnSpc>
              <a:spcBef>
                <a:spcPct val="0"/>
              </a:spcBef>
              <a:spcAft>
                <a:spcPct val="0"/>
              </a:spcAft>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t> </a:t>
            </a:r>
            <a:endParaRPr lang="en-US" altLang="en-US" sz="2000" dirty="0">
              <a:latin typeface="Arial" panose="020B0604020202020204" pitchFamily="34" charset="0"/>
            </a:endParaRPr>
          </a:p>
        </p:txBody>
      </p:sp>
      <p:sp>
        <p:nvSpPr>
          <p:cNvPr id="12" name="Rectangle 11">
            <a:extLst>
              <a:ext uri="{FF2B5EF4-FFF2-40B4-BE49-F238E27FC236}">
                <a16:creationId xmlns:a16="http://schemas.microsoft.com/office/drawing/2014/main" id="{DD87572E-FEC1-4FAD-B23B-E621AC0AB5F7}"/>
              </a:ext>
            </a:extLst>
          </p:cNvPr>
          <p:cNvSpPr/>
          <p:nvPr/>
        </p:nvSpPr>
        <p:spPr>
          <a:xfrm>
            <a:off x="6524625" y="2433866"/>
            <a:ext cx="4014788" cy="1294072"/>
          </a:xfrm>
          <a:prstGeom prst="rect">
            <a:avLst/>
          </a:prstGeom>
          <a:solidFill>
            <a:schemeClr val="bg1">
              <a:lumMod val="95000"/>
            </a:schemeClr>
          </a:solidFill>
          <a:ln>
            <a:solidFill>
              <a:srgbClr val="C00000"/>
            </a:solidFill>
          </a:ln>
        </p:spPr>
        <p:txBody>
          <a:bodyPr wrap="square">
            <a:spAutoFit/>
          </a:bodyPr>
          <a:lstStyle/>
          <a:p>
            <a:pPr>
              <a:lnSpc>
                <a:spcPct val="150000"/>
              </a:lnSpc>
            </a:pPr>
            <a:r>
              <a:rPr lang="en-US" b="1" dirty="0">
                <a:solidFill>
                  <a:srgbClr val="222426"/>
                </a:solidFill>
                <a:latin typeface="PT Sans"/>
              </a:rPr>
              <a:t>Infinite loop:</a:t>
            </a:r>
            <a:r>
              <a:rPr lang="en-US" dirty="0">
                <a:solidFill>
                  <a:srgbClr val="222426"/>
                </a:solidFill>
                <a:latin typeface="PT Sans"/>
              </a:rPr>
              <a:t> </a:t>
            </a:r>
            <a:r>
              <a:rPr lang="en-US" dirty="0">
                <a:solidFill>
                  <a:srgbClr val="FF0000"/>
                </a:solidFill>
                <a:latin typeface="PT Sans"/>
              </a:rPr>
              <a:t>var</a:t>
            </a:r>
            <a:r>
              <a:rPr lang="en-US" dirty="0">
                <a:solidFill>
                  <a:srgbClr val="222426"/>
                </a:solidFill>
                <a:latin typeface="PT Sans"/>
              </a:rPr>
              <a:t> value will keep decreasing because of </a:t>
            </a:r>
            <a:r>
              <a:rPr lang="en-US" dirty="0">
                <a:solidFill>
                  <a:srgbClr val="FF0000"/>
                </a:solidFill>
                <a:latin typeface="PT Sans"/>
              </a:rPr>
              <a:t>- - operator</a:t>
            </a:r>
            <a:r>
              <a:rPr lang="en-US" dirty="0">
                <a:solidFill>
                  <a:srgbClr val="222426"/>
                </a:solidFill>
                <a:latin typeface="PT Sans"/>
              </a:rPr>
              <a:t>, hence it will always be </a:t>
            </a:r>
            <a:r>
              <a:rPr lang="en-US" dirty="0">
                <a:solidFill>
                  <a:srgbClr val="FF0000"/>
                </a:solidFill>
                <a:latin typeface="PT Sans"/>
              </a:rPr>
              <a:t>&lt;= 10.</a:t>
            </a:r>
            <a:endParaRPr lang="en-US" dirty="0">
              <a:solidFill>
                <a:srgbClr val="FF0000"/>
              </a:solidFill>
            </a:endParaRPr>
          </a:p>
        </p:txBody>
      </p:sp>
    </p:spTree>
    <p:extLst>
      <p:ext uri="{BB962C8B-B14F-4D97-AF65-F5344CB8AC3E}">
        <p14:creationId xmlns:p14="http://schemas.microsoft.com/office/powerpoint/2010/main" val="785748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0FEC04-BA28-4246-BCDA-8E9C762E30A0}"/>
              </a:ext>
            </a:extLst>
          </p:cNvPr>
          <p:cNvSpPr>
            <a:spLocks noGrp="1"/>
          </p:cNvSpPr>
          <p:nvPr>
            <p:ph type="title"/>
          </p:nvPr>
        </p:nvSpPr>
        <p:spPr/>
        <p:txBody>
          <a:bodyPr/>
          <a:lstStyle/>
          <a:p>
            <a:r>
              <a:rPr lang="en-US" b="1" dirty="0">
                <a:solidFill>
                  <a:srgbClr val="444542"/>
                </a:solidFill>
                <a:latin typeface="PT Sans"/>
              </a:rPr>
              <a:t>Example of while loop using logical operator</a:t>
            </a:r>
            <a:br>
              <a:rPr lang="en-US" b="1" dirty="0">
                <a:solidFill>
                  <a:srgbClr val="444542"/>
                </a:solidFill>
                <a:latin typeface="PT Sans"/>
              </a:rPr>
            </a:br>
            <a:endParaRPr lang="en-US" dirty="0"/>
          </a:p>
        </p:txBody>
      </p:sp>
      <p:sp>
        <p:nvSpPr>
          <p:cNvPr id="5" name="Rectangle 1">
            <a:extLst>
              <a:ext uri="{FF2B5EF4-FFF2-40B4-BE49-F238E27FC236}">
                <a16:creationId xmlns:a16="http://schemas.microsoft.com/office/drawing/2014/main" id="{F6CE2664-4B4F-42E3-A1D5-D5FA80AD680D}"/>
              </a:ext>
            </a:extLst>
          </p:cNvPr>
          <p:cNvSpPr>
            <a:spLocks noChangeArrowheads="1"/>
          </p:cNvSpPr>
          <p:nvPr/>
        </p:nvSpPr>
        <p:spPr bwMode="auto">
          <a:xfrm>
            <a:off x="2281238" y="938618"/>
            <a:ext cx="4014787" cy="5033557"/>
          </a:xfrm>
          <a:prstGeom prst="rect">
            <a:avLst/>
          </a:prstGeom>
          <a:solidFill>
            <a:srgbClr val="EEEEE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lang="en-US" altLang="en-US" dirty="0">
                <a:solidFill>
                  <a:srgbClr val="808080"/>
                </a:solidFill>
                <a:latin typeface="Consolas" panose="020B0609020204030204" pitchFamily="49" charset="0"/>
                <a:cs typeface="Consolas" panose="020B0609020204030204" pitchFamily="49" charset="0"/>
              </a:rPr>
              <a:t>include</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800000"/>
                </a:solidFill>
                <a:latin typeface="Consolas" panose="020B0609020204030204" pitchFamily="49" charset="0"/>
                <a:cs typeface="Consolas" panose="020B0609020204030204" pitchFamily="49" charset="0"/>
              </a:rPr>
              <a:t>&lt;</a:t>
            </a:r>
            <a:r>
              <a:rPr lang="en-US" altLang="en-US" dirty="0" err="1">
                <a:solidFill>
                  <a:srgbClr val="800000"/>
                </a:solidFill>
                <a:latin typeface="Consolas" panose="020B0609020204030204" pitchFamily="49" charset="0"/>
                <a:cs typeface="Consolas" panose="020B0609020204030204" pitchFamily="49" charset="0"/>
              </a:rPr>
              <a:t>stdio.h</a:t>
            </a:r>
            <a:r>
              <a:rPr lang="en-US" altLang="en-US" dirty="0">
                <a:solidFill>
                  <a:srgbClr val="800000"/>
                </a:solidFill>
                <a:latin typeface="Consolas" panose="020B0609020204030204" pitchFamily="49" charset="0"/>
                <a:cs typeface="Consolas" panose="020B0609020204030204" pitchFamily="49" charset="0"/>
              </a:rPr>
              <a:t>&gt;</a:t>
            </a:r>
            <a:r>
              <a:rPr lang="en-US" altLang="en-US" dirty="0">
                <a:solidFill>
                  <a:srgbClr val="000000"/>
                </a:solidFill>
                <a:latin typeface="Consolas" panose="020B0609020204030204" pitchFamily="49" charset="0"/>
                <a:cs typeface="Consolas" panose="020B0609020204030204" pitchFamily="49" charset="0"/>
              </a:rPr>
              <a:t> </a:t>
            </a:r>
          </a:p>
          <a:p>
            <a:pPr eaLnBrk="0" fontAlgn="base" hangingPunct="0">
              <a:lnSpc>
                <a:spcPct val="150000"/>
              </a:lnSpc>
              <a:spcBef>
                <a:spcPct val="0"/>
              </a:spcBef>
              <a:spcAft>
                <a:spcPct val="0"/>
              </a:spcAft>
            </a:pPr>
            <a:r>
              <a:rPr lang="en-US" altLang="en-US" dirty="0">
                <a:solidFill>
                  <a:srgbClr val="00008B"/>
                </a:solidFill>
                <a:latin typeface="Consolas" panose="020B0609020204030204" pitchFamily="49" charset="0"/>
                <a:cs typeface="Consolas" panose="020B0609020204030204" pitchFamily="49" charset="0"/>
              </a:rPr>
              <a:t>int</a:t>
            </a:r>
            <a:r>
              <a:rPr lang="en-US" altLang="en-US" dirty="0">
                <a:solidFill>
                  <a:srgbClr val="000000"/>
                </a:solidFill>
                <a:latin typeface="Consolas" panose="020B0609020204030204" pitchFamily="49" charset="0"/>
                <a:cs typeface="Consolas" panose="020B0609020204030204" pitchFamily="49" charset="0"/>
              </a:rPr>
              <a:t> main() </a:t>
            </a:r>
          </a:p>
          <a:p>
            <a:pPr eaLnBrk="0" fontAlgn="base" hangingPunct="0">
              <a:lnSpc>
                <a:spcPct val="150000"/>
              </a:lnSpc>
              <a:spcBef>
                <a:spcPct val="0"/>
              </a:spcBef>
              <a:spcAft>
                <a:spcPct val="0"/>
              </a:spcAft>
            </a:pPr>
            <a:r>
              <a:rPr lang="en-US" altLang="en-US" dirty="0">
                <a:solidFill>
                  <a:srgbClr val="000000"/>
                </a:solidFill>
                <a:latin typeface="Consolas" panose="020B0609020204030204" pitchFamily="49" charset="0"/>
                <a:cs typeface="Consolas" panose="020B0609020204030204" pitchFamily="49" charset="0"/>
              </a:rPr>
              <a:t>{</a:t>
            </a:r>
          </a:p>
          <a:p>
            <a:pPr eaLnBrk="0" fontAlgn="base" hangingPunct="0">
              <a:lnSpc>
                <a:spcPct val="150000"/>
              </a:lnSpc>
              <a:spcBef>
                <a:spcPct val="0"/>
              </a:spcBef>
              <a:spcAft>
                <a:spcPct val="0"/>
              </a:spcAft>
            </a:pP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8B"/>
                </a:solidFill>
                <a:latin typeface="Consolas" panose="020B0609020204030204" pitchFamily="49" charset="0"/>
                <a:cs typeface="Consolas" panose="020B0609020204030204" pitchFamily="49" charset="0"/>
              </a:rPr>
              <a:t>int</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i</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800000"/>
                </a:solidFill>
                <a:latin typeface="Consolas" panose="020B0609020204030204" pitchFamily="49" charset="0"/>
                <a:cs typeface="Consolas" panose="020B0609020204030204" pitchFamily="49" charset="0"/>
              </a:rPr>
              <a:t>1</a:t>
            </a:r>
            <a:r>
              <a:rPr lang="en-US" altLang="en-US" dirty="0">
                <a:solidFill>
                  <a:srgbClr val="000000"/>
                </a:solidFill>
                <a:latin typeface="Consolas" panose="020B0609020204030204" pitchFamily="49" charset="0"/>
                <a:cs typeface="Consolas" panose="020B0609020204030204" pitchFamily="49" charset="0"/>
              </a:rPr>
              <a:t>, j=</a:t>
            </a:r>
            <a:r>
              <a:rPr lang="en-US" altLang="en-US" dirty="0">
                <a:solidFill>
                  <a:srgbClr val="800000"/>
                </a:solidFill>
                <a:latin typeface="Consolas" panose="020B0609020204030204" pitchFamily="49" charset="0"/>
                <a:cs typeface="Consolas" panose="020B0609020204030204" pitchFamily="49" charset="0"/>
              </a:rPr>
              <a:t>1</a:t>
            </a:r>
            <a:r>
              <a:rPr lang="en-US" altLang="en-US" dirty="0">
                <a:solidFill>
                  <a:srgbClr val="000000"/>
                </a:solidFill>
                <a:latin typeface="Consolas" panose="020B0609020204030204" pitchFamily="49" charset="0"/>
                <a:cs typeface="Consolas" panose="020B0609020204030204" pitchFamily="49" charset="0"/>
              </a:rPr>
              <a:t>;</a:t>
            </a:r>
          </a:p>
          <a:p>
            <a:pPr eaLnBrk="0" fontAlgn="base" hangingPunct="0">
              <a:lnSpc>
                <a:spcPct val="150000"/>
              </a:lnSpc>
              <a:spcBef>
                <a:spcPct val="0"/>
              </a:spcBef>
              <a:spcAft>
                <a:spcPct val="0"/>
              </a:spcAft>
            </a:pP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8B"/>
                </a:solidFill>
                <a:latin typeface="Consolas" panose="020B0609020204030204" pitchFamily="49" charset="0"/>
                <a:cs typeface="Consolas" panose="020B0609020204030204" pitchFamily="49" charset="0"/>
              </a:rPr>
              <a:t>while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i</a:t>
            </a:r>
            <a:r>
              <a:rPr lang="en-US" altLang="en-US" dirty="0">
                <a:solidFill>
                  <a:srgbClr val="000000"/>
                </a:solidFill>
                <a:latin typeface="Consolas" panose="020B0609020204030204" pitchFamily="49" charset="0"/>
                <a:cs typeface="Consolas" panose="020B0609020204030204" pitchFamily="49" charset="0"/>
              </a:rPr>
              <a:t> &lt;= </a:t>
            </a:r>
            <a:r>
              <a:rPr lang="en-US" altLang="en-US" dirty="0">
                <a:solidFill>
                  <a:srgbClr val="800000"/>
                </a:solidFill>
                <a:latin typeface="Consolas" panose="020B0609020204030204" pitchFamily="49" charset="0"/>
                <a:cs typeface="Consolas" panose="020B0609020204030204" pitchFamily="49" charset="0"/>
              </a:rPr>
              <a:t>4</a:t>
            </a:r>
            <a:r>
              <a:rPr lang="en-US" altLang="en-US" dirty="0">
                <a:solidFill>
                  <a:srgbClr val="000000"/>
                </a:solidFill>
                <a:latin typeface="Consolas" panose="020B0609020204030204" pitchFamily="49" charset="0"/>
                <a:cs typeface="Consolas" panose="020B0609020204030204" pitchFamily="49" charset="0"/>
              </a:rPr>
              <a:t> || j &lt;= </a:t>
            </a:r>
            <a:r>
              <a:rPr lang="en-US" altLang="en-US" dirty="0">
                <a:solidFill>
                  <a:srgbClr val="800000"/>
                </a:solidFill>
                <a:latin typeface="Consolas" panose="020B0609020204030204" pitchFamily="49" charset="0"/>
                <a:cs typeface="Consolas" panose="020B0609020204030204" pitchFamily="49" charset="0"/>
              </a:rPr>
              <a:t>3</a:t>
            </a:r>
            <a:r>
              <a:rPr lang="en-US" altLang="en-US" dirty="0">
                <a:solidFill>
                  <a:srgbClr val="000000"/>
                </a:solidFill>
                <a:latin typeface="Consolas" panose="020B0609020204030204" pitchFamily="49" charset="0"/>
                <a:cs typeface="Consolas" panose="020B0609020204030204" pitchFamily="49" charset="0"/>
              </a:rPr>
              <a:t>) </a:t>
            </a:r>
          </a:p>
          <a:p>
            <a:pPr eaLnBrk="0" fontAlgn="base" hangingPunct="0">
              <a:lnSpc>
                <a:spcPct val="150000"/>
              </a:lnSpc>
              <a:spcBef>
                <a:spcPct val="0"/>
              </a:spcBef>
              <a:spcAft>
                <a:spcPct val="0"/>
              </a:spcAft>
            </a:pPr>
            <a:r>
              <a:rPr lang="en-US" altLang="en-US" dirty="0">
                <a:solidFill>
                  <a:srgbClr val="000000"/>
                </a:solidFill>
                <a:latin typeface="Consolas" panose="020B0609020204030204" pitchFamily="49" charset="0"/>
                <a:cs typeface="Consolas" panose="020B0609020204030204" pitchFamily="49" charset="0"/>
              </a:rPr>
              <a:t>{ </a:t>
            </a:r>
          </a:p>
          <a:p>
            <a:pPr eaLnBrk="0" fontAlgn="base" hangingPunct="0">
              <a:lnSpc>
                <a:spcPct val="150000"/>
              </a:lnSpc>
              <a:spcBef>
                <a:spcPct val="0"/>
              </a:spcBef>
              <a:spcAft>
                <a:spcPct val="0"/>
              </a:spcAft>
            </a:pPr>
            <a:r>
              <a:rPr lang="en-US" altLang="en-US" dirty="0" err="1">
                <a:solidFill>
                  <a:srgbClr val="000000"/>
                </a:solidFill>
                <a:latin typeface="Consolas" panose="020B0609020204030204" pitchFamily="49" charset="0"/>
                <a:cs typeface="Consolas" panose="020B0609020204030204" pitchFamily="49" charset="0"/>
              </a:rPr>
              <a:t>printf</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800000"/>
                </a:solidFill>
                <a:latin typeface="Consolas" panose="020B0609020204030204" pitchFamily="49" charset="0"/>
                <a:cs typeface="Consolas" panose="020B0609020204030204" pitchFamily="49" charset="0"/>
              </a:rPr>
              <a:t>"%d %d\n"</a:t>
            </a:r>
            <a:r>
              <a:rPr lang="en-US" altLang="en-US" dirty="0">
                <a:solidFill>
                  <a:srgbClr val="000000"/>
                </a:solidFill>
                <a:latin typeface="Consolas" panose="020B0609020204030204" pitchFamily="49" charset="0"/>
                <a:cs typeface="Consolas" panose="020B0609020204030204" pitchFamily="49" charset="0"/>
              </a:rPr>
              <a:t>,</a:t>
            </a:r>
            <a:r>
              <a:rPr lang="en-US" altLang="en-US" dirty="0" err="1">
                <a:solidFill>
                  <a:srgbClr val="000000"/>
                </a:solidFill>
                <a:latin typeface="Consolas" panose="020B0609020204030204" pitchFamily="49" charset="0"/>
                <a:cs typeface="Consolas" panose="020B0609020204030204" pitchFamily="49" charset="0"/>
              </a:rPr>
              <a:t>i</a:t>
            </a:r>
            <a:r>
              <a:rPr lang="en-US" altLang="en-US" dirty="0">
                <a:solidFill>
                  <a:srgbClr val="000000"/>
                </a:solidFill>
                <a:latin typeface="Consolas" panose="020B0609020204030204" pitchFamily="49" charset="0"/>
                <a:cs typeface="Consolas" panose="020B0609020204030204" pitchFamily="49" charset="0"/>
              </a:rPr>
              <a:t>, j); </a:t>
            </a:r>
          </a:p>
          <a:p>
            <a:pPr eaLnBrk="0" fontAlgn="base" hangingPunct="0">
              <a:lnSpc>
                <a:spcPct val="150000"/>
              </a:lnSpc>
              <a:spcBef>
                <a:spcPct val="0"/>
              </a:spcBef>
              <a:spcAft>
                <a:spcPct val="0"/>
              </a:spcAft>
            </a:pPr>
            <a:r>
              <a:rPr lang="en-US" altLang="en-US" dirty="0" err="1">
                <a:solidFill>
                  <a:srgbClr val="000000"/>
                </a:solidFill>
                <a:latin typeface="Consolas" panose="020B0609020204030204" pitchFamily="49" charset="0"/>
                <a:cs typeface="Consolas" panose="020B0609020204030204" pitchFamily="49" charset="0"/>
              </a:rPr>
              <a:t>i</a:t>
            </a:r>
            <a:r>
              <a:rPr lang="en-US" altLang="en-US" dirty="0">
                <a:solidFill>
                  <a:srgbClr val="000000"/>
                </a:solidFill>
                <a:latin typeface="Consolas" panose="020B0609020204030204" pitchFamily="49" charset="0"/>
                <a:cs typeface="Consolas" panose="020B0609020204030204" pitchFamily="49" charset="0"/>
              </a:rPr>
              <a:t>++; </a:t>
            </a:r>
          </a:p>
          <a:p>
            <a:pPr eaLnBrk="0" fontAlgn="base" hangingPunct="0">
              <a:lnSpc>
                <a:spcPct val="150000"/>
              </a:lnSpc>
              <a:spcBef>
                <a:spcPct val="0"/>
              </a:spcBef>
              <a:spcAft>
                <a:spcPct val="0"/>
              </a:spcAft>
            </a:pPr>
            <a:r>
              <a:rPr lang="en-US" altLang="en-US" dirty="0" err="1">
                <a:solidFill>
                  <a:srgbClr val="000000"/>
                </a:solidFill>
                <a:latin typeface="Consolas" panose="020B0609020204030204" pitchFamily="49" charset="0"/>
                <a:cs typeface="Consolas" panose="020B0609020204030204" pitchFamily="49" charset="0"/>
              </a:rPr>
              <a:t>j++</a:t>
            </a:r>
            <a:r>
              <a:rPr lang="en-US" altLang="en-US" dirty="0">
                <a:solidFill>
                  <a:srgbClr val="000000"/>
                </a:solidFill>
                <a:latin typeface="Consolas" panose="020B0609020204030204" pitchFamily="49" charset="0"/>
                <a:cs typeface="Consolas" panose="020B0609020204030204" pitchFamily="49" charset="0"/>
              </a:rPr>
              <a:t>; </a:t>
            </a:r>
          </a:p>
          <a:p>
            <a:pPr eaLnBrk="0" fontAlgn="base" hangingPunct="0">
              <a:lnSpc>
                <a:spcPct val="150000"/>
              </a:lnSpc>
              <a:spcBef>
                <a:spcPct val="0"/>
              </a:spcBef>
              <a:spcAft>
                <a:spcPct val="0"/>
              </a:spcAft>
            </a:pPr>
            <a:r>
              <a:rPr lang="en-US" altLang="en-US" dirty="0">
                <a:solidFill>
                  <a:srgbClr val="000000"/>
                </a:solidFill>
                <a:latin typeface="Consolas" panose="020B0609020204030204" pitchFamily="49" charset="0"/>
                <a:cs typeface="Consolas" panose="020B0609020204030204" pitchFamily="49" charset="0"/>
              </a:rPr>
              <a:t>}</a:t>
            </a:r>
          </a:p>
          <a:p>
            <a:pPr eaLnBrk="0" fontAlgn="base" hangingPunct="0">
              <a:lnSpc>
                <a:spcPct val="150000"/>
              </a:lnSpc>
              <a:spcBef>
                <a:spcPct val="0"/>
              </a:spcBef>
              <a:spcAft>
                <a:spcPct val="0"/>
              </a:spcAft>
            </a:pP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8B"/>
                </a:solidFill>
                <a:latin typeface="Consolas" panose="020B0609020204030204" pitchFamily="49" charset="0"/>
                <a:cs typeface="Consolas" panose="020B0609020204030204" pitchFamily="49" charset="0"/>
              </a:rPr>
              <a:t>return</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800000"/>
                </a:solidFill>
                <a:latin typeface="Consolas" panose="020B0609020204030204" pitchFamily="49" charset="0"/>
                <a:cs typeface="Consolas" panose="020B0609020204030204" pitchFamily="49" charset="0"/>
              </a:rPr>
              <a:t>0</a:t>
            </a:r>
            <a:r>
              <a:rPr lang="en-US" altLang="en-US" dirty="0">
                <a:solidFill>
                  <a:srgbClr val="000000"/>
                </a:solidFill>
                <a:latin typeface="Consolas" panose="020B0609020204030204" pitchFamily="49" charset="0"/>
                <a:cs typeface="Consolas" panose="020B0609020204030204" pitchFamily="49" charset="0"/>
              </a:rPr>
              <a:t>; </a:t>
            </a:r>
          </a:p>
          <a:p>
            <a:pPr eaLnBrk="0" fontAlgn="base" hangingPunct="0">
              <a:lnSpc>
                <a:spcPct val="150000"/>
              </a:lnSpc>
              <a:spcBef>
                <a:spcPct val="0"/>
              </a:spcBef>
              <a:spcAft>
                <a:spcPct val="0"/>
              </a:spcAft>
            </a:pPr>
            <a:r>
              <a:rPr lang="en-US" altLang="en-US" dirty="0">
                <a:solidFill>
                  <a:srgbClr val="000000"/>
                </a:solidFill>
                <a:latin typeface="Consolas" panose="020B0609020204030204" pitchFamily="49" charset="0"/>
                <a:cs typeface="Consolas" panose="020B0609020204030204" pitchFamily="49" charset="0"/>
              </a:rPr>
              <a:t>}</a:t>
            </a:r>
            <a:r>
              <a:rPr lang="en-US" altLang="en-US" dirty="0"/>
              <a:t> </a:t>
            </a:r>
            <a:endParaRPr lang="en-US" altLang="en-US" dirty="0">
              <a:latin typeface="Arial" panose="020B0604020202020204" pitchFamily="34" charset="0"/>
            </a:endParaRPr>
          </a:p>
        </p:txBody>
      </p:sp>
      <p:sp>
        <p:nvSpPr>
          <p:cNvPr id="7" name="Rectangle 2">
            <a:extLst>
              <a:ext uri="{FF2B5EF4-FFF2-40B4-BE49-F238E27FC236}">
                <a16:creationId xmlns:a16="http://schemas.microsoft.com/office/drawing/2014/main" id="{217AA928-E0E4-4F5C-9E8B-DAE7216935EE}"/>
              </a:ext>
            </a:extLst>
          </p:cNvPr>
          <p:cNvSpPr>
            <a:spLocks noChangeArrowheads="1"/>
          </p:cNvSpPr>
          <p:nvPr/>
        </p:nvSpPr>
        <p:spPr bwMode="auto">
          <a:xfrm>
            <a:off x="7024689" y="1952477"/>
            <a:ext cx="1343023" cy="3851375"/>
          </a:xfrm>
          <a:prstGeom prst="rect">
            <a:avLst/>
          </a:prstGeom>
          <a:solidFill>
            <a:schemeClr val="accent1">
              <a:lumMod val="40000"/>
              <a:lumOff val="60000"/>
            </a:schemeClr>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eaLnBrk="0" fontAlgn="base" hangingPunct="0">
              <a:lnSpc>
                <a:spcPct val="200000"/>
              </a:lnSpc>
              <a:spcBef>
                <a:spcPct val="0"/>
              </a:spcBef>
              <a:spcAft>
                <a:spcPct val="0"/>
              </a:spcAft>
            </a:pPr>
            <a:r>
              <a:rPr lang="en-US" altLang="en-US" sz="2000" dirty="0">
                <a:solidFill>
                  <a:srgbClr val="800000"/>
                </a:solidFill>
                <a:latin typeface="Consolas" panose="020B0609020204030204" pitchFamily="49" charset="0"/>
                <a:cs typeface="Consolas" panose="020B0609020204030204" pitchFamily="49" charset="0"/>
              </a:rPr>
              <a:t>Output</a:t>
            </a:r>
          </a:p>
          <a:p>
            <a:pPr eaLnBrk="0" fontAlgn="base" hangingPunct="0">
              <a:lnSpc>
                <a:spcPct val="200000"/>
              </a:lnSpc>
              <a:spcBef>
                <a:spcPct val="0"/>
              </a:spcBef>
              <a:spcAft>
                <a:spcPct val="0"/>
              </a:spcAft>
            </a:pPr>
            <a:endParaRPr lang="en-US" altLang="en-US" sz="2000" dirty="0">
              <a:solidFill>
                <a:srgbClr val="800000"/>
              </a:solidFill>
              <a:latin typeface="Consolas" panose="020B0609020204030204" pitchFamily="49" charset="0"/>
              <a:cs typeface="Consolas" panose="020B0609020204030204" pitchFamily="49" charset="0"/>
            </a:endParaRPr>
          </a:p>
          <a:p>
            <a:pPr eaLnBrk="0" fontAlgn="base" hangingPunct="0">
              <a:lnSpc>
                <a:spcPct val="250000"/>
              </a:lnSpc>
              <a:spcBef>
                <a:spcPct val="0"/>
              </a:spcBef>
              <a:spcAft>
                <a:spcPct val="0"/>
              </a:spcAft>
            </a:pPr>
            <a:r>
              <a:rPr lang="en-US" altLang="en-US" sz="2000" dirty="0">
                <a:solidFill>
                  <a:srgbClr val="800000"/>
                </a:solidFill>
                <a:latin typeface="Consolas" panose="020B0609020204030204" pitchFamily="49" charset="0"/>
                <a:cs typeface="Consolas" panose="020B0609020204030204" pitchFamily="49" charset="0"/>
              </a:rPr>
              <a:t> 1</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800000"/>
                </a:solidFill>
                <a:latin typeface="Consolas" panose="020B0609020204030204" pitchFamily="49" charset="0"/>
                <a:cs typeface="Consolas" panose="020B0609020204030204" pitchFamily="49" charset="0"/>
              </a:rPr>
              <a:t>1</a:t>
            </a:r>
          </a:p>
          <a:p>
            <a:pPr eaLnBrk="0" fontAlgn="base" hangingPunct="0">
              <a:lnSpc>
                <a:spcPct val="200000"/>
              </a:lnSpc>
              <a:spcBef>
                <a:spcPct val="0"/>
              </a:spcBef>
              <a:spcAft>
                <a:spcPct val="0"/>
              </a:spcAft>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800000"/>
                </a:solidFill>
                <a:latin typeface="Consolas" panose="020B0609020204030204" pitchFamily="49" charset="0"/>
                <a:cs typeface="Consolas" panose="020B0609020204030204" pitchFamily="49" charset="0"/>
              </a:rPr>
              <a:t>2</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800000"/>
                </a:solidFill>
                <a:latin typeface="Consolas" panose="020B0609020204030204" pitchFamily="49" charset="0"/>
                <a:cs typeface="Consolas" panose="020B0609020204030204" pitchFamily="49" charset="0"/>
              </a:rPr>
              <a:t>2</a:t>
            </a:r>
          </a:p>
          <a:p>
            <a:pPr eaLnBrk="0" fontAlgn="base" hangingPunct="0">
              <a:lnSpc>
                <a:spcPct val="200000"/>
              </a:lnSpc>
              <a:spcBef>
                <a:spcPct val="0"/>
              </a:spcBef>
              <a:spcAft>
                <a:spcPct val="0"/>
              </a:spcAft>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800000"/>
                </a:solidFill>
                <a:latin typeface="Consolas" panose="020B0609020204030204" pitchFamily="49" charset="0"/>
                <a:cs typeface="Consolas" panose="020B0609020204030204" pitchFamily="49" charset="0"/>
              </a:rPr>
              <a:t>3</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800000"/>
                </a:solidFill>
                <a:latin typeface="Consolas" panose="020B0609020204030204" pitchFamily="49" charset="0"/>
                <a:cs typeface="Consolas" panose="020B0609020204030204" pitchFamily="49" charset="0"/>
              </a:rPr>
              <a:t>3</a:t>
            </a:r>
          </a:p>
          <a:p>
            <a:pPr eaLnBrk="0" fontAlgn="base" hangingPunct="0">
              <a:lnSpc>
                <a:spcPct val="200000"/>
              </a:lnSpc>
              <a:spcBef>
                <a:spcPct val="0"/>
              </a:spcBef>
              <a:spcAft>
                <a:spcPct val="0"/>
              </a:spcAft>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800000"/>
                </a:solidFill>
                <a:latin typeface="Consolas" panose="020B0609020204030204" pitchFamily="49" charset="0"/>
                <a:cs typeface="Consolas" panose="020B0609020204030204" pitchFamily="49" charset="0"/>
              </a:rPr>
              <a:t>4</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800000"/>
                </a:solidFill>
                <a:latin typeface="Consolas" panose="020B0609020204030204" pitchFamily="49" charset="0"/>
                <a:cs typeface="Consolas" panose="020B0609020204030204" pitchFamily="49" charset="0"/>
              </a:rPr>
              <a:t>4</a:t>
            </a:r>
            <a:r>
              <a:rPr lang="en-US" altLang="en-US" sz="2000" dirty="0"/>
              <a:t> </a:t>
            </a:r>
            <a:endParaRPr lang="en-US" altLang="en-US" sz="2000" dirty="0">
              <a:latin typeface="Arial" panose="020B0604020202020204" pitchFamily="34" charset="0"/>
            </a:endParaRPr>
          </a:p>
        </p:txBody>
      </p:sp>
    </p:spTree>
    <p:extLst>
      <p:ext uri="{BB962C8B-B14F-4D97-AF65-F5344CB8AC3E}">
        <p14:creationId xmlns:p14="http://schemas.microsoft.com/office/powerpoint/2010/main" val="1178273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Nested loops">
            <a:extLst>
              <a:ext uri="{FF2B5EF4-FFF2-40B4-BE49-F238E27FC236}">
                <a16:creationId xmlns:a16="http://schemas.microsoft.com/office/drawing/2014/main" id="{B0FC1850-277C-43D5-BCE8-F25B64ABBC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9739" y="171451"/>
            <a:ext cx="8701087" cy="6015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503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2"/>
          <p:cNvSpPr txBox="1">
            <a:spLocks noGrp="1"/>
          </p:cNvSpPr>
          <p:nvPr>
            <p:ph type="body" idx="1"/>
          </p:nvPr>
        </p:nvSpPr>
        <p:spPr>
          <a:xfrm>
            <a:off x="1952624" y="1137256"/>
            <a:ext cx="8407032" cy="4908082"/>
          </a:xfrm>
          <a:prstGeom prst="rect">
            <a:avLst/>
          </a:prstGeom>
          <a:noFill/>
          <a:ln>
            <a:noFill/>
          </a:ln>
        </p:spPr>
        <p:txBody>
          <a:bodyPr spcFirstLastPara="1" vert="horz" wrap="square" lIns="91425" tIns="45700" rIns="91425" bIns="45700" rtlCol="0" anchor="t" anchorCtr="0">
            <a:normAutofit/>
          </a:bodyPr>
          <a:lstStyle/>
          <a:p>
            <a:pPr marL="228600" indent="-228600"/>
            <a:r>
              <a:rPr lang="en-IN">
                <a:latin typeface="Times New Roman"/>
                <a:ea typeface="Times New Roman"/>
                <a:cs typeface="Times New Roman"/>
                <a:sym typeface="Times New Roman"/>
              </a:rPr>
              <a:t>If a loop exists inside another loop, then it is a nested loop.</a:t>
            </a:r>
            <a:endParaRPr>
              <a:latin typeface="Times New Roman"/>
              <a:ea typeface="Times New Roman"/>
              <a:cs typeface="Times New Roman"/>
              <a:sym typeface="Times New Roman"/>
            </a:endParaRPr>
          </a:p>
          <a:p>
            <a:pPr marL="228600" indent="0">
              <a:buNone/>
            </a:pPr>
            <a:endParaRPr>
              <a:latin typeface="Times New Roman"/>
              <a:ea typeface="Times New Roman"/>
              <a:cs typeface="Times New Roman"/>
              <a:sym typeface="Times New Roman"/>
            </a:endParaRPr>
          </a:p>
          <a:p>
            <a:pPr marL="228600" indent="0">
              <a:buNone/>
            </a:pPr>
            <a:endParaRPr>
              <a:latin typeface="Times New Roman"/>
              <a:ea typeface="Times New Roman"/>
              <a:cs typeface="Times New Roman"/>
              <a:sym typeface="Times New Roman"/>
            </a:endParaRPr>
          </a:p>
          <a:p>
            <a:pPr marL="228600" indent="0">
              <a:buNone/>
            </a:pPr>
            <a:endParaRPr>
              <a:latin typeface="Times New Roman"/>
              <a:ea typeface="Times New Roman"/>
              <a:cs typeface="Times New Roman"/>
              <a:sym typeface="Times New Roman"/>
            </a:endParaRPr>
          </a:p>
          <a:p>
            <a:pPr marL="228600" indent="-50800">
              <a:buNone/>
            </a:pPr>
            <a:endParaRPr/>
          </a:p>
        </p:txBody>
      </p:sp>
      <p:sp>
        <p:nvSpPr>
          <p:cNvPr id="35" name="Google Shape;35;p2"/>
          <p:cNvSpPr txBox="1">
            <a:spLocks noGrp="1"/>
          </p:cNvSpPr>
          <p:nvPr>
            <p:ph type="title"/>
          </p:nvPr>
        </p:nvSpPr>
        <p:spPr>
          <a:xfrm>
            <a:off x="1952624" y="348662"/>
            <a:ext cx="8407032" cy="464000"/>
          </a:xfrm>
          <a:prstGeom prst="rect">
            <a:avLst/>
          </a:prstGeom>
          <a:noFill/>
          <a:ln>
            <a:noFill/>
          </a:ln>
        </p:spPr>
        <p:txBody>
          <a:bodyPr spcFirstLastPara="1" vert="horz" wrap="square" lIns="91425" tIns="45700" rIns="91425" bIns="45700" rtlCol="0" anchor="ctr" anchorCtr="0">
            <a:noAutofit/>
          </a:bodyPr>
          <a:lstStyle/>
          <a:p>
            <a:r>
              <a:rPr lang="en-IN"/>
              <a:t>What are Nested Loops?</a:t>
            </a:r>
            <a:endParaRPr/>
          </a:p>
        </p:txBody>
      </p:sp>
      <p:sp>
        <p:nvSpPr>
          <p:cNvPr id="37" name="Google Shape;37;p2"/>
          <p:cNvSpPr txBox="1"/>
          <p:nvPr/>
        </p:nvSpPr>
        <p:spPr>
          <a:xfrm>
            <a:off x="2201525" y="2263950"/>
            <a:ext cx="2478900" cy="561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lgn="ctr"/>
            <a:r>
              <a:rPr lang="en-IN" sz="2400">
                <a:latin typeface="Times New Roman"/>
                <a:ea typeface="Times New Roman"/>
                <a:cs typeface="Times New Roman"/>
                <a:sym typeface="Times New Roman"/>
              </a:rPr>
              <a:t>OUTER LOOP</a:t>
            </a:r>
            <a:endParaRPr sz="2400">
              <a:latin typeface="Times New Roman"/>
              <a:ea typeface="Times New Roman"/>
              <a:cs typeface="Times New Roman"/>
              <a:sym typeface="Times New Roman"/>
            </a:endParaRPr>
          </a:p>
        </p:txBody>
      </p:sp>
      <p:cxnSp>
        <p:nvCxnSpPr>
          <p:cNvPr id="38" name="Google Shape;38;p2"/>
          <p:cNvCxnSpPr/>
          <p:nvPr/>
        </p:nvCxnSpPr>
        <p:spPr>
          <a:xfrm>
            <a:off x="4680425" y="2551038"/>
            <a:ext cx="1222800" cy="10500"/>
          </a:xfrm>
          <a:prstGeom prst="straightConnector1">
            <a:avLst/>
          </a:prstGeom>
          <a:noFill/>
          <a:ln w="9525" cap="flat" cmpd="sng">
            <a:solidFill>
              <a:srgbClr val="595959"/>
            </a:solidFill>
            <a:prstDash val="solid"/>
            <a:round/>
            <a:headEnd type="none" w="med" len="med"/>
            <a:tailEnd type="triangle" w="med" len="med"/>
          </a:ln>
        </p:spPr>
      </p:cxnSp>
      <p:sp>
        <p:nvSpPr>
          <p:cNvPr id="39" name="Google Shape;39;p2"/>
          <p:cNvSpPr txBox="1"/>
          <p:nvPr/>
        </p:nvSpPr>
        <p:spPr>
          <a:xfrm>
            <a:off x="6031550" y="2116563"/>
            <a:ext cx="4328100" cy="793200"/>
          </a:xfrm>
          <a:prstGeom prst="rect">
            <a:avLst/>
          </a:prstGeom>
          <a:noFill/>
          <a:ln>
            <a:noFill/>
          </a:ln>
        </p:spPr>
        <p:txBody>
          <a:bodyPr spcFirstLastPara="1" wrap="square" lIns="91425" tIns="91425" rIns="91425" bIns="91425" anchor="t" anchorCtr="0">
            <a:noAutofit/>
          </a:bodyPr>
          <a:lstStyle/>
          <a:p>
            <a:r>
              <a:rPr lang="en-IN" sz="2800">
                <a:latin typeface="Times New Roman"/>
                <a:ea typeface="Times New Roman"/>
                <a:cs typeface="Times New Roman"/>
                <a:sym typeface="Times New Roman"/>
              </a:rPr>
              <a:t>controls how many iterations the inner loop will undergo</a:t>
            </a:r>
            <a:endParaRPr sz="2800">
              <a:latin typeface="Times New Roman"/>
              <a:ea typeface="Times New Roman"/>
              <a:cs typeface="Times New Roman"/>
              <a:sym typeface="Times New Roman"/>
            </a:endParaRPr>
          </a:p>
        </p:txBody>
      </p:sp>
      <p:sp>
        <p:nvSpPr>
          <p:cNvPr id="40" name="Google Shape;40;p2"/>
          <p:cNvSpPr txBox="1"/>
          <p:nvPr/>
        </p:nvSpPr>
        <p:spPr>
          <a:xfrm>
            <a:off x="2978175" y="3738850"/>
            <a:ext cx="2478900" cy="561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lgn="ctr"/>
            <a:r>
              <a:rPr lang="en-IN" sz="2800">
                <a:latin typeface="Times New Roman"/>
                <a:ea typeface="Times New Roman"/>
                <a:cs typeface="Times New Roman"/>
                <a:sym typeface="Times New Roman"/>
              </a:rPr>
              <a:t>INNER LOOP</a:t>
            </a:r>
            <a:endParaRPr sz="2800">
              <a:latin typeface="Times New Roman"/>
              <a:ea typeface="Times New Roman"/>
              <a:cs typeface="Times New Roman"/>
              <a:sym typeface="Times New Roman"/>
            </a:endParaRPr>
          </a:p>
        </p:txBody>
      </p:sp>
      <p:cxnSp>
        <p:nvCxnSpPr>
          <p:cNvPr id="41" name="Google Shape;41;p2"/>
          <p:cNvCxnSpPr/>
          <p:nvPr/>
        </p:nvCxnSpPr>
        <p:spPr>
          <a:xfrm>
            <a:off x="5463888" y="4019788"/>
            <a:ext cx="1264200" cy="0"/>
          </a:xfrm>
          <a:prstGeom prst="straightConnector1">
            <a:avLst/>
          </a:prstGeom>
          <a:noFill/>
          <a:ln w="9525" cap="flat" cmpd="sng">
            <a:solidFill>
              <a:srgbClr val="595959"/>
            </a:solidFill>
            <a:prstDash val="solid"/>
            <a:round/>
            <a:headEnd type="none" w="med" len="med"/>
            <a:tailEnd type="triangle" w="med" len="med"/>
          </a:ln>
        </p:spPr>
      </p:cxnSp>
      <p:sp>
        <p:nvSpPr>
          <p:cNvPr id="42" name="Google Shape;42;p2"/>
          <p:cNvSpPr txBox="1"/>
          <p:nvPr/>
        </p:nvSpPr>
        <p:spPr>
          <a:xfrm>
            <a:off x="6832825" y="3738850"/>
            <a:ext cx="3681000" cy="396600"/>
          </a:xfrm>
          <a:prstGeom prst="rect">
            <a:avLst/>
          </a:prstGeom>
          <a:noFill/>
          <a:ln>
            <a:noFill/>
          </a:ln>
        </p:spPr>
        <p:txBody>
          <a:bodyPr spcFirstLastPara="1" wrap="square" lIns="91425" tIns="91425" rIns="91425" bIns="91425" anchor="t" anchorCtr="0">
            <a:noAutofit/>
          </a:bodyPr>
          <a:lstStyle/>
          <a:p>
            <a:r>
              <a:rPr lang="en-IN" sz="2800">
                <a:latin typeface="Times New Roman"/>
                <a:ea typeface="Times New Roman"/>
                <a:cs typeface="Times New Roman"/>
                <a:sym typeface="Times New Roman"/>
              </a:rPr>
              <a:t>Executes multiple times</a:t>
            </a:r>
            <a:endParaRPr sz="2800">
              <a:latin typeface="Times New Roman"/>
              <a:ea typeface="Times New Roman"/>
              <a:cs typeface="Times New Roman"/>
              <a:sym typeface="Times New Roman"/>
            </a:endParaRPr>
          </a:p>
        </p:txBody>
      </p:sp>
      <p:sp>
        <p:nvSpPr>
          <p:cNvPr id="43" name="Google Shape;43;p2"/>
          <p:cNvSpPr txBox="1"/>
          <p:nvPr/>
        </p:nvSpPr>
        <p:spPr>
          <a:xfrm>
            <a:off x="4335900" y="4965850"/>
            <a:ext cx="2392200" cy="210600"/>
          </a:xfrm>
          <a:prstGeom prst="rect">
            <a:avLst/>
          </a:prstGeom>
          <a:noFill/>
          <a:ln>
            <a:noFill/>
          </a:ln>
        </p:spPr>
        <p:txBody>
          <a:bodyPr spcFirstLastPara="1" wrap="square" lIns="91425" tIns="91425" rIns="91425" bIns="91425" anchor="t" anchorCtr="0">
            <a:noAutofit/>
          </a:bodyPr>
          <a:lstStyle/>
          <a:p>
            <a:r>
              <a:rPr lang="en-IN" sz="2800" i="1">
                <a:latin typeface="Times New Roman"/>
                <a:ea typeface="Times New Roman"/>
                <a:cs typeface="Times New Roman"/>
                <a:sym typeface="Times New Roman"/>
              </a:rPr>
              <a:t>Statements;</a:t>
            </a:r>
            <a:endParaRPr sz="2800" i="1">
              <a:latin typeface="Times New Roman"/>
              <a:ea typeface="Times New Roman"/>
              <a:cs typeface="Times New Roman"/>
              <a:sym typeface="Times New Roman"/>
            </a:endParaRPr>
          </a:p>
        </p:txBody>
      </p:sp>
    </p:spTree>
    <p:extLst>
      <p:ext uri="{BB962C8B-B14F-4D97-AF65-F5344CB8AC3E}">
        <p14:creationId xmlns:p14="http://schemas.microsoft.com/office/powerpoint/2010/main" val="764694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58DFC6-4448-49DA-881F-80AC3FCCC7DD}"/>
              </a:ext>
            </a:extLst>
          </p:cNvPr>
          <p:cNvSpPr>
            <a:spLocks noGrp="1"/>
          </p:cNvSpPr>
          <p:nvPr>
            <p:ph type="title"/>
          </p:nvPr>
        </p:nvSpPr>
        <p:spPr/>
        <p:txBody>
          <a:bodyPr/>
          <a:lstStyle/>
          <a:p>
            <a:r>
              <a:rPr lang="en-US" b="1" dirty="0">
                <a:solidFill>
                  <a:schemeClr val="accent2">
                    <a:lumMod val="75000"/>
                  </a:schemeClr>
                </a:solidFill>
                <a:latin typeface="Ubuntu"/>
              </a:rPr>
              <a:t>Nested While Loop</a:t>
            </a:r>
            <a:br>
              <a:rPr lang="en-US" b="1" dirty="0">
                <a:solidFill>
                  <a:schemeClr val="accent2">
                    <a:lumMod val="75000"/>
                  </a:schemeClr>
                </a:solidFill>
                <a:latin typeface="Ubuntu"/>
              </a:rPr>
            </a:br>
            <a:endParaRPr lang="en-US" dirty="0"/>
          </a:p>
        </p:txBody>
      </p:sp>
      <p:pic>
        <p:nvPicPr>
          <p:cNvPr id="4" name="Picture 3">
            <a:extLst>
              <a:ext uri="{FF2B5EF4-FFF2-40B4-BE49-F238E27FC236}">
                <a16:creationId xmlns:a16="http://schemas.microsoft.com/office/drawing/2014/main" id="{EED24F87-22CC-4822-8983-468CF42AFAA0}"/>
              </a:ext>
            </a:extLst>
          </p:cNvPr>
          <p:cNvPicPr>
            <a:picLocks noChangeAspect="1"/>
          </p:cNvPicPr>
          <p:nvPr/>
        </p:nvPicPr>
        <p:blipFill>
          <a:blip r:embed="rId2"/>
          <a:stretch>
            <a:fillRect/>
          </a:stretch>
        </p:blipFill>
        <p:spPr>
          <a:xfrm>
            <a:off x="1881188" y="812662"/>
            <a:ext cx="8501062" cy="5288102"/>
          </a:xfrm>
          <a:prstGeom prst="rect">
            <a:avLst/>
          </a:prstGeom>
          <a:solidFill>
            <a:schemeClr val="accent1">
              <a:lumMod val="40000"/>
              <a:lumOff val="60000"/>
            </a:schemeClr>
          </a:solidFill>
          <a:ln>
            <a:solidFill>
              <a:schemeClr val="accent2">
                <a:lumMod val="75000"/>
              </a:schemeClr>
            </a:solidFill>
          </a:ln>
        </p:spPr>
      </p:pic>
    </p:spTree>
    <p:extLst>
      <p:ext uri="{BB962C8B-B14F-4D97-AF65-F5344CB8AC3E}">
        <p14:creationId xmlns:p14="http://schemas.microsoft.com/office/powerpoint/2010/main" val="4141041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334125-29DA-4FA6-972F-A65FA28A4930}"/>
              </a:ext>
            </a:extLst>
          </p:cNvPr>
          <p:cNvSpPr>
            <a:spLocks noGrp="1"/>
          </p:cNvSpPr>
          <p:nvPr>
            <p:ph type="title"/>
          </p:nvPr>
        </p:nvSpPr>
        <p:spPr/>
        <p:txBody>
          <a:bodyPr/>
          <a:lstStyle/>
          <a:p>
            <a:r>
              <a:rPr lang="en-US" b="1" dirty="0">
                <a:solidFill>
                  <a:schemeClr val="accent2">
                    <a:lumMod val="75000"/>
                  </a:schemeClr>
                </a:solidFill>
                <a:latin typeface="Ubuntu"/>
              </a:rPr>
              <a:t>Nested While Loop- Example</a:t>
            </a:r>
            <a:br>
              <a:rPr lang="en-US" b="1" dirty="0">
                <a:solidFill>
                  <a:schemeClr val="accent2">
                    <a:lumMod val="75000"/>
                  </a:schemeClr>
                </a:solidFill>
                <a:latin typeface="Ubuntu"/>
              </a:rPr>
            </a:br>
            <a:endParaRPr lang="en-US" dirty="0"/>
          </a:p>
        </p:txBody>
      </p:sp>
      <p:sp>
        <p:nvSpPr>
          <p:cNvPr id="4" name="TextBox 3">
            <a:extLst>
              <a:ext uri="{FF2B5EF4-FFF2-40B4-BE49-F238E27FC236}">
                <a16:creationId xmlns:a16="http://schemas.microsoft.com/office/drawing/2014/main" id="{F285B503-4A1D-4C99-8132-F51CA7621300}"/>
              </a:ext>
            </a:extLst>
          </p:cNvPr>
          <p:cNvSpPr txBox="1"/>
          <p:nvPr/>
        </p:nvSpPr>
        <p:spPr>
          <a:xfrm>
            <a:off x="1093304" y="931931"/>
            <a:ext cx="4538870" cy="5355312"/>
          </a:xfrm>
          <a:prstGeom prst="rect">
            <a:avLst/>
          </a:prstGeom>
          <a:solidFill>
            <a:schemeClr val="accent4">
              <a:lumMod val="20000"/>
              <a:lumOff val="80000"/>
            </a:schemeClr>
          </a:solidFill>
          <a:ln>
            <a:solidFill>
              <a:srgbClr val="C00000"/>
            </a:solidFill>
          </a:ln>
        </p:spPr>
        <p:txBody>
          <a:bodyPr wrap="square" rtlCol="0">
            <a:spAutoFit/>
          </a:bodyPr>
          <a:lstStyle/>
          <a:p>
            <a:pPr fontAlgn="base"/>
            <a:r>
              <a:rPr lang="en-US" b="1" dirty="0">
                <a:solidFill>
                  <a:srgbClr val="0070C0"/>
                </a:solidFill>
              </a:rPr>
              <a:t>#include&lt;</a:t>
            </a:r>
            <a:r>
              <a:rPr lang="en-US" b="1" dirty="0" err="1">
                <a:solidFill>
                  <a:srgbClr val="0070C0"/>
                </a:solidFill>
              </a:rPr>
              <a:t>stdio.h</a:t>
            </a:r>
            <a:r>
              <a:rPr lang="en-US" b="1" dirty="0">
                <a:solidFill>
                  <a:srgbClr val="0070C0"/>
                </a:solidFill>
              </a:rPr>
              <a:t>&gt;</a:t>
            </a:r>
          </a:p>
          <a:p>
            <a:pPr fontAlgn="base"/>
            <a:r>
              <a:rPr lang="en-US" b="1" dirty="0">
                <a:solidFill>
                  <a:srgbClr val="0070C0"/>
                </a:solidFill>
              </a:rPr>
              <a:t> int main()</a:t>
            </a:r>
          </a:p>
          <a:p>
            <a:pPr fontAlgn="base"/>
            <a:r>
              <a:rPr lang="en-US" b="1" dirty="0">
                <a:solidFill>
                  <a:srgbClr val="0070C0"/>
                </a:solidFill>
              </a:rPr>
              <a:t>{</a:t>
            </a:r>
          </a:p>
          <a:p>
            <a:pPr fontAlgn="base"/>
            <a:r>
              <a:rPr lang="en-US" b="1" dirty="0">
                <a:solidFill>
                  <a:srgbClr val="0070C0"/>
                </a:solidFill>
              </a:rPr>
              <a:t>      int </a:t>
            </a:r>
            <a:r>
              <a:rPr lang="en-US" b="1" dirty="0" err="1">
                <a:solidFill>
                  <a:srgbClr val="0070C0"/>
                </a:solidFill>
              </a:rPr>
              <a:t>i</a:t>
            </a:r>
            <a:r>
              <a:rPr lang="en-US" b="1" dirty="0">
                <a:solidFill>
                  <a:srgbClr val="0070C0"/>
                </a:solidFill>
              </a:rPr>
              <a:t> = 0, j;</a:t>
            </a:r>
          </a:p>
          <a:p>
            <a:pPr fontAlgn="base"/>
            <a:r>
              <a:rPr lang="en-US" b="1" dirty="0">
                <a:solidFill>
                  <a:srgbClr val="0070C0"/>
                </a:solidFill>
              </a:rPr>
              <a:t>      while(</a:t>
            </a:r>
            <a:r>
              <a:rPr lang="en-US" b="1" dirty="0" err="1">
                <a:solidFill>
                  <a:srgbClr val="0070C0"/>
                </a:solidFill>
              </a:rPr>
              <a:t>i</a:t>
            </a:r>
            <a:r>
              <a:rPr lang="en-US" b="1" dirty="0">
                <a:solidFill>
                  <a:srgbClr val="0070C0"/>
                </a:solidFill>
              </a:rPr>
              <a:t> &lt;= 5)</a:t>
            </a:r>
          </a:p>
          <a:p>
            <a:pPr fontAlgn="base"/>
            <a:r>
              <a:rPr lang="en-US" b="1" dirty="0">
                <a:solidFill>
                  <a:srgbClr val="0070C0"/>
                </a:solidFill>
              </a:rPr>
              <a:t>      {</a:t>
            </a:r>
          </a:p>
          <a:p>
            <a:pPr fontAlgn="base"/>
            <a:r>
              <a:rPr lang="en-US" b="1" dirty="0">
                <a:solidFill>
                  <a:srgbClr val="0070C0"/>
                </a:solidFill>
              </a:rPr>
              <a:t>            </a:t>
            </a:r>
            <a:r>
              <a:rPr lang="en-US" b="1" dirty="0" err="1">
                <a:solidFill>
                  <a:srgbClr val="0070C0"/>
                </a:solidFill>
              </a:rPr>
              <a:t>printf</a:t>
            </a:r>
            <a:r>
              <a:rPr lang="en-US" b="1" dirty="0">
                <a:solidFill>
                  <a:srgbClr val="0070C0"/>
                </a:solidFill>
              </a:rPr>
              <a:t>("%d\t", </a:t>
            </a:r>
            <a:r>
              <a:rPr lang="en-US" b="1" dirty="0" err="1">
                <a:solidFill>
                  <a:srgbClr val="0070C0"/>
                </a:solidFill>
              </a:rPr>
              <a:t>i</a:t>
            </a:r>
            <a:r>
              <a:rPr lang="en-US" b="1" dirty="0">
                <a:solidFill>
                  <a:srgbClr val="0070C0"/>
                </a:solidFill>
              </a:rPr>
              <a:t>);</a:t>
            </a:r>
          </a:p>
          <a:p>
            <a:pPr fontAlgn="base"/>
            <a:r>
              <a:rPr lang="en-US" b="1" dirty="0">
                <a:solidFill>
                  <a:srgbClr val="0070C0"/>
                </a:solidFill>
              </a:rPr>
              <a:t>            j = </a:t>
            </a:r>
            <a:r>
              <a:rPr lang="en-US" b="1" dirty="0" err="1">
                <a:solidFill>
                  <a:srgbClr val="0070C0"/>
                </a:solidFill>
              </a:rPr>
              <a:t>i</a:t>
            </a:r>
            <a:r>
              <a:rPr lang="en-US" b="1" dirty="0">
                <a:solidFill>
                  <a:srgbClr val="0070C0"/>
                </a:solidFill>
              </a:rPr>
              <a:t> + 1;</a:t>
            </a:r>
          </a:p>
          <a:p>
            <a:pPr fontAlgn="base"/>
            <a:r>
              <a:rPr lang="en-US" b="1" dirty="0">
                <a:solidFill>
                  <a:srgbClr val="0070C0"/>
                </a:solidFill>
              </a:rPr>
              <a:t>            while(j &lt;= 5)</a:t>
            </a:r>
          </a:p>
          <a:p>
            <a:pPr fontAlgn="base"/>
            <a:r>
              <a:rPr lang="en-US" b="1" dirty="0">
                <a:solidFill>
                  <a:srgbClr val="0070C0"/>
                </a:solidFill>
              </a:rPr>
              <a:t>            {</a:t>
            </a:r>
          </a:p>
          <a:p>
            <a:pPr fontAlgn="base"/>
            <a:r>
              <a:rPr lang="en-US" b="1" dirty="0">
                <a:solidFill>
                  <a:srgbClr val="0070C0"/>
                </a:solidFill>
              </a:rPr>
              <a:t>                  </a:t>
            </a:r>
            <a:r>
              <a:rPr lang="en-US" b="1" dirty="0" err="1">
                <a:solidFill>
                  <a:srgbClr val="0070C0"/>
                </a:solidFill>
              </a:rPr>
              <a:t>printf</a:t>
            </a:r>
            <a:r>
              <a:rPr lang="en-US" b="1" dirty="0">
                <a:solidFill>
                  <a:srgbClr val="0070C0"/>
                </a:solidFill>
              </a:rPr>
              <a:t>("%d\t", j);</a:t>
            </a:r>
          </a:p>
          <a:p>
            <a:pPr fontAlgn="base"/>
            <a:r>
              <a:rPr lang="en-US" b="1" dirty="0">
                <a:solidFill>
                  <a:srgbClr val="0070C0"/>
                </a:solidFill>
              </a:rPr>
              <a:t>                  j = j + 1;</a:t>
            </a:r>
          </a:p>
          <a:p>
            <a:pPr fontAlgn="base"/>
            <a:r>
              <a:rPr lang="en-US" b="1" dirty="0">
                <a:solidFill>
                  <a:srgbClr val="0070C0"/>
                </a:solidFill>
              </a:rPr>
              <a:t>            }</a:t>
            </a:r>
          </a:p>
          <a:p>
            <a:pPr fontAlgn="base"/>
            <a:r>
              <a:rPr lang="en-US" b="1" dirty="0">
                <a:solidFill>
                  <a:srgbClr val="0070C0"/>
                </a:solidFill>
              </a:rPr>
              <a:t>            </a:t>
            </a:r>
            <a:r>
              <a:rPr lang="en-US" b="1" dirty="0" err="1">
                <a:solidFill>
                  <a:srgbClr val="0070C0"/>
                </a:solidFill>
              </a:rPr>
              <a:t>i</a:t>
            </a:r>
            <a:r>
              <a:rPr lang="en-US" b="1" dirty="0">
                <a:solidFill>
                  <a:srgbClr val="0070C0"/>
                </a:solidFill>
              </a:rPr>
              <a:t> = </a:t>
            </a:r>
            <a:r>
              <a:rPr lang="en-US" b="1" dirty="0" err="1">
                <a:solidFill>
                  <a:srgbClr val="0070C0"/>
                </a:solidFill>
              </a:rPr>
              <a:t>i</a:t>
            </a:r>
            <a:r>
              <a:rPr lang="en-US" b="1" dirty="0">
                <a:solidFill>
                  <a:srgbClr val="0070C0"/>
                </a:solidFill>
              </a:rPr>
              <a:t> + 1;</a:t>
            </a:r>
          </a:p>
          <a:p>
            <a:pPr fontAlgn="base"/>
            <a:r>
              <a:rPr lang="en-US" b="1" dirty="0">
                <a:solidFill>
                  <a:srgbClr val="0070C0"/>
                </a:solidFill>
              </a:rPr>
              <a:t>            </a:t>
            </a:r>
            <a:r>
              <a:rPr lang="en-US" b="1" dirty="0" err="1">
                <a:solidFill>
                  <a:srgbClr val="0070C0"/>
                </a:solidFill>
              </a:rPr>
              <a:t>printf</a:t>
            </a:r>
            <a:r>
              <a:rPr lang="en-US" b="1" dirty="0">
                <a:solidFill>
                  <a:srgbClr val="0070C0"/>
                </a:solidFill>
              </a:rPr>
              <a:t>("\n");</a:t>
            </a:r>
          </a:p>
          <a:p>
            <a:pPr fontAlgn="base"/>
            <a:r>
              <a:rPr lang="en-US" b="1" dirty="0">
                <a:solidFill>
                  <a:srgbClr val="0070C0"/>
                </a:solidFill>
              </a:rPr>
              <a:t>      }</a:t>
            </a:r>
          </a:p>
          <a:p>
            <a:pPr fontAlgn="base"/>
            <a:r>
              <a:rPr lang="en-US" b="1" dirty="0">
                <a:solidFill>
                  <a:srgbClr val="0070C0"/>
                </a:solidFill>
              </a:rPr>
              <a:t>      return 0;</a:t>
            </a:r>
          </a:p>
          <a:p>
            <a:pPr fontAlgn="base"/>
            <a:r>
              <a:rPr lang="en-US" b="1" dirty="0">
                <a:solidFill>
                  <a:srgbClr val="0070C0"/>
                </a:solidFill>
              </a:rPr>
              <a:t>}</a:t>
            </a:r>
          </a:p>
          <a:p>
            <a:endParaRPr lang="en-US" dirty="0">
              <a:solidFill>
                <a:srgbClr val="0070C0"/>
              </a:solidFill>
            </a:endParaRPr>
          </a:p>
        </p:txBody>
      </p:sp>
      <p:sp>
        <p:nvSpPr>
          <p:cNvPr id="5" name="TextBox 4">
            <a:extLst>
              <a:ext uri="{FF2B5EF4-FFF2-40B4-BE49-F238E27FC236}">
                <a16:creationId xmlns:a16="http://schemas.microsoft.com/office/drawing/2014/main" id="{5474ED2A-D90D-4302-B92A-E225CC3660E2}"/>
              </a:ext>
            </a:extLst>
          </p:cNvPr>
          <p:cNvSpPr txBox="1"/>
          <p:nvPr/>
        </p:nvSpPr>
        <p:spPr>
          <a:xfrm>
            <a:off x="6096001" y="2274838"/>
            <a:ext cx="5684874" cy="2400657"/>
          </a:xfrm>
          <a:prstGeom prst="rect">
            <a:avLst/>
          </a:prstGeom>
          <a:solidFill>
            <a:schemeClr val="bg2">
              <a:lumMod val="90000"/>
            </a:schemeClr>
          </a:solidFill>
          <a:ln>
            <a:solidFill>
              <a:schemeClr val="accent1"/>
            </a:solidFill>
          </a:ln>
        </p:spPr>
        <p:txBody>
          <a:bodyPr wrap="square" rtlCol="0">
            <a:spAutoFit/>
          </a:bodyPr>
          <a:lstStyle/>
          <a:p>
            <a:pPr algn="ctr"/>
            <a:r>
              <a:rPr lang="en-US" sz="2400" dirty="0">
                <a:solidFill>
                  <a:srgbClr val="C00000"/>
                </a:solidFill>
              </a:rPr>
              <a:t>Output</a:t>
            </a:r>
          </a:p>
          <a:p>
            <a:endParaRPr lang="en-US" dirty="0">
              <a:solidFill>
                <a:srgbClr val="C00000"/>
              </a:solidFill>
            </a:endParaRPr>
          </a:p>
          <a:p>
            <a:r>
              <a:rPr lang="en-US" dirty="0">
                <a:solidFill>
                  <a:srgbClr val="C00000"/>
                </a:solidFill>
              </a:rPr>
              <a:t>0	1	2	3	4	5</a:t>
            </a:r>
          </a:p>
          <a:p>
            <a:r>
              <a:rPr lang="en-US" dirty="0">
                <a:solidFill>
                  <a:srgbClr val="C00000"/>
                </a:solidFill>
              </a:rPr>
              <a:t>1	2	3	4	5</a:t>
            </a:r>
          </a:p>
          <a:p>
            <a:pPr marL="342900" indent="-342900">
              <a:buAutoNum type="arabicPlain" startAt="2"/>
            </a:pPr>
            <a:r>
              <a:rPr lang="en-US" dirty="0">
                <a:solidFill>
                  <a:srgbClr val="C00000"/>
                </a:solidFill>
              </a:rPr>
              <a:t>  	3	4	5</a:t>
            </a:r>
          </a:p>
          <a:p>
            <a:pPr marL="342900" indent="-342900">
              <a:buAutoNum type="arabicPlain" startAt="2"/>
            </a:pPr>
            <a:r>
              <a:rPr lang="en-US" dirty="0">
                <a:solidFill>
                  <a:srgbClr val="C00000"/>
                </a:solidFill>
              </a:rPr>
              <a:t>  	4	5</a:t>
            </a:r>
          </a:p>
          <a:p>
            <a:pPr marL="342900" indent="-342900">
              <a:buAutoNum type="arabicPlain" startAt="2"/>
            </a:pPr>
            <a:r>
              <a:rPr lang="en-US" dirty="0">
                <a:solidFill>
                  <a:srgbClr val="C00000"/>
                </a:solidFill>
              </a:rPr>
              <a:t>           5</a:t>
            </a:r>
          </a:p>
          <a:p>
            <a:r>
              <a:rPr lang="en-US" dirty="0">
                <a:solidFill>
                  <a:srgbClr val="C00000"/>
                </a:solidFill>
              </a:rPr>
              <a:t>5</a:t>
            </a:r>
          </a:p>
        </p:txBody>
      </p:sp>
    </p:spTree>
    <p:extLst>
      <p:ext uri="{BB962C8B-B14F-4D97-AF65-F5344CB8AC3E}">
        <p14:creationId xmlns:p14="http://schemas.microsoft.com/office/powerpoint/2010/main" val="490222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6E937F-6C4F-47F5-91A6-DBB650E4991B}"/>
              </a:ext>
            </a:extLst>
          </p:cNvPr>
          <p:cNvSpPr>
            <a:spLocks noGrp="1"/>
          </p:cNvSpPr>
          <p:nvPr>
            <p:ph type="body" idx="1"/>
          </p:nvPr>
        </p:nvSpPr>
        <p:spPr>
          <a:xfrm>
            <a:off x="571499" y="1137256"/>
            <a:ext cx="10374797" cy="4908082"/>
          </a:xfrm>
        </p:spPr>
        <p:txBody>
          <a:bodyPr/>
          <a:lstStyle/>
          <a:p>
            <a:pPr>
              <a:lnSpc>
                <a:spcPct val="150000"/>
              </a:lnSpc>
            </a:pPr>
            <a:r>
              <a:rPr lang="en-US" dirty="0"/>
              <a:t>The </a:t>
            </a:r>
            <a:r>
              <a:rPr lang="en-US" b="1" dirty="0"/>
              <a:t>for loop in C language</a:t>
            </a:r>
            <a:r>
              <a:rPr lang="en-US" dirty="0"/>
              <a:t> is used to iterate the statements or a part of the program several times.</a:t>
            </a:r>
          </a:p>
        </p:txBody>
      </p:sp>
      <p:sp>
        <p:nvSpPr>
          <p:cNvPr id="3" name="Title 2">
            <a:extLst>
              <a:ext uri="{FF2B5EF4-FFF2-40B4-BE49-F238E27FC236}">
                <a16:creationId xmlns:a16="http://schemas.microsoft.com/office/drawing/2014/main" id="{0FC93E22-D09A-49B2-97B5-022810331010}"/>
              </a:ext>
            </a:extLst>
          </p:cNvPr>
          <p:cNvSpPr>
            <a:spLocks noGrp="1"/>
          </p:cNvSpPr>
          <p:nvPr>
            <p:ph type="title"/>
          </p:nvPr>
        </p:nvSpPr>
        <p:spPr/>
        <p:txBody>
          <a:bodyPr/>
          <a:lstStyle/>
          <a:p>
            <a:r>
              <a:rPr lang="en-US" dirty="0"/>
              <a:t>For Loop</a:t>
            </a:r>
          </a:p>
        </p:txBody>
      </p:sp>
      <p:sp>
        <p:nvSpPr>
          <p:cNvPr id="6" name="Rectangle 1">
            <a:extLst>
              <a:ext uri="{FF2B5EF4-FFF2-40B4-BE49-F238E27FC236}">
                <a16:creationId xmlns:a16="http://schemas.microsoft.com/office/drawing/2014/main" id="{BB546891-209B-4F62-B763-34B8BFE68EA2}"/>
              </a:ext>
            </a:extLst>
          </p:cNvPr>
          <p:cNvSpPr txBox="1">
            <a:spLocks noChangeArrowheads="1"/>
          </p:cNvSpPr>
          <p:nvPr/>
        </p:nvSpPr>
        <p:spPr bwMode="auto">
          <a:xfrm>
            <a:off x="1379882" y="2997346"/>
            <a:ext cx="6874639" cy="2154436"/>
          </a:xfrm>
          <a:prstGeom prst="rect">
            <a:avLst/>
          </a:prstGeom>
          <a:solidFill>
            <a:srgbClr val="F5F5F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none" lIns="0" tIns="0" rIns="0" bIns="0" numCol="1" rtlCol="0" anchor="ctr" anchorCtr="0" compatLnSpc="1">
            <a:prstTxWarp prst="textNoShape">
              <a:avLst/>
            </a:prstTxWarp>
            <a:spAutoFit/>
          </a:bodyPr>
          <a:lstStyle>
            <a:lvl1pPr marL="457200" lvl="0" indent="-406400" algn="l" defTabSz="914400" rtl="0" eaLnBrk="1" latinLnBrk="0" hangingPunct="1">
              <a:lnSpc>
                <a:spcPct val="90000"/>
              </a:lnSpc>
              <a:spcBef>
                <a:spcPts val="1000"/>
              </a:spcBef>
              <a:spcAft>
                <a:spcPts val="0"/>
              </a:spcAft>
              <a:buClr>
                <a:schemeClr val="dk1"/>
              </a:buClr>
              <a:buSzPts val="2800"/>
              <a:buFont typeface="Arial" panose="020B0604020202020204" pitchFamily="34" charset="0"/>
              <a:buChar char="•"/>
              <a:defRPr sz="2800" kern="1200">
                <a:solidFill>
                  <a:schemeClr val="tx1"/>
                </a:solidFill>
                <a:latin typeface="Georgia"/>
                <a:ea typeface="Georgia"/>
                <a:cs typeface="Georgia"/>
                <a:sym typeface="Georgia"/>
              </a:defRPr>
            </a:lvl1pPr>
            <a:lvl2pPr marL="914400" lvl="1" indent="-381000" algn="l" defTabSz="914400" rtl="0" eaLnBrk="1" latinLnBrk="0" hangingPunct="1">
              <a:lnSpc>
                <a:spcPct val="90000"/>
              </a:lnSpc>
              <a:spcBef>
                <a:spcPts val="500"/>
              </a:spcBef>
              <a:spcAft>
                <a:spcPts val="0"/>
              </a:spcAft>
              <a:buClr>
                <a:schemeClr val="dk1"/>
              </a:buClr>
              <a:buSzPts val="2400"/>
              <a:buFont typeface="Arial" panose="020B0604020202020204" pitchFamily="34" charset="0"/>
              <a:buChar char="•"/>
              <a:defRPr sz="2400" kern="1200">
                <a:solidFill>
                  <a:schemeClr val="tx1"/>
                </a:solidFill>
                <a:latin typeface="Georgia"/>
                <a:ea typeface="Georgia"/>
                <a:cs typeface="Georgia"/>
                <a:sym typeface="Georgia"/>
              </a:defRPr>
            </a:lvl2pPr>
            <a:lvl3pPr marL="1371600" lvl="2" indent="-355600" algn="l" defTabSz="914400" rtl="0" eaLnBrk="1" latinLnBrk="0" hangingPunct="1">
              <a:lnSpc>
                <a:spcPct val="90000"/>
              </a:lnSpc>
              <a:spcBef>
                <a:spcPts val="500"/>
              </a:spcBef>
              <a:spcAft>
                <a:spcPts val="0"/>
              </a:spcAft>
              <a:buClr>
                <a:schemeClr val="dk1"/>
              </a:buClr>
              <a:buSzPts val="2000"/>
              <a:buFont typeface="Arial" panose="020B0604020202020204" pitchFamily="34" charset="0"/>
              <a:buChar char="•"/>
              <a:defRPr sz="2000" kern="1200">
                <a:solidFill>
                  <a:schemeClr val="tx1"/>
                </a:solidFill>
                <a:latin typeface="Georgia"/>
                <a:ea typeface="Georgia"/>
                <a:cs typeface="Georgia"/>
                <a:sym typeface="Georgia"/>
              </a:defRPr>
            </a:lvl3pPr>
            <a:lvl4pPr marL="1828800" lvl="3" indent="-342900"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Georgia"/>
                <a:ea typeface="Georgia"/>
                <a:cs typeface="Georgia"/>
                <a:sym typeface="Georgia"/>
              </a:defRPr>
            </a:lvl4pPr>
            <a:lvl5pPr marL="2286000" lvl="4" indent="-342900"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Georgia"/>
                <a:ea typeface="Georgia"/>
                <a:cs typeface="Georgia"/>
                <a:sym typeface="Georgia"/>
              </a:defRPr>
            </a:lvl5pPr>
            <a:lvl6pPr marL="2743200" lvl="5" indent="-342900"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6pPr>
            <a:lvl7pPr marL="3200400" lvl="6" indent="-342900"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7pPr>
            <a:lvl8pPr marL="3657600" lvl="7" indent="-342900"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8pPr>
            <a:lvl9pPr marL="4114800" lvl="8" indent="-342900"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ClrTx/>
              <a:buSzTx/>
              <a:buFontTx/>
              <a:buNone/>
            </a:pPr>
            <a:r>
              <a:rPr lang="en-US" altLang="en-US" sz="2000" dirty="0">
                <a:latin typeface="euclid_circular_a"/>
              </a:rPr>
              <a:t>The syntax of the </a:t>
            </a:r>
            <a:r>
              <a:rPr lang="en-US" altLang="en-US" sz="2000" dirty="0">
                <a:latin typeface="Droid Sans Mono"/>
              </a:rPr>
              <a:t>for</a:t>
            </a:r>
            <a:r>
              <a:rPr lang="en-US" altLang="en-US" sz="2000" dirty="0">
                <a:latin typeface="euclid_circular_a"/>
              </a:rPr>
              <a:t> loop is:</a:t>
            </a:r>
          </a:p>
          <a:p>
            <a:pPr marL="0" indent="0" eaLnBrk="0" fontAlgn="base" hangingPunct="0">
              <a:lnSpc>
                <a:spcPct val="100000"/>
              </a:lnSpc>
              <a:spcBef>
                <a:spcPct val="0"/>
              </a:spcBef>
              <a:spcAft>
                <a:spcPct val="0"/>
              </a:spcAft>
              <a:buClrTx/>
              <a:buSzTx/>
              <a:buFontTx/>
              <a:buNone/>
            </a:pPr>
            <a:endParaRPr lang="en-US" altLang="en-US" sz="2000" dirty="0">
              <a:solidFill>
                <a:srgbClr val="A626A4"/>
              </a:solidFill>
              <a:latin typeface="Droid Sans Mono"/>
            </a:endParaRPr>
          </a:p>
          <a:p>
            <a:pPr marL="0" indent="0" eaLnBrk="0" fontAlgn="base" hangingPunct="0">
              <a:lnSpc>
                <a:spcPct val="100000"/>
              </a:lnSpc>
              <a:spcBef>
                <a:spcPct val="0"/>
              </a:spcBef>
              <a:spcAft>
                <a:spcPct val="0"/>
              </a:spcAft>
              <a:buClrTx/>
              <a:buSzTx/>
              <a:buFontTx/>
              <a:buNone/>
            </a:pPr>
            <a:r>
              <a:rPr lang="en-US" altLang="en-US" sz="2000" dirty="0">
                <a:solidFill>
                  <a:srgbClr val="A626A4"/>
                </a:solidFill>
                <a:latin typeface="Droid Sans Mono"/>
              </a:rPr>
              <a:t>for</a:t>
            </a:r>
            <a:r>
              <a:rPr lang="en-US" altLang="en-US" sz="2000" dirty="0">
                <a:solidFill>
                  <a:srgbClr val="383A42"/>
                </a:solidFill>
                <a:latin typeface="Droid Sans Mono"/>
              </a:rPr>
              <a:t> (</a:t>
            </a:r>
            <a:r>
              <a:rPr lang="en-US" altLang="en-US" sz="2000" dirty="0" err="1">
                <a:solidFill>
                  <a:srgbClr val="383A42"/>
                </a:solidFill>
                <a:latin typeface="Droid Sans Mono"/>
              </a:rPr>
              <a:t>initializationStatement</a:t>
            </a:r>
            <a:r>
              <a:rPr lang="en-US" altLang="en-US" sz="2000" dirty="0">
                <a:solidFill>
                  <a:srgbClr val="383A42"/>
                </a:solidFill>
                <a:latin typeface="Droid Sans Mono"/>
              </a:rPr>
              <a:t>; </a:t>
            </a:r>
            <a:r>
              <a:rPr lang="en-US" altLang="en-US" sz="2000" dirty="0" err="1">
                <a:solidFill>
                  <a:srgbClr val="383A42"/>
                </a:solidFill>
                <a:latin typeface="Droid Sans Mono"/>
              </a:rPr>
              <a:t>testExpression</a:t>
            </a:r>
            <a:r>
              <a:rPr lang="en-US" altLang="en-US" sz="2000" dirty="0">
                <a:solidFill>
                  <a:srgbClr val="383A42"/>
                </a:solidFill>
                <a:latin typeface="Droid Sans Mono"/>
              </a:rPr>
              <a:t>; </a:t>
            </a:r>
            <a:r>
              <a:rPr lang="en-US" altLang="en-US" sz="2000" dirty="0" err="1">
                <a:solidFill>
                  <a:srgbClr val="383A42"/>
                </a:solidFill>
                <a:latin typeface="Droid Sans Mono"/>
              </a:rPr>
              <a:t>updateStatement</a:t>
            </a:r>
            <a:r>
              <a:rPr lang="en-US" altLang="en-US" sz="2000" dirty="0">
                <a:solidFill>
                  <a:srgbClr val="383A42"/>
                </a:solidFill>
                <a:latin typeface="Droid Sans Mono"/>
              </a:rPr>
              <a:t>)</a:t>
            </a:r>
          </a:p>
          <a:p>
            <a:pPr marL="0" indent="0" eaLnBrk="0" fontAlgn="base" hangingPunct="0">
              <a:lnSpc>
                <a:spcPct val="100000"/>
              </a:lnSpc>
              <a:spcBef>
                <a:spcPct val="0"/>
              </a:spcBef>
              <a:spcAft>
                <a:spcPct val="0"/>
              </a:spcAft>
              <a:buClrTx/>
              <a:buSzTx/>
              <a:buFontTx/>
              <a:buNone/>
            </a:pPr>
            <a:r>
              <a:rPr lang="en-US" altLang="en-US" sz="2000" dirty="0">
                <a:solidFill>
                  <a:srgbClr val="383A42"/>
                </a:solidFill>
                <a:latin typeface="Droid Sans Mono"/>
              </a:rPr>
              <a:t> {</a:t>
            </a:r>
          </a:p>
          <a:p>
            <a:pPr marL="0" indent="0" eaLnBrk="0" fontAlgn="base" hangingPunct="0">
              <a:lnSpc>
                <a:spcPct val="100000"/>
              </a:lnSpc>
              <a:spcBef>
                <a:spcPct val="0"/>
              </a:spcBef>
              <a:spcAft>
                <a:spcPct val="0"/>
              </a:spcAft>
              <a:buClrTx/>
              <a:buSzTx/>
              <a:buFontTx/>
              <a:buNone/>
            </a:pPr>
            <a:r>
              <a:rPr lang="en-US" altLang="en-US" sz="2000" dirty="0">
                <a:solidFill>
                  <a:srgbClr val="383A42"/>
                </a:solidFill>
                <a:latin typeface="Droid Sans Mono"/>
              </a:rPr>
              <a:t> </a:t>
            </a:r>
            <a:r>
              <a:rPr lang="en-US" altLang="en-US" sz="2000" dirty="0">
                <a:solidFill>
                  <a:srgbClr val="A0A1A7"/>
                </a:solidFill>
                <a:latin typeface="Droid Sans Mono"/>
              </a:rPr>
              <a:t>// statements inside the body of loop</a:t>
            </a:r>
            <a:r>
              <a:rPr lang="en-US" altLang="en-US" sz="2000" dirty="0">
                <a:solidFill>
                  <a:srgbClr val="383A42"/>
                </a:solidFill>
                <a:latin typeface="Droid Sans Mono"/>
              </a:rPr>
              <a:t> </a:t>
            </a:r>
          </a:p>
          <a:p>
            <a:pPr marL="0" indent="0" eaLnBrk="0" fontAlgn="base" hangingPunct="0">
              <a:lnSpc>
                <a:spcPct val="200000"/>
              </a:lnSpc>
              <a:spcBef>
                <a:spcPct val="0"/>
              </a:spcBef>
              <a:spcAft>
                <a:spcPct val="0"/>
              </a:spcAft>
              <a:buClrTx/>
              <a:buSzTx/>
              <a:buFontTx/>
              <a:buNone/>
            </a:pPr>
            <a:r>
              <a:rPr lang="en-US" altLang="en-US" sz="2000" dirty="0">
                <a:solidFill>
                  <a:srgbClr val="383A42"/>
                </a:solidFill>
                <a:latin typeface="Droid Sans Mono"/>
              </a:rPr>
              <a:t>}</a:t>
            </a:r>
            <a:r>
              <a:rPr lang="en-US" altLang="en-US" sz="2000" dirty="0"/>
              <a:t> </a:t>
            </a:r>
            <a:endParaRPr lang="en-US" altLang="en-US" sz="2000" dirty="0">
              <a:latin typeface="Arial" panose="020B0604020202020204" pitchFamily="34" charset="0"/>
            </a:endParaRPr>
          </a:p>
        </p:txBody>
      </p:sp>
    </p:spTree>
    <p:extLst>
      <p:ext uri="{BB962C8B-B14F-4D97-AF65-F5344CB8AC3E}">
        <p14:creationId xmlns:p14="http://schemas.microsoft.com/office/powerpoint/2010/main" val="2276058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632AE8-5464-422B-B3DE-47FC77709946}"/>
              </a:ext>
            </a:extLst>
          </p:cNvPr>
          <p:cNvSpPr>
            <a:spLocks noGrp="1"/>
          </p:cNvSpPr>
          <p:nvPr>
            <p:ph type="title"/>
          </p:nvPr>
        </p:nvSpPr>
        <p:spPr/>
        <p:txBody>
          <a:bodyPr/>
          <a:lstStyle/>
          <a:p>
            <a:r>
              <a:rPr lang="en-US" dirty="0"/>
              <a:t>For Loop- Flow chart</a:t>
            </a:r>
          </a:p>
        </p:txBody>
      </p:sp>
      <p:pic>
        <p:nvPicPr>
          <p:cNvPr id="8" name="Picture 7">
            <a:extLst>
              <a:ext uri="{FF2B5EF4-FFF2-40B4-BE49-F238E27FC236}">
                <a16:creationId xmlns:a16="http://schemas.microsoft.com/office/drawing/2014/main" id="{98A63885-3F96-447F-A0DE-F2BFC64E9E7E}"/>
              </a:ext>
            </a:extLst>
          </p:cNvPr>
          <p:cNvPicPr>
            <a:picLocks noChangeAspect="1"/>
          </p:cNvPicPr>
          <p:nvPr/>
        </p:nvPicPr>
        <p:blipFill>
          <a:blip r:embed="rId2"/>
          <a:stretch>
            <a:fillRect/>
          </a:stretch>
        </p:blipFill>
        <p:spPr>
          <a:xfrm>
            <a:off x="2703443" y="718930"/>
            <a:ext cx="6082748" cy="5642113"/>
          </a:xfrm>
          <a:prstGeom prst="rect">
            <a:avLst/>
          </a:prstGeom>
        </p:spPr>
      </p:pic>
    </p:spTree>
    <p:extLst>
      <p:ext uri="{BB962C8B-B14F-4D97-AF65-F5344CB8AC3E}">
        <p14:creationId xmlns:p14="http://schemas.microsoft.com/office/powerpoint/2010/main" val="351962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10" name="TextBox 9">
            <a:extLst>
              <a:ext uri="{FF2B5EF4-FFF2-40B4-BE49-F238E27FC236}">
                <a16:creationId xmlns:a16="http://schemas.microsoft.com/office/drawing/2014/main" id="{B1CE50E0-93B0-49C4-B15E-46096DF89D48}"/>
              </a:ext>
            </a:extLst>
          </p:cNvPr>
          <p:cNvSpPr txBox="1"/>
          <p:nvPr/>
        </p:nvSpPr>
        <p:spPr>
          <a:xfrm>
            <a:off x="1026942" y="1125415"/>
            <a:ext cx="9650436" cy="4154984"/>
          </a:xfrm>
          <a:prstGeom prst="rect">
            <a:avLst/>
          </a:prstGeom>
          <a:solidFill>
            <a:schemeClr val="bg1"/>
          </a:solidFill>
          <a:ln>
            <a:solidFill>
              <a:schemeClr val="tx1"/>
            </a:solidFill>
          </a:ln>
        </p:spPr>
        <p:txBody>
          <a:bodyPr wrap="square" rtlCol="0">
            <a:spAutoFit/>
          </a:bodyPr>
          <a:lstStyle/>
          <a:p>
            <a:pPr marL="285750" indent="-285750">
              <a:buFont typeface="Wingdings" panose="05000000000000000000" pitchFamily="2" charset="2"/>
              <a:buChar char="Ø"/>
            </a:pPr>
            <a:r>
              <a:rPr lang="en-US" sz="2400" dirty="0"/>
              <a:t>A </a:t>
            </a:r>
            <a:r>
              <a:rPr lang="en-US" sz="2400" b="1" dirty="0">
                <a:solidFill>
                  <a:srgbClr val="C00000"/>
                </a:solidFill>
              </a:rPr>
              <a:t>Loop</a:t>
            </a:r>
            <a:r>
              <a:rPr lang="en-US" sz="2400" dirty="0"/>
              <a:t> executes the sequence of statements many times until the stated condition becomes false.</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it repeats the set of statements until the condition for termination is met.</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Iteration statements in C are</a:t>
            </a:r>
          </a:p>
          <a:p>
            <a:pPr marL="285750" indent="-285750">
              <a:buFont typeface="Wingdings" panose="05000000000000000000" pitchFamily="2" charset="2"/>
              <a:buChar char="Ø"/>
            </a:pPr>
            <a:endParaRPr lang="en-US" sz="2400" b="1" i="1" dirty="0"/>
          </a:p>
          <a:p>
            <a:pPr marL="1200150" lvl="2" indent="-285750">
              <a:buFont typeface="Wingdings" panose="05000000000000000000" pitchFamily="2" charset="2"/>
              <a:buChar char="Ø"/>
            </a:pPr>
            <a:r>
              <a:rPr lang="en-US" sz="2400" b="1" i="1" dirty="0">
                <a:solidFill>
                  <a:srgbClr val="C00000"/>
                </a:solidFill>
              </a:rPr>
              <a:t> while</a:t>
            </a:r>
            <a:r>
              <a:rPr lang="en-US" sz="2400" dirty="0">
                <a:solidFill>
                  <a:srgbClr val="C00000"/>
                </a:solidFill>
              </a:rPr>
              <a:t> </a:t>
            </a:r>
          </a:p>
          <a:p>
            <a:pPr marL="1200150" lvl="2" indent="-285750">
              <a:buFont typeface="Wingdings" panose="05000000000000000000" pitchFamily="2" charset="2"/>
              <a:buChar char="Ø"/>
            </a:pPr>
            <a:r>
              <a:rPr lang="en-US" sz="2400" dirty="0">
                <a:solidFill>
                  <a:srgbClr val="C00000"/>
                </a:solidFill>
              </a:rPr>
              <a:t> </a:t>
            </a:r>
            <a:r>
              <a:rPr lang="en-US" sz="2400" b="1" i="1" dirty="0">
                <a:solidFill>
                  <a:srgbClr val="C00000"/>
                </a:solidFill>
              </a:rPr>
              <a:t>do-while</a:t>
            </a:r>
          </a:p>
          <a:p>
            <a:pPr marL="1200150" lvl="2" indent="-285750">
              <a:buFont typeface="Wingdings" panose="05000000000000000000" pitchFamily="2" charset="2"/>
              <a:buChar char="Ø"/>
            </a:pPr>
            <a:r>
              <a:rPr lang="en-US" sz="2400" b="1" i="1" dirty="0">
                <a:solidFill>
                  <a:srgbClr val="C00000"/>
                </a:solidFill>
              </a:rPr>
              <a:t> for</a:t>
            </a:r>
            <a:endParaRPr lang="en-US" sz="2400" dirty="0">
              <a:solidFill>
                <a:srgbClr val="C00000"/>
              </a:solidFill>
            </a:endParaRPr>
          </a:p>
        </p:txBody>
      </p:sp>
      <p:sp>
        <p:nvSpPr>
          <p:cNvPr id="11" name="Title 10">
            <a:extLst>
              <a:ext uri="{FF2B5EF4-FFF2-40B4-BE49-F238E27FC236}">
                <a16:creationId xmlns:a16="http://schemas.microsoft.com/office/drawing/2014/main" id="{4B0623EC-8577-4D7B-9B27-526963283E52}"/>
              </a:ext>
            </a:extLst>
          </p:cNvPr>
          <p:cNvSpPr txBox="1">
            <a:spLocks noGrp="1"/>
          </p:cNvSpPr>
          <p:nvPr>
            <p:ph type="title"/>
          </p:nvPr>
        </p:nvSpPr>
        <p:spPr>
          <a:xfrm>
            <a:off x="571500" y="349250"/>
            <a:ext cx="11209338" cy="463550"/>
          </a:xfrm>
          <a:prstGeom prst="rect">
            <a:avLst/>
          </a:prstGeom>
          <a:noFill/>
        </p:spPr>
        <p:txBody>
          <a:bodyPr wrap="square" rtlCol="0">
            <a:spAutoFit/>
          </a:bodyPr>
          <a:lstStyle/>
          <a:p>
            <a:r>
              <a:rPr lang="en-US" dirty="0"/>
              <a:t>C Iteration Statements   (Loops)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A5DC65-C00C-42D7-960C-8CA91BDACD28}"/>
              </a:ext>
            </a:extLst>
          </p:cNvPr>
          <p:cNvSpPr>
            <a:spLocks noGrp="1"/>
          </p:cNvSpPr>
          <p:nvPr>
            <p:ph type="title"/>
          </p:nvPr>
        </p:nvSpPr>
        <p:spPr/>
        <p:txBody>
          <a:bodyPr/>
          <a:lstStyle/>
          <a:p>
            <a:r>
              <a:rPr lang="en-US" b="1" dirty="0"/>
              <a:t>How for loop works?</a:t>
            </a:r>
            <a:br>
              <a:rPr lang="en-US" b="1" dirty="0"/>
            </a:br>
            <a:endParaRPr lang="en-US" dirty="0"/>
          </a:p>
        </p:txBody>
      </p:sp>
      <p:sp>
        <p:nvSpPr>
          <p:cNvPr id="4" name="Rectangle 1">
            <a:extLst>
              <a:ext uri="{FF2B5EF4-FFF2-40B4-BE49-F238E27FC236}">
                <a16:creationId xmlns:a16="http://schemas.microsoft.com/office/drawing/2014/main" id="{7FC05559-91DE-4C6B-A5E6-69E132F499A6}"/>
              </a:ext>
            </a:extLst>
          </p:cNvPr>
          <p:cNvSpPr>
            <a:spLocks noGrp="1" noChangeArrowheads="1"/>
          </p:cNvSpPr>
          <p:nvPr>
            <p:ph type="body" idx="1"/>
          </p:nvPr>
        </p:nvSpPr>
        <p:spPr bwMode="auto">
          <a:xfrm>
            <a:off x="411125" y="1431024"/>
            <a:ext cx="10838622" cy="4247317"/>
          </a:xfrm>
          <a:prstGeom prst="rect">
            <a:avLst/>
          </a:prstGeom>
          <a:solidFill>
            <a:srgbClr val="F5F5F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The initialization statement is executed only once.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Then, the test expression is evaluated. If the test expression is evaluated to false, the for loop is terminated.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However, if the test expression is evaluated to true, statements inside the body of for loop are executed, and the update expression is updated.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Again the test expression is evaluated</a:t>
            </a:r>
            <a:r>
              <a:rPr kumimoji="0" lang="en-US" altLang="en-US" sz="2000" b="0" i="0" u="none" strike="noStrike" cap="none" normalizeH="0" baseline="0" dirty="0">
                <a:ln>
                  <a:noFill/>
                </a:ln>
                <a:effectLst/>
                <a:latin typeface="euclid_circular_a"/>
              </a:rPr>
              <a:t>.</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8118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69C442-B8F1-4F15-B04B-F36023020F4A}"/>
              </a:ext>
            </a:extLst>
          </p:cNvPr>
          <p:cNvSpPr>
            <a:spLocks noGrp="1"/>
          </p:cNvSpPr>
          <p:nvPr>
            <p:ph type="title"/>
          </p:nvPr>
        </p:nvSpPr>
        <p:spPr/>
        <p:txBody>
          <a:bodyPr/>
          <a:lstStyle/>
          <a:p>
            <a:r>
              <a:rPr lang="en-US" dirty="0"/>
              <a:t>For loop syntax</a:t>
            </a:r>
          </a:p>
        </p:txBody>
      </p:sp>
      <p:pic>
        <p:nvPicPr>
          <p:cNvPr id="6" name="Picture 5">
            <a:extLst>
              <a:ext uri="{FF2B5EF4-FFF2-40B4-BE49-F238E27FC236}">
                <a16:creationId xmlns:a16="http://schemas.microsoft.com/office/drawing/2014/main" id="{D2325E47-E001-437D-9F35-44358EAEAC4F}"/>
              </a:ext>
            </a:extLst>
          </p:cNvPr>
          <p:cNvPicPr>
            <a:picLocks noChangeAspect="1"/>
          </p:cNvPicPr>
          <p:nvPr/>
        </p:nvPicPr>
        <p:blipFill>
          <a:blip r:embed="rId2"/>
          <a:stretch>
            <a:fillRect/>
          </a:stretch>
        </p:blipFill>
        <p:spPr>
          <a:xfrm>
            <a:off x="1533587" y="1221867"/>
            <a:ext cx="9965203" cy="5166106"/>
          </a:xfrm>
          <a:prstGeom prst="rect">
            <a:avLst/>
          </a:prstGeom>
        </p:spPr>
      </p:pic>
    </p:spTree>
    <p:extLst>
      <p:ext uri="{BB962C8B-B14F-4D97-AF65-F5344CB8AC3E}">
        <p14:creationId xmlns:p14="http://schemas.microsoft.com/office/powerpoint/2010/main" val="3431659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C588E25-FFC4-44A1-8F9B-3342FB0141AD}"/>
              </a:ext>
            </a:extLst>
          </p:cNvPr>
          <p:cNvSpPr>
            <a:spLocks noGrp="1" noChangeArrowheads="1"/>
          </p:cNvSpPr>
          <p:nvPr>
            <p:ph type="body" idx="1"/>
          </p:nvPr>
        </p:nvSpPr>
        <p:spPr bwMode="auto">
          <a:xfrm>
            <a:off x="571499" y="305734"/>
            <a:ext cx="7475221" cy="175432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en-US" sz="1800" b="1" dirty="0"/>
              <a:t>Prints the numbers from 1 to 100 in increments of 1.</a:t>
            </a:r>
            <a:endParaRPr kumimoji="0" lang="en-US" altLang="en-US" sz="1800" b="1" i="0" u="none" strike="noStrike" cap="none" normalizeH="0" baseline="0" dirty="0">
              <a:ln>
                <a:noFill/>
              </a:ln>
              <a:solidFill>
                <a:srgbClr val="358CCB"/>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358CCB"/>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58CCB"/>
                </a:solidFill>
                <a:effectLst/>
                <a:latin typeface="Arial Unicode MS" panose="020B0604020202020204" pitchFamily="34" charset="-128"/>
              </a:rPr>
              <a:t>for ( int x = 1; x &lt;= 100 ; x++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58CCB"/>
                </a:solidFill>
                <a:effectLst/>
                <a:latin typeface="Arial Unicode MS" panose="020B0604020202020204" pitchFamily="34" charset="-128"/>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358CCB"/>
                </a:solidFill>
                <a:latin typeface="Arial Unicode MS" panose="020B0604020202020204" pitchFamily="34" charset="-128"/>
              </a:rPr>
              <a:t> </a:t>
            </a:r>
            <a:r>
              <a:rPr kumimoji="0" lang="en-US" altLang="en-US" sz="1800" b="0" i="0" u="none" strike="noStrike" cap="none" normalizeH="0" baseline="0" dirty="0">
                <a:ln>
                  <a:noFill/>
                </a:ln>
                <a:solidFill>
                  <a:srgbClr val="358CCB"/>
                </a:solidFill>
                <a:effectLst/>
                <a:latin typeface="Arial Unicode MS" panose="020B0604020202020204" pitchFamily="34" charset="-128"/>
              </a:rPr>
              <a:t> </a:t>
            </a:r>
            <a:r>
              <a:rPr kumimoji="0" lang="en-US" altLang="en-US" sz="1800" b="0" i="0" u="none" strike="noStrike" cap="none" normalizeH="0" baseline="0" dirty="0" err="1">
                <a:ln>
                  <a:noFill/>
                </a:ln>
                <a:solidFill>
                  <a:srgbClr val="358CCB"/>
                </a:solidFill>
                <a:effectLst/>
                <a:latin typeface="Arial Unicode MS" panose="020B0604020202020204" pitchFamily="34" charset="-128"/>
              </a:rPr>
              <a:t>printf</a:t>
            </a:r>
            <a:r>
              <a:rPr kumimoji="0" lang="en-US" altLang="en-US" sz="1800" b="0" i="0" u="none" strike="noStrike" cap="none" normalizeH="0" baseline="0" dirty="0">
                <a:ln>
                  <a:noFill/>
                </a:ln>
                <a:solidFill>
                  <a:srgbClr val="358CCB"/>
                </a:solidFill>
                <a:effectLst/>
                <a:latin typeface="Arial Unicode MS" panose="020B0604020202020204" pitchFamily="34" charset="-128"/>
              </a:rPr>
              <a:t>("%d\</a:t>
            </a:r>
            <a:r>
              <a:rPr kumimoji="0" lang="en-US" altLang="en-US" sz="1800" b="0" i="0" u="none" strike="noStrike" cap="none" normalizeH="0" baseline="0" dirty="0" err="1">
                <a:ln>
                  <a:noFill/>
                </a:ln>
                <a:solidFill>
                  <a:srgbClr val="358CCB"/>
                </a:solidFill>
                <a:effectLst/>
                <a:latin typeface="Arial Unicode MS" panose="020B0604020202020204" pitchFamily="34" charset="-128"/>
              </a:rPr>
              <a:t>n",x</a:t>
            </a:r>
            <a:r>
              <a:rPr kumimoji="0" lang="en-US" altLang="en-US" sz="1800" b="0" i="0" u="none" strike="noStrike" cap="none" normalizeH="0" baseline="0" dirty="0">
                <a:ln>
                  <a:noFill/>
                </a:ln>
                <a:solidFill>
                  <a:srgbClr val="358CCB"/>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358CCB"/>
                </a:solidFill>
                <a:latin typeface="Arial Unicode MS" panose="020B0604020202020204" pitchFamily="34" charset="-128"/>
              </a:rPr>
              <a:t>  </a:t>
            </a:r>
            <a:r>
              <a:rPr kumimoji="0" lang="en-US" altLang="en-US" sz="1800" b="0" i="0" u="none" strike="noStrike" cap="none" normalizeH="0" baseline="0" dirty="0">
                <a:ln>
                  <a:noFill/>
                </a:ln>
                <a:solidFill>
                  <a:srgbClr val="358CCB"/>
                </a:solidFill>
                <a:effectLst/>
                <a:latin typeface="Arial Unicode MS" panose="020B0604020202020204" pitchFamily="34" charset="-128"/>
              </a:rPr>
              <a:t>}</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2EA0A153-0547-4378-B019-C834C0E3AF93}"/>
              </a:ext>
            </a:extLst>
          </p:cNvPr>
          <p:cNvSpPr/>
          <p:nvPr/>
        </p:nvSpPr>
        <p:spPr>
          <a:xfrm>
            <a:off x="571499" y="2557195"/>
            <a:ext cx="7475220" cy="1785104"/>
          </a:xfrm>
          <a:prstGeom prst="rect">
            <a:avLst/>
          </a:prstGeom>
          <a:solidFill>
            <a:schemeClr val="accent2">
              <a:lumMod val="20000"/>
              <a:lumOff val="80000"/>
            </a:schemeClr>
          </a:solidFill>
        </p:spPr>
        <p:txBody>
          <a:bodyPr wrap="square">
            <a:spAutoFit/>
          </a:bodyPr>
          <a:lstStyle/>
          <a:p>
            <a:r>
              <a:rPr lang="en-US" sz="2000" b="1" dirty="0"/>
              <a:t>Prints the numbers from 100 to 1 in increments of -1.</a:t>
            </a:r>
          </a:p>
          <a:p>
            <a:endParaRPr lang="en-US" b="0" i="0" dirty="0">
              <a:solidFill>
                <a:srgbClr val="1990B8"/>
              </a:solidFill>
              <a:effectLst/>
              <a:latin typeface="Consolas" panose="020B0609020204030204" pitchFamily="49" charset="0"/>
            </a:endParaRPr>
          </a:p>
          <a:p>
            <a:r>
              <a:rPr lang="en-US" b="0" i="0" dirty="0">
                <a:solidFill>
                  <a:srgbClr val="1990B8"/>
                </a:solidFill>
                <a:effectLst/>
                <a:latin typeface="Consolas" panose="020B0609020204030204" pitchFamily="49" charset="0"/>
              </a:rPr>
              <a:t>for</a:t>
            </a:r>
            <a:r>
              <a:rPr lang="en-US" b="0" i="0" dirty="0">
                <a:solidFill>
                  <a:srgbClr val="5F6364"/>
                </a:solidFill>
                <a:effectLst/>
                <a:latin typeface="Consolas" panose="020B0609020204030204" pitchFamily="49" charset="0"/>
              </a:rPr>
              <a:t>(</a:t>
            </a:r>
            <a:r>
              <a:rPr lang="en-US" b="0" i="0" dirty="0">
                <a:solidFill>
                  <a:srgbClr val="1990B8"/>
                </a:solidFill>
                <a:effectLst/>
                <a:latin typeface="Consolas" panose="020B0609020204030204" pitchFamily="49" charset="0"/>
              </a:rPr>
              <a:t>int</a:t>
            </a:r>
            <a:r>
              <a:rPr lang="en-US" b="0" i="0" dirty="0">
                <a:solidFill>
                  <a:srgbClr val="000000"/>
                </a:solidFill>
                <a:effectLst/>
                <a:latin typeface="Consolas" panose="020B0609020204030204" pitchFamily="49" charset="0"/>
              </a:rPr>
              <a:t> x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C92C2C"/>
                </a:solidFill>
                <a:effectLst/>
                <a:latin typeface="Consolas" panose="020B0609020204030204" pitchFamily="49" charset="0"/>
              </a:rPr>
              <a:t>100</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x </a:t>
            </a:r>
            <a:r>
              <a:rPr lang="en-US" b="0" i="0" dirty="0">
                <a:solidFill>
                  <a:srgbClr val="A67F59"/>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C92C2C"/>
                </a:solidFill>
                <a:effectLst/>
                <a:latin typeface="Consolas" panose="020B0609020204030204" pitchFamily="49" charset="0"/>
              </a:rPr>
              <a:t>1</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x</a:t>
            </a:r>
            <a:r>
              <a:rPr lang="en-US" b="0" i="0" dirty="0">
                <a:solidFill>
                  <a:srgbClr val="A67F59"/>
                </a:solidFill>
                <a:effectLst/>
                <a:latin typeface="Consolas" panose="020B0609020204030204" pitchFamily="49" charset="0"/>
              </a:rPr>
              <a:t>--</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p>
          <a:p>
            <a:r>
              <a:rPr lang="en-US" b="0" i="0" dirty="0">
                <a:solidFill>
                  <a:srgbClr val="5F6364"/>
                </a:solidFill>
                <a:effectLst/>
                <a:latin typeface="Consolas" panose="020B0609020204030204" pitchFamily="49" charset="0"/>
              </a:rPr>
              <a:t> {</a:t>
            </a:r>
            <a:r>
              <a:rPr lang="en-US" b="0" i="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i="0" dirty="0" err="1">
                <a:solidFill>
                  <a:srgbClr val="2F9C0A"/>
                </a:solidFill>
                <a:effectLst/>
                <a:latin typeface="Consolas" panose="020B0609020204030204" pitchFamily="49" charset="0"/>
              </a:rPr>
              <a:t>printf</a:t>
            </a:r>
            <a:r>
              <a:rPr lang="en-US" b="0" i="0" dirty="0">
                <a:solidFill>
                  <a:srgbClr val="5F6364"/>
                </a:solidFill>
                <a:effectLst/>
                <a:latin typeface="Consolas" panose="020B0609020204030204" pitchFamily="49" charset="0"/>
              </a:rPr>
              <a:t>(</a:t>
            </a:r>
            <a:r>
              <a:rPr lang="en-US" b="0" i="0" dirty="0">
                <a:solidFill>
                  <a:srgbClr val="2F9C0A"/>
                </a:solidFill>
                <a:effectLst/>
                <a:latin typeface="Consolas" panose="020B0609020204030204" pitchFamily="49" charset="0"/>
              </a:rPr>
              <a:t>"%d\</a:t>
            </a:r>
            <a:r>
              <a:rPr lang="en-US" b="0" i="0" dirty="0" err="1">
                <a:solidFill>
                  <a:srgbClr val="2F9C0A"/>
                </a:solidFill>
                <a:effectLst/>
                <a:latin typeface="Consolas" panose="020B0609020204030204" pitchFamily="49" charset="0"/>
              </a:rPr>
              <a:t>n"</a:t>
            </a:r>
            <a:r>
              <a:rPr lang="en-US" b="0" i="0" dirty="0" err="1">
                <a:solidFill>
                  <a:srgbClr val="5F6364"/>
                </a:solidFill>
                <a:effectLst/>
                <a:latin typeface="Consolas" panose="020B0609020204030204" pitchFamily="49" charset="0"/>
              </a:rPr>
              <a:t>,</a:t>
            </a:r>
            <a:r>
              <a:rPr lang="en-US" b="0" i="0" dirty="0" err="1">
                <a:solidFill>
                  <a:srgbClr val="000000"/>
                </a:solidFill>
                <a:effectLst/>
                <a:latin typeface="Consolas" panose="020B0609020204030204" pitchFamily="49" charset="0"/>
              </a:rPr>
              <a:t>x</a:t>
            </a:r>
            <a:r>
              <a:rPr lang="en-US" b="0" i="0" dirty="0">
                <a:solidFill>
                  <a:srgbClr val="5F6364"/>
                </a:solidFill>
                <a:effectLst/>
                <a:latin typeface="Consolas" panose="020B0609020204030204" pitchFamily="49" charset="0"/>
              </a:rPr>
              <a:t>);</a:t>
            </a:r>
          </a:p>
          <a:p>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a:t>
            </a:r>
            <a:endParaRPr lang="en-US" dirty="0"/>
          </a:p>
        </p:txBody>
      </p:sp>
      <p:sp>
        <p:nvSpPr>
          <p:cNvPr id="6" name="Rectangle 5">
            <a:extLst>
              <a:ext uri="{FF2B5EF4-FFF2-40B4-BE49-F238E27FC236}">
                <a16:creationId xmlns:a16="http://schemas.microsoft.com/office/drawing/2014/main" id="{877E310C-7258-455E-96E8-D68C15F37404}"/>
              </a:ext>
            </a:extLst>
          </p:cNvPr>
          <p:cNvSpPr/>
          <p:nvPr/>
        </p:nvSpPr>
        <p:spPr>
          <a:xfrm>
            <a:off x="571499" y="4520942"/>
            <a:ext cx="7475219" cy="1754326"/>
          </a:xfrm>
          <a:prstGeom prst="rect">
            <a:avLst/>
          </a:prstGeom>
          <a:solidFill>
            <a:schemeClr val="accent6">
              <a:lumMod val="20000"/>
              <a:lumOff val="80000"/>
            </a:schemeClr>
          </a:solidFill>
        </p:spPr>
        <p:txBody>
          <a:bodyPr wrap="square">
            <a:spAutoFit/>
          </a:bodyPr>
          <a:lstStyle/>
          <a:p>
            <a:r>
              <a:rPr lang="en-US" b="1" dirty="0"/>
              <a:t>The following code prints : 2, 7, 12, 17, 22, 27</a:t>
            </a:r>
          </a:p>
          <a:p>
            <a:endParaRPr lang="en-US" b="0" i="0" dirty="0">
              <a:solidFill>
                <a:srgbClr val="1990B8"/>
              </a:solidFill>
              <a:effectLst/>
              <a:latin typeface="Consolas" panose="020B0609020204030204" pitchFamily="49" charset="0"/>
            </a:endParaRPr>
          </a:p>
          <a:p>
            <a:r>
              <a:rPr lang="en-US" b="0" i="0" dirty="0">
                <a:solidFill>
                  <a:srgbClr val="1990B8"/>
                </a:solidFill>
                <a:effectLst/>
                <a:latin typeface="Consolas" panose="020B0609020204030204" pitchFamily="49" charset="0"/>
              </a:rPr>
              <a:t>for</a:t>
            </a:r>
            <a:r>
              <a:rPr lang="en-US" b="0" i="0" dirty="0">
                <a:solidFill>
                  <a:srgbClr val="5F6364"/>
                </a:solidFill>
                <a:effectLst/>
                <a:latin typeface="Consolas" panose="020B0609020204030204" pitchFamily="49" charset="0"/>
              </a:rPr>
              <a:t>(</a:t>
            </a:r>
            <a:r>
              <a:rPr lang="en-US" b="0" i="0" dirty="0">
                <a:solidFill>
                  <a:srgbClr val="1990B8"/>
                </a:solidFill>
                <a:effectLst/>
                <a:latin typeface="Consolas" panose="020B0609020204030204" pitchFamily="49" charset="0"/>
              </a:rPr>
              <a:t>int</a:t>
            </a:r>
            <a:r>
              <a:rPr lang="en-US" b="0" i="0" dirty="0">
                <a:solidFill>
                  <a:srgbClr val="000000"/>
                </a:solidFill>
                <a:effectLst/>
                <a:latin typeface="Consolas" panose="020B0609020204030204" pitchFamily="49" charset="0"/>
              </a:rPr>
              <a:t> x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C92C2C"/>
                </a:solidFill>
                <a:effectLst/>
                <a:latin typeface="Consolas" panose="020B0609020204030204" pitchFamily="49" charset="0"/>
              </a:rPr>
              <a:t>2</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x </a:t>
            </a:r>
            <a:r>
              <a:rPr lang="en-US" b="0" i="0" dirty="0">
                <a:solidFill>
                  <a:srgbClr val="A67F59"/>
                </a:solidFill>
                <a:effectLst/>
                <a:latin typeface="Consolas" panose="020B0609020204030204" pitchFamily="49" charset="0"/>
              </a:rPr>
              <a:t>&lt;=</a:t>
            </a:r>
            <a:r>
              <a:rPr lang="en-US" b="0" i="0" dirty="0">
                <a:solidFill>
                  <a:srgbClr val="000000"/>
                </a:solidFill>
                <a:effectLst/>
                <a:latin typeface="Consolas" panose="020B0609020204030204" pitchFamily="49" charset="0"/>
              </a:rPr>
              <a:t> </a:t>
            </a:r>
            <a:r>
              <a:rPr lang="en-US" b="0" i="0" dirty="0">
                <a:solidFill>
                  <a:srgbClr val="C92C2C"/>
                </a:solidFill>
                <a:effectLst/>
                <a:latin typeface="Consolas" panose="020B0609020204030204" pitchFamily="49" charset="0"/>
              </a:rPr>
              <a:t>30</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x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C92C2C"/>
                </a:solidFill>
                <a:effectLst/>
                <a:latin typeface="Consolas" panose="020B0609020204030204" pitchFamily="49" charset="0"/>
              </a:rPr>
              <a:t>5</a:t>
            </a:r>
            <a:r>
              <a:rPr lang="en-US" b="0" i="0" dirty="0">
                <a:solidFill>
                  <a:srgbClr val="5F6364"/>
                </a:solidFill>
                <a:effectLst/>
                <a:latin typeface="Consolas" panose="020B0609020204030204" pitchFamily="49" charset="0"/>
              </a:rPr>
              <a:t>)</a:t>
            </a:r>
          </a:p>
          <a:p>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a:t>
            </a:r>
          </a:p>
          <a:p>
            <a:r>
              <a:rPr lang="en-US" b="0" i="0" dirty="0">
                <a:solidFill>
                  <a:srgbClr val="000000"/>
                </a:solidFill>
                <a:effectLst/>
                <a:latin typeface="Consolas" panose="020B0609020204030204" pitchFamily="49" charset="0"/>
              </a:rPr>
              <a:t>   </a:t>
            </a:r>
            <a:r>
              <a:rPr lang="en-US" b="0" i="0" dirty="0" err="1">
                <a:solidFill>
                  <a:srgbClr val="2F9C0A"/>
                </a:solidFill>
                <a:effectLst/>
                <a:latin typeface="Consolas" panose="020B0609020204030204" pitchFamily="49" charset="0"/>
              </a:rPr>
              <a:t>printf</a:t>
            </a:r>
            <a:r>
              <a:rPr lang="en-US" b="0" i="0" dirty="0">
                <a:solidFill>
                  <a:srgbClr val="5F6364"/>
                </a:solidFill>
                <a:effectLst/>
                <a:latin typeface="Consolas" panose="020B0609020204030204" pitchFamily="49" charset="0"/>
              </a:rPr>
              <a:t>(</a:t>
            </a:r>
            <a:r>
              <a:rPr lang="en-US" b="0" i="0" dirty="0">
                <a:solidFill>
                  <a:srgbClr val="2F9C0A"/>
                </a:solidFill>
                <a:effectLst/>
                <a:latin typeface="Consolas" panose="020B0609020204030204" pitchFamily="49" charset="0"/>
              </a:rPr>
              <a:t>"%d\</a:t>
            </a:r>
            <a:r>
              <a:rPr lang="en-US" b="0" i="0" dirty="0" err="1">
                <a:solidFill>
                  <a:srgbClr val="2F9C0A"/>
                </a:solidFill>
                <a:effectLst/>
                <a:latin typeface="Consolas" panose="020B0609020204030204" pitchFamily="49" charset="0"/>
              </a:rPr>
              <a:t>n"</a:t>
            </a:r>
            <a:r>
              <a:rPr lang="en-US" b="0" i="0" dirty="0" err="1">
                <a:solidFill>
                  <a:srgbClr val="5F6364"/>
                </a:solidFill>
                <a:effectLst/>
                <a:latin typeface="Consolas" panose="020B0609020204030204" pitchFamily="49" charset="0"/>
              </a:rPr>
              <a:t>,</a:t>
            </a:r>
            <a:r>
              <a:rPr lang="en-US" b="0" i="0" dirty="0" err="1">
                <a:solidFill>
                  <a:srgbClr val="000000"/>
                </a:solidFill>
                <a:effectLst/>
                <a:latin typeface="Consolas" panose="020B0609020204030204" pitchFamily="49" charset="0"/>
              </a:rPr>
              <a:t>x</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i="0" dirty="0">
                <a:solidFill>
                  <a:srgbClr val="5F6364"/>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1090470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567E51-DDE7-43E8-8A6B-33E99462CCAC}"/>
              </a:ext>
            </a:extLst>
          </p:cNvPr>
          <p:cNvSpPr>
            <a:spLocks noGrp="1"/>
          </p:cNvSpPr>
          <p:nvPr>
            <p:ph type="title"/>
          </p:nvPr>
        </p:nvSpPr>
        <p:spPr/>
        <p:txBody>
          <a:bodyPr/>
          <a:lstStyle/>
          <a:p>
            <a:r>
              <a:rPr lang="en-US" b="1" dirty="0"/>
              <a:t>Example 1: for loop</a:t>
            </a:r>
            <a:br>
              <a:rPr lang="en-US" b="1" dirty="0"/>
            </a:br>
            <a:endParaRPr lang="en-US" dirty="0"/>
          </a:p>
        </p:txBody>
      </p:sp>
      <p:sp>
        <p:nvSpPr>
          <p:cNvPr id="4" name="Rectangle 1">
            <a:extLst>
              <a:ext uri="{FF2B5EF4-FFF2-40B4-BE49-F238E27FC236}">
                <a16:creationId xmlns:a16="http://schemas.microsoft.com/office/drawing/2014/main" id="{8365EAB3-66FF-4A07-B6C5-B4E0BDF306DB}"/>
              </a:ext>
            </a:extLst>
          </p:cNvPr>
          <p:cNvSpPr>
            <a:spLocks noGrp="1" noChangeArrowheads="1"/>
          </p:cNvSpPr>
          <p:nvPr>
            <p:ph type="body" idx="1"/>
          </p:nvPr>
        </p:nvSpPr>
        <p:spPr bwMode="auto">
          <a:xfrm>
            <a:off x="1706880" y="1153347"/>
            <a:ext cx="4074509" cy="4154984"/>
          </a:xfrm>
          <a:prstGeom prst="rect">
            <a:avLst/>
          </a:prstGeom>
          <a:solidFill>
            <a:schemeClr val="accent5">
              <a:lumMod val="20000"/>
              <a:lumOff val="80000"/>
            </a:schemeClr>
          </a:solidFill>
          <a:ln>
            <a:solidFill>
              <a:schemeClr val="tx2"/>
            </a:solid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0A1A7"/>
                </a:solidFill>
                <a:effectLst/>
                <a:latin typeface="Droid Sans Mono"/>
              </a:rPr>
              <a:t>/ Print numbers from 1 to 10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A0A1A7"/>
              </a:solidFill>
              <a:effectLst/>
              <a:latin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83A42"/>
                </a:solidFill>
                <a:effectLst/>
                <a:latin typeface="Droid Sans Mono"/>
              </a:rPr>
              <a:t> </a:t>
            </a:r>
            <a:r>
              <a:rPr kumimoji="0" lang="en-US" altLang="en-US" sz="2000" b="0" i="0" u="none" strike="noStrike" cap="none" normalizeH="0" baseline="0" dirty="0">
                <a:ln>
                  <a:noFill/>
                </a:ln>
                <a:solidFill>
                  <a:srgbClr val="4078F2"/>
                </a:solidFill>
                <a:effectLst/>
                <a:latin typeface="Droid Sans Mono"/>
              </a:rPr>
              <a:t>#include </a:t>
            </a:r>
            <a:r>
              <a:rPr kumimoji="0" lang="en-US" altLang="en-US" sz="2000" b="0" i="0" u="none" strike="noStrike" cap="none" normalizeH="0" baseline="0" dirty="0">
                <a:ln>
                  <a:noFill/>
                </a:ln>
                <a:solidFill>
                  <a:srgbClr val="50A14F"/>
                </a:solidFill>
                <a:effectLst/>
                <a:latin typeface="Droid Sans Mono"/>
              </a:rPr>
              <a:t>&lt;</a:t>
            </a:r>
            <a:r>
              <a:rPr kumimoji="0" lang="en-US" altLang="en-US" sz="2000" b="0" i="0" u="none" strike="noStrike" cap="none" normalizeH="0" baseline="0" dirty="0" err="1">
                <a:ln>
                  <a:noFill/>
                </a:ln>
                <a:solidFill>
                  <a:srgbClr val="50A14F"/>
                </a:solidFill>
                <a:effectLst/>
                <a:latin typeface="Droid Sans Mono"/>
              </a:rPr>
              <a:t>stdio.h</a:t>
            </a:r>
            <a:r>
              <a:rPr kumimoji="0" lang="en-US" altLang="en-US" sz="2000" b="0" i="0" u="none" strike="noStrike" cap="none" normalizeH="0" baseline="0" dirty="0">
                <a:ln>
                  <a:noFill/>
                </a:ln>
                <a:solidFill>
                  <a:srgbClr val="50A14F"/>
                </a:solidFill>
                <a:effectLst/>
                <a:latin typeface="Droid Sans Mono"/>
              </a:rPr>
              <a:t>&gt;</a:t>
            </a:r>
            <a:r>
              <a:rPr kumimoji="0" lang="en-US" altLang="en-US" sz="2000" b="0" i="0" u="none" strike="noStrike" cap="none" normalizeH="0" baseline="0" dirty="0">
                <a:ln>
                  <a:noFill/>
                </a:ln>
                <a:solidFill>
                  <a:srgbClr val="383A42"/>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383A42"/>
              </a:solidFill>
              <a:effectLst/>
              <a:latin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626A4"/>
                </a:solidFill>
                <a:effectLst/>
                <a:latin typeface="Droid Sans Mono"/>
              </a:rPr>
              <a:t>int</a:t>
            </a:r>
            <a:r>
              <a:rPr kumimoji="0" lang="en-US" altLang="en-US" sz="2000" b="0" i="0" u="none" strike="noStrike" cap="none" normalizeH="0" baseline="0" dirty="0">
                <a:ln>
                  <a:noFill/>
                </a:ln>
                <a:solidFill>
                  <a:srgbClr val="383A42"/>
                </a:solidFill>
                <a:effectLst/>
                <a:latin typeface="Droid Sans Mono"/>
              </a:rPr>
              <a:t> </a:t>
            </a:r>
            <a:r>
              <a:rPr kumimoji="0" lang="en-US" altLang="en-US" sz="2000" b="0" i="0" u="none" strike="noStrike" cap="none" normalizeH="0" baseline="0" dirty="0">
                <a:ln>
                  <a:noFill/>
                </a:ln>
                <a:solidFill>
                  <a:srgbClr val="4078F2"/>
                </a:solidFill>
                <a:effectLst/>
                <a:latin typeface="Droid Sans Mono"/>
              </a:rPr>
              <a:t>main</a:t>
            </a:r>
            <a:r>
              <a:rPr kumimoji="0" lang="en-US" altLang="en-US" sz="2000" b="0" i="0" u="none" strike="noStrike" cap="none" normalizeH="0" baseline="0" dirty="0">
                <a:ln>
                  <a:noFill/>
                </a:ln>
                <a:solidFill>
                  <a:srgbClr val="383A42"/>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83A42"/>
                </a:solidFill>
                <a:effectLst/>
                <a:latin typeface="Droid Sans Mono"/>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626A4"/>
                </a:solidFill>
                <a:effectLst/>
                <a:latin typeface="Droid Sans Mono"/>
              </a:rPr>
              <a:t>  int</a:t>
            </a:r>
            <a:r>
              <a:rPr kumimoji="0" lang="en-US" altLang="en-US" sz="2000" b="0" i="0" u="none" strike="noStrike" cap="none" normalizeH="0" baseline="0" dirty="0">
                <a:ln>
                  <a:noFill/>
                </a:ln>
                <a:solidFill>
                  <a:srgbClr val="383A42"/>
                </a:solidFill>
                <a:effectLst/>
                <a:latin typeface="Droid Sans Mono"/>
              </a:rPr>
              <a:t> </a:t>
            </a:r>
            <a:r>
              <a:rPr kumimoji="0" lang="en-US" altLang="en-US" sz="2000" b="0" i="0" u="none" strike="noStrike" cap="none" normalizeH="0" baseline="0" dirty="0" err="1">
                <a:ln>
                  <a:noFill/>
                </a:ln>
                <a:solidFill>
                  <a:srgbClr val="383A42"/>
                </a:solidFill>
                <a:effectLst/>
                <a:latin typeface="Droid Sans Mono"/>
              </a:rPr>
              <a:t>i</a:t>
            </a:r>
            <a:r>
              <a:rPr kumimoji="0" lang="en-US" altLang="en-US" sz="2000" b="0" i="0" u="none" strike="noStrike" cap="none" normalizeH="0" baseline="0" dirty="0">
                <a:ln>
                  <a:noFill/>
                </a:ln>
                <a:solidFill>
                  <a:srgbClr val="383A42"/>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83A42"/>
                </a:solidFill>
                <a:effectLst/>
                <a:latin typeface="Droid Sans Mono"/>
              </a:rPr>
              <a:t>     </a:t>
            </a:r>
            <a:r>
              <a:rPr kumimoji="0" lang="en-US" altLang="en-US" sz="2000" b="0" i="0" u="none" strike="noStrike" cap="none" normalizeH="0" baseline="0" dirty="0">
                <a:ln>
                  <a:noFill/>
                </a:ln>
                <a:solidFill>
                  <a:srgbClr val="A626A4"/>
                </a:solidFill>
                <a:effectLst/>
                <a:latin typeface="Droid Sans Mono"/>
              </a:rPr>
              <a:t>for</a:t>
            </a:r>
            <a:r>
              <a:rPr kumimoji="0" lang="en-US" altLang="en-US" sz="2000" b="0" i="0" u="none" strike="noStrike" cap="none" normalizeH="0" baseline="0" dirty="0">
                <a:ln>
                  <a:noFill/>
                </a:ln>
                <a:solidFill>
                  <a:srgbClr val="383A42"/>
                </a:solidFill>
                <a:effectLst/>
                <a:latin typeface="Droid Sans Mono"/>
              </a:rPr>
              <a:t> (</a:t>
            </a:r>
            <a:r>
              <a:rPr kumimoji="0" lang="en-US" altLang="en-US" sz="2000" b="0" i="0" u="none" strike="noStrike" cap="none" normalizeH="0" baseline="0" dirty="0" err="1">
                <a:ln>
                  <a:noFill/>
                </a:ln>
                <a:solidFill>
                  <a:srgbClr val="383A42"/>
                </a:solidFill>
                <a:effectLst/>
                <a:latin typeface="Droid Sans Mono"/>
              </a:rPr>
              <a:t>i</a:t>
            </a:r>
            <a:r>
              <a:rPr kumimoji="0" lang="en-US" altLang="en-US" sz="2000" b="0" i="0" u="none" strike="noStrike" cap="none" normalizeH="0" baseline="0" dirty="0">
                <a:ln>
                  <a:noFill/>
                </a:ln>
                <a:solidFill>
                  <a:srgbClr val="383A42"/>
                </a:solidFill>
                <a:effectLst/>
                <a:latin typeface="Droid Sans Mono"/>
              </a:rPr>
              <a:t> = </a:t>
            </a:r>
            <a:r>
              <a:rPr kumimoji="0" lang="en-US" altLang="en-US" sz="2000" b="0" i="0" u="none" strike="noStrike" cap="none" normalizeH="0" baseline="0" dirty="0">
                <a:ln>
                  <a:noFill/>
                </a:ln>
                <a:solidFill>
                  <a:srgbClr val="986801"/>
                </a:solidFill>
                <a:effectLst/>
                <a:latin typeface="Droid Sans Mono"/>
              </a:rPr>
              <a:t>1</a:t>
            </a:r>
            <a:r>
              <a:rPr kumimoji="0" lang="en-US" altLang="en-US" sz="2000" b="0" i="0" u="none" strike="noStrike" cap="none" normalizeH="0" baseline="0" dirty="0">
                <a:ln>
                  <a:noFill/>
                </a:ln>
                <a:solidFill>
                  <a:srgbClr val="383A42"/>
                </a:solidFill>
                <a:effectLst/>
                <a:latin typeface="Droid Sans Mono"/>
              </a:rPr>
              <a:t>; </a:t>
            </a:r>
            <a:r>
              <a:rPr kumimoji="0" lang="en-US" altLang="en-US" sz="2000" b="0" i="0" u="none" strike="noStrike" cap="none" normalizeH="0" baseline="0" dirty="0" err="1">
                <a:ln>
                  <a:noFill/>
                </a:ln>
                <a:solidFill>
                  <a:srgbClr val="383A42"/>
                </a:solidFill>
                <a:effectLst/>
                <a:latin typeface="Droid Sans Mono"/>
              </a:rPr>
              <a:t>i</a:t>
            </a:r>
            <a:r>
              <a:rPr kumimoji="0" lang="en-US" altLang="en-US" sz="2000" b="0" i="0" u="none" strike="noStrike" cap="none" normalizeH="0" baseline="0" dirty="0">
                <a:ln>
                  <a:noFill/>
                </a:ln>
                <a:solidFill>
                  <a:srgbClr val="383A42"/>
                </a:solidFill>
                <a:effectLst/>
                <a:latin typeface="Droid Sans Mono"/>
              </a:rPr>
              <a:t> &lt; </a:t>
            </a:r>
            <a:r>
              <a:rPr kumimoji="0" lang="en-US" altLang="en-US" sz="2000" b="0" i="0" u="none" strike="noStrike" cap="none" normalizeH="0" baseline="0" dirty="0">
                <a:ln>
                  <a:noFill/>
                </a:ln>
                <a:solidFill>
                  <a:srgbClr val="986801"/>
                </a:solidFill>
                <a:effectLst/>
                <a:latin typeface="Droid Sans Mono"/>
              </a:rPr>
              <a:t>11</a:t>
            </a:r>
            <a:r>
              <a:rPr kumimoji="0" lang="en-US" altLang="en-US" sz="2000" b="0" i="0" u="none" strike="noStrike" cap="none" normalizeH="0" baseline="0" dirty="0">
                <a:ln>
                  <a:noFill/>
                </a:ln>
                <a:solidFill>
                  <a:srgbClr val="383A42"/>
                </a:solidFill>
                <a:effectLst/>
                <a:latin typeface="Droid Sans Mono"/>
              </a:rPr>
              <a:t>; ++</a:t>
            </a:r>
            <a:r>
              <a:rPr kumimoji="0" lang="en-US" altLang="en-US" sz="2000" b="0" i="0" u="none" strike="noStrike" cap="none" normalizeH="0" baseline="0" dirty="0" err="1">
                <a:ln>
                  <a:noFill/>
                </a:ln>
                <a:solidFill>
                  <a:srgbClr val="383A42"/>
                </a:solidFill>
                <a:effectLst/>
                <a:latin typeface="Droid Sans Mono"/>
              </a:rPr>
              <a:t>i</a:t>
            </a:r>
            <a:r>
              <a:rPr kumimoji="0" lang="en-US" altLang="en-US" sz="2000" b="0" i="0" u="none" strike="noStrike" cap="none" normalizeH="0" baseline="0" dirty="0">
                <a:ln>
                  <a:noFill/>
                </a:ln>
                <a:solidFill>
                  <a:srgbClr val="383A42"/>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83A42"/>
                </a:solidFill>
                <a:effectLst/>
                <a:latin typeface="Droid Sans Mono"/>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18401"/>
                </a:solidFill>
                <a:effectLst/>
                <a:latin typeface="Droid Sans Mono"/>
              </a:rPr>
              <a:t>         </a:t>
            </a:r>
            <a:r>
              <a:rPr kumimoji="0" lang="en-US" altLang="en-US" sz="2000" b="0" i="0" u="none" strike="noStrike" cap="none" normalizeH="0" baseline="0" dirty="0" err="1">
                <a:ln>
                  <a:noFill/>
                </a:ln>
                <a:solidFill>
                  <a:srgbClr val="C18401"/>
                </a:solidFill>
                <a:effectLst/>
                <a:latin typeface="Droid Sans Mono"/>
              </a:rPr>
              <a:t>printf</a:t>
            </a:r>
            <a:r>
              <a:rPr kumimoji="0" lang="en-US" altLang="en-US" sz="2000" b="0" i="0" u="none" strike="noStrike" cap="none" normalizeH="0" baseline="0" dirty="0">
                <a:ln>
                  <a:noFill/>
                </a:ln>
                <a:solidFill>
                  <a:srgbClr val="383A42"/>
                </a:solidFill>
                <a:effectLst/>
                <a:latin typeface="Droid Sans Mono"/>
              </a:rPr>
              <a:t>(</a:t>
            </a:r>
            <a:r>
              <a:rPr kumimoji="0" lang="en-US" altLang="en-US" sz="2000" b="0" i="0" u="none" strike="noStrike" cap="none" normalizeH="0" baseline="0" dirty="0">
                <a:ln>
                  <a:noFill/>
                </a:ln>
                <a:solidFill>
                  <a:srgbClr val="50A14F"/>
                </a:solidFill>
                <a:effectLst/>
                <a:latin typeface="Droid Sans Mono"/>
              </a:rPr>
              <a:t>"%d "</a:t>
            </a:r>
            <a:r>
              <a:rPr kumimoji="0" lang="en-US" altLang="en-US" sz="2000" b="0" i="0" u="none" strike="noStrike" cap="none" normalizeH="0" baseline="0" dirty="0">
                <a:ln>
                  <a:noFill/>
                </a:ln>
                <a:solidFill>
                  <a:srgbClr val="383A42"/>
                </a:solidFill>
                <a:effectLst/>
                <a:latin typeface="Droid Sans Mono"/>
              </a:rPr>
              <a:t>, </a:t>
            </a:r>
            <a:r>
              <a:rPr kumimoji="0" lang="en-US" altLang="en-US" sz="2000" b="0" i="0" u="none" strike="noStrike" cap="none" normalizeH="0" baseline="0" dirty="0" err="1">
                <a:ln>
                  <a:noFill/>
                </a:ln>
                <a:solidFill>
                  <a:srgbClr val="383A42"/>
                </a:solidFill>
                <a:effectLst/>
                <a:latin typeface="Droid Sans Mono"/>
              </a:rPr>
              <a:t>i</a:t>
            </a:r>
            <a:r>
              <a:rPr kumimoji="0" lang="en-US" altLang="en-US" sz="2000" b="0" i="0" u="none" strike="noStrike" cap="none" normalizeH="0" baseline="0" dirty="0">
                <a:ln>
                  <a:noFill/>
                </a:ln>
                <a:solidFill>
                  <a:srgbClr val="383A42"/>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83A42"/>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83A42"/>
                </a:solidFill>
                <a:effectLst/>
                <a:latin typeface="Droid Sans Mono"/>
              </a:rPr>
              <a:t>    </a:t>
            </a:r>
            <a:r>
              <a:rPr kumimoji="0" lang="en-US" altLang="en-US" sz="2000" b="0" i="0" u="none" strike="noStrike" cap="none" normalizeH="0" baseline="0" dirty="0">
                <a:ln>
                  <a:noFill/>
                </a:ln>
                <a:solidFill>
                  <a:srgbClr val="A626A4"/>
                </a:solidFill>
                <a:effectLst/>
                <a:latin typeface="Droid Sans Mono"/>
              </a:rPr>
              <a:t>return</a:t>
            </a:r>
            <a:r>
              <a:rPr kumimoji="0" lang="en-US" altLang="en-US" sz="2000" b="0" i="0" u="none" strike="noStrike" cap="none" normalizeH="0" baseline="0" dirty="0">
                <a:ln>
                  <a:noFill/>
                </a:ln>
                <a:solidFill>
                  <a:srgbClr val="383A42"/>
                </a:solidFill>
                <a:effectLst/>
                <a:latin typeface="Droid Sans Mono"/>
              </a:rPr>
              <a:t> </a:t>
            </a:r>
            <a:r>
              <a:rPr kumimoji="0" lang="en-US" altLang="en-US" sz="2000" b="0" i="0" u="none" strike="noStrike" cap="none" normalizeH="0" baseline="0" dirty="0">
                <a:ln>
                  <a:noFill/>
                </a:ln>
                <a:solidFill>
                  <a:srgbClr val="986801"/>
                </a:solidFill>
                <a:effectLst/>
                <a:latin typeface="Droid Sans Mono"/>
              </a:rPr>
              <a:t>0</a:t>
            </a:r>
            <a:r>
              <a:rPr kumimoji="0" lang="en-US" altLang="en-US" sz="2000" b="0" i="0" u="none" strike="noStrike" cap="none" normalizeH="0" baseline="0" dirty="0">
                <a:ln>
                  <a:noFill/>
                </a:ln>
                <a:solidFill>
                  <a:srgbClr val="383A42"/>
                </a:solidFill>
                <a:effectLst/>
                <a:latin typeface="Droid Sans Mono"/>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383A42"/>
                </a:solidFill>
                <a:effectLst/>
                <a:latin typeface="Droid Sans Mono"/>
              </a:rPr>
              <a:t> }</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8C4E45DE-9ED0-4E09-94D3-D7202E391128}"/>
              </a:ext>
            </a:extLst>
          </p:cNvPr>
          <p:cNvSpPr txBox="1"/>
          <p:nvPr/>
        </p:nvSpPr>
        <p:spPr>
          <a:xfrm>
            <a:off x="6096000" y="2967335"/>
            <a:ext cx="4389120" cy="1200329"/>
          </a:xfrm>
          <a:prstGeom prst="rect">
            <a:avLst/>
          </a:prstGeom>
          <a:solidFill>
            <a:schemeClr val="accent2">
              <a:lumMod val="40000"/>
              <a:lumOff val="60000"/>
            </a:schemeClr>
          </a:solidFill>
          <a:ln>
            <a:solidFill>
              <a:schemeClr val="accent2"/>
            </a:solidFill>
          </a:ln>
        </p:spPr>
        <p:txBody>
          <a:bodyPr wrap="square" rtlCol="0">
            <a:spAutoFit/>
          </a:bodyPr>
          <a:lstStyle/>
          <a:p>
            <a:r>
              <a:rPr lang="en-US" sz="2400" dirty="0"/>
              <a:t>Output</a:t>
            </a:r>
          </a:p>
          <a:p>
            <a:endParaRPr lang="en-US" sz="2400" dirty="0"/>
          </a:p>
          <a:p>
            <a:r>
              <a:rPr lang="en-US" sz="2400" dirty="0"/>
              <a:t>1  2  3 4 5  6  7  8  9  10</a:t>
            </a:r>
          </a:p>
        </p:txBody>
      </p:sp>
    </p:spTree>
    <p:extLst>
      <p:ext uri="{BB962C8B-B14F-4D97-AF65-F5344CB8AC3E}">
        <p14:creationId xmlns:p14="http://schemas.microsoft.com/office/powerpoint/2010/main" val="429434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2949F9-BD79-41B8-80CE-2D5314E32164}"/>
              </a:ext>
            </a:extLst>
          </p:cNvPr>
          <p:cNvSpPr>
            <a:spLocks noGrp="1"/>
          </p:cNvSpPr>
          <p:nvPr>
            <p:ph type="title"/>
          </p:nvPr>
        </p:nvSpPr>
        <p:spPr/>
        <p:txBody>
          <a:bodyPr/>
          <a:lstStyle/>
          <a:p>
            <a:r>
              <a:rPr lang="en-US" b="1" dirty="0"/>
              <a:t>Example 2: for loop</a:t>
            </a:r>
            <a:br>
              <a:rPr lang="en-US" b="1" dirty="0"/>
            </a:br>
            <a:endParaRPr lang="en-US" dirty="0"/>
          </a:p>
        </p:txBody>
      </p:sp>
      <p:sp>
        <p:nvSpPr>
          <p:cNvPr id="8" name="Rectangle 3">
            <a:extLst>
              <a:ext uri="{FF2B5EF4-FFF2-40B4-BE49-F238E27FC236}">
                <a16:creationId xmlns:a16="http://schemas.microsoft.com/office/drawing/2014/main" id="{60961AE7-6658-4D18-AE39-218A4C9CFC65}"/>
              </a:ext>
            </a:extLst>
          </p:cNvPr>
          <p:cNvSpPr>
            <a:spLocks noGrp="1" noChangeArrowheads="1"/>
          </p:cNvSpPr>
          <p:nvPr>
            <p:ph type="body" idx="1"/>
          </p:nvPr>
        </p:nvSpPr>
        <p:spPr bwMode="auto">
          <a:xfrm>
            <a:off x="571499" y="1129086"/>
            <a:ext cx="6264022" cy="4924425"/>
          </a:xfrm>
          <a:prstGeom prst="rect">
            <a:avLst/>
          </a:prstGeom>
          <a:solidFill>
            <a:schemeClr val="bg1"/>
          </a:solidFill>
          <a:ln>
            <a:solidFill>
              <a:schemeClr val="accent2"/>
            </a:solid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00000"/>
                </a:solidFill>
                <a:effectLst/>
                <a:latin typeface="Droid Sans Mono"/>
              </a:rPr>
              <a:t>Program to calculate the sum of first n natural numbers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00000"/>
                </a:solidFill>
                <a:effectLst/>
                <a:latin typeface="Droid Sans Mono"/>
              </a:rPr>
              <a:t> </a:t>
            </a:r>
            <a:endParaRPr lang="en-US" altLang="en-US" sz="2000" dirty="0">
              <a:solidFill>
                <a:srgbClr val="C00000"/>
              </a:solidFill>
              <a:latin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1">
                    <a:lumMod val="75000"/>
                  </a:schemeClr>
                </a:solidFill>
                <a:effectLst/>
                <a:latin typeface="Droid Sans Mono"/>
              </a:rPr>
              <a:t> #include &lt;</a:t>
            </a:r>
            <a:r>
              <a:rPr kumimoji="0" lang="en-US" altLang="en-US" sz="2000" b="0" i="0" u="none" strike="noStrike" cap="none" normalizeH="0" baseline="0" dirty="0" err="1">
                <a:ln>
                  <a:noFill/>
                </a:ln>
                <a:solidFill>
                  <a:schemeClr val="accent1">
                    <a:lumMod val="75000"/>
                  </a:schemeClr>
                </a:solidFill>
                <a:effectLst/>
                <a:latin typeface="Droid Sans Mono"/>
              </a:rPr>
              <a:t>stdio.h</a:t>
            </a:r>
            <a:r>
              <a:rPr kumimoji="0" lang="en-US" altLang="en-US" sz="2000" b="0" i="0" u="none" strike="noStrike" cap="none" normalizeH="0" baseline="0" dirty="0">
                <a:ln>
                  <a:noFill/>
                </a:ln>
                <a:solidFill>
                  <a:schemeClr val="accent1">
                    <a:lumMod val="75000"/>
                  </a:schemeClr>
                </a:solidFill>
                <a:effectLst/>
                <a:latin typeface="Droid Sans Mono"/>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1">
                    <a:lumMod val="75000"/>
                  </a:schemeClr>
                </a:solidFill>
                <a:effectLst/>
                <a:latin typeface="Droid Sans Mono"/>
              </a:rPr>
              <a:t> int main()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1">
                    <a:lumMod val="75000"/>
                  </a:schemeClr>
                </a:solidFill>
                <a:effectLst/>
                <a:latin typeface="Droid Sans Mono"/>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1">
                    <a:lumMod val="75000"/>
                  </a:schemeClr>
                </a:solidFill>
                <a:effectLst/>
                <a:latin typeface="Droid Sans Mono"/>
              </a:rPr>
              <a:t>   int num, count, sum =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1">
                    <a:lumMod val="75000"/>
                  </a:schemeClr>
                </a:solidFill>
                <a:effectLst/>
                <a:latin typeface="Droid Sans Mono"/>
              </a:rPr>
              <a:t>   </a:t>
            </a:r>
            <a:r>
              <a:rPr kumimoji="0" lang="en-US" altLang="en-US" sz="2000" b="0" i="0" u="none" strike="noStrike" cap="none" normalizeH="0" baseline="0" dirty="0" err="1">
                <a:ln>
                  <a:noFill/>
                </a:ln>
                <a:solidFill>
                  <a:schemeClr val="accent1">
                    <a:lumMod val="75000"/>
                  </a:schemeClr>
                </a:solidFill>
                <a:effectLst/>
                <a:latin typeface="Droid Sans Mono"/>
              </a:rPr>
              <a:t>printf</a:t>
            </a:r>
            <a:r>
              <a:rPr kumimoji="0" lang="en-US" altLang="en-US" sz="2000" b="0" i="0" u="none" strike="noStrike" cap="none" normalizeH="0" baseline="0" dirty="0">
                <a:ln>
                  <a:noFill/>
                </a:ln>
                <a:solidFill>
                  <a:schemeClr val="accent1">
                    <a:lumMod val="75000"/>
                  </a:schemeClr>
                </a:solidFill>
                <a:effectLst/>
                <a:latin typeface="Droid Sans Mono"/>
              </a:rPr>
              <a:t>("Enter a positive integer: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1">
                    <a:lumMod val="75000"/>
                  </a:schemeClr>
                </a:solidFill>
                <a:effectLst/>
                <a:latin typeface="Droid Sans Mono"/>
              </a:rPr>
              <a:t>   </a:t>
            </a:r>
            <a:r>
              <a:rPr kumimoji="0" lang="en-US" altLang="en-US" sz="2000" b="0" i="0" u="none" strike="noStrike" cap="none" normalizeH="0" baseline="0" dirty="0" err="1">
                <a:ln>
                  <a:noFill/>
                </a:ln>
                <a:solidFill>
                  <a:schemeClr val="accent1">
                    <a:lumMod val="75000"/>
                  </a:schemeClr>
                </a:solidFill>
                <a:effectLst/>
                <a:latin typeface="Droid Sans Mono"/>
              </a:rPr>
              <a:t>scanf</a:t>
            </a:r>
            <a:r>
              <a:rPr kumimoji="0" lang="en-US" altLang="en-US" sz="2000" b="0" i="0" u="none" strike="noStrike" cap="none" normalizeH="0" baseline="0" dirty="0">
                <a:ln>
                  <a:noFill/>
                </a:ln>
                <a:solidFill>
                  <a:schemeClr val="accent1">
                    <a:lumMod val="75000"/>
                  </a:schemeClr>
                </a:solidFill>
                <a:effectLst/>
                <a:latin typeface="Droid Sans Mono"/>
              </a:rPr>
              <a:t>("%d", &amp;num);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6">
                    <a:lumMod val="75000"/>
                  </a:schemeClr>
                </a:solidFill>
                <a:effectLst/>
                <a:latin typeface="Droid Sans Mono"/>
              </a:rPr>
              <a:t>// for loop terminates when num is less than count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accent1">
                    <a:lumMod val="75000"/>
                  </a:schemeClr>
                </a:solidFill>
                <a:latin typeface="Droid Sans Mono"/>
              </a:rPr>
              <a:t>    </a:t>
            </a:r>
            <a:r>
              <a:rPr kumimoji="0" lang="en-US" altLang="en-US" sz="2000" b="0" i="0" u="none" strike="noStrike" cap="none" normalizeH="0" baseline="0" dirty="0">
                <a:ln>
                  <a:noFill/>
                </a:ln>
                <a:solidFill>
                  <a:schemeClr val="accent1">
                    <a:lumMod val="75000"/>
                  </a:schemeClr>
                </a:solidFill>
                <a:effectLst/>
                <a:latin typeface="Droid Sans Mono"/>
              </a:rPr>
              <a:t>for(count = 1; count &lt;= num; ++count)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accent1">
                    <a:lumMod val="75000"/>
                  </a:schemeClr>
                </a:solidFill>
                <a:latin typeface="Droid Sans Mono"/>
              </a:rPr>
              <a:t>     </a:t>
            </a:r>
            <a:r>
              <a:rPr kumimoji="0" lang="en-US" altLang="en-US" sz="2000" b="0" i="0" u="none" strike="noStrike" cap="none" normalizeH="0" baseline="0" dirty="0">
                <a:ln>
                  <a:noFill/>
                </a:ln>
                <a:solidFill>
                  <a:schemeClr val="accent1">
                    <a:lumMod val="75000"/>
                  </a:schemeClr>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accent1">
                    <a:lumMod val="75000"/>
                  </a:schemeClr>
                </a:solidFill>
                <a:latin typeface="Droid Sans Mono"/>
              </a:rPr>
              <a:t>     </a:t>
            </a:r>
            <a:r>
              <a:rPr kumimoji="0" lang="en-US" altLang="en-US" sz="2000" b="0" i="0" u="none" strike="noStrike" cap="none" normalizeH="0" baseline="0" dirty="0">
                <a:ln>
                  <a:noFill/>
                </a:ln>
                <a:solidFill>
                  <a:schemeClr val="accent1">
                    <a:lumMod val="75000"/>
                  </a:schemeClr>
                </a:solidFill>
                <a:effectLst/>
                <a:latin typeface="Droid Sans Mono"/>
              </a:rPr>
              <a:t> sum += count;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accent1">
                    <a:lumMod val="75000"/>
                  </a:schemeClr>
                </a:solidFill>
                <a:latin typeface="Droid Sans Mono"/>
              </a:rPr>
              <a:t>    </a:t>
            </a:r>
            <a:r>
              <a:rPr kumimoji="0" lang="en-US" altLang="en-US" sz="2000" b="0" i="0" u="none" strike="noStrike" cap="none" normalizeH="0" baseline="0" dirty="0">
                <a:ln>
                  <a:noFill/>
                </a:ln>
                <a:solidFill>
                  <a:schemeClr val="accent1">
                    <a:lumMod val="75000"/>
                  </a:schemeClr>
                </a:solidFill>
                <a:effectLst/>
                <a:latin typeface="Droid Sans Mono"/>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accent1">
                    <a:lumMod val="75000"/>
                  </a:schemeClr>
                </a:solidFill>
                <a:latin typeface="Droid Sans Mono"/>
              </a:rPr>
              <a:t>  </a:t>
            </a:r>
            <a:r>
              <a:rPr kumimoji="0" lang="en-US" altLang="en-US" sz="2000" b="0" i="0" u="none" strike="noStrike" cap="none" normalizeH="0" baseline="0" dirty="0">
                <a:ln>
                  <a:noFill/>
                </a:ln>
                <a:solidFill>
                  <a:schemeClr val="accent1">
                    <a:lumMod val="75000"/>
                  </a:schemeClr>
                </a:solidFill>
                <a:effectLst/>
                <a:latin typeface="Droid Sans Mono"/>
              </a:rPr>
              <a:t> </a:t>
            </a:r>
            <a:r>
              <a:rPr kumimoji="0" lang="en-US" altLang="en-US" sz="2000" b="0" i="0" u="none" strike="noStrike" cap="none" normalizeH="0" baseline="0" dirty="0" err="1">
                <a:ln>
                  <a:noFill/>
                </a:ln>
                <a:solidFill>
                  <a:schemeClr val="accent1">
                    <a:lumMod val="75000"/>
                  </a:schemeClr>
                </a:solidFill>
                <a:effectLst/>
                <a:latin typeface="Droid Sans Mono"/>
              </a:rPr>
              <a:t>printf</a:t>
            </a:r>
            <a:r>
              <a:rPr kumimoji="0" lang="en-US" altLang="en-US" sz="2000" b="0" i="0" u="none" strike="noStrike" cap="none" normalizeH="0" baseline="0" dirty="0">
                <a:ln>
                  <a:noFill/>
                </a:ln>
                <a:solidFill>
                  <a:schemeClr val="accent1">
                    <a:lumMod val="75000"/>
                  </a:schemeClr>
                </a:solidFill>
                <a:effectLst/>
                <a:latin typeface="Droid Sans Mono"/>
              </a:rPr>
              <a:t>("Sum = %d", sum);</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accent1">
                    <a:lumMod val="75000"/>
                  </a:schemeClr>
                </a:solidFill>
                <a:latin typeface="Droid Sans Mono"/>
              </a:rPr>
              <a:t>   </a:t>
            </a:r>
            <a:r>
              <a:rPr kumimoji="0" lang="en-US" altLang="en-US" sz="2000" b="0" i="0" u="none" strike="noStrike" cap="none" normalizeH="0" baseline="0" dirty="0">
                <a:ln>
                  <a:noFill/>
                </a:ln>
                <a:solidFill>
                  <a:schemeClr val="accent1">
                    <a:lumMod val="75000"/>
                  </a:schemeClr>
                </a:solidFill>
                <a:effectLst/>
                <a:latin typeface="Droid Sans Mono"/>
              </a:rPr>
              <a:t>return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1">
                    <a:lumMod val="75000"/>
                  </a:schemeClr>
                </a:solidFill>
                <a:effectLst/>
                <a:latin typeface="Droid Sans Mono"/>
              </a:rPr>
              <a:t>  }</a:t>
            </a:r>
            <a:r>
              <a:rPr kumimoji="0" lang="en-US" altLang="en-US" sz="2000" b="0" i="0" u="none" strike="noStrike" cap="none" normalizeH="0" baseline="0" dirty="0">
                <a:ln>
                  <a:noFill/>
                </a:ln>
                <a:solidFill>
                  <a:schemeClr val="accent1">
                    <a:lumMod val="75000"/>
                  </a:schemeClr>
                </a:solidFill>
                <a:effectLst/>
              </a:rPr>
              <a:t> </a:t>
            </a:r>
            <a:endParaRPr kumimoji="0" lang="en-US" altLang="en-US" sz="2000" b="0" i="0" u="none" strike="noStrike" cap="none" normalizeH="0" baseline="0" dirty="0">
              <a:ln>
                <a:noFill/>
              </a:ln>
              <a:solidFill>
                <a:schemeClr val="accent1">
                  <a:lumMod val="75000"/>
                </a:schemeClr>
              </a:solidFill>
              <a:effectLst/>
              <a:latin typeface="Arial" panose="020B0604020202020204" pitchFamily="34" charset="0"/>
            </a:endParaRPr>
          </a:p>
        </p:txBody>
      </p:sp>
      <p:sp>
        <p:nvSpPr>
          <p:cNvPr id="10" name="Rectangle 4">
            <a:extLst>
              <a:ext uri="{FF2B5EF4-FFF2-40B4-BE49-F238E27FC236}">
                <a16:creationId xmlns:a16="http://schemas.microsoft.com/office/drawing/2014/main" id="{35BCD14A-C8C0-42B0-9ED8-13DEA2F2022D}"/>
              </a:ext>
            </a:extLst>
          </p:cNvPr>
          <p:cNvSpPr>
            <a:spLocks noChangeArrowheads="1"/>
          </p:cNvSpPr>
          <p:nvPr/>
        </p:nvSpPr>
        <p:spPr bwMode="auto">
          <a:xfrm>
            <a:off x="7301133" y="2902171"/>
            <a:ext cx="4618892" cy="1602298"/>
          </a:xfrm>
          <a:prstGeom prst="rect">
            <a:avLst/>
          </a:prstGeom>
          <a:solidFill>
            <a:srgbClr val="F5F5F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accent2"/>
                </a:solidFill>
                <a:effectLst/>
                <a:latin typeface="Droid Sans Mono"/>
              </a:rPr>
              <a:t>Output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25265E"/>
                </a:solidFill>
                <a:effectLst/>
                <a:latin typeface="Droid Sans Mono"/>
              </a:rPr>
              <a:t>Enter a positive integer: 10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25265E"/>
                </a:solidFill>
                <a:effectLst/>
                <a:latin typeface="Droid Sans Mono"/>
              </a:rPr>
              <a:t>Sum = 55</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2412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9F06AC-1406-44DC-BEDA-E7DF1796E889}"/>
              </a:ext>
            </a:extLst>
          </p:cNvPr>
          <p:cNvSpPr>
            <a:spLocks noGrp="1"/>
          </p:cNvSpPr>
          <p:nvPr>
            <p:ph type="body" idx="1"/>
          </p:nvPr>
        </p:nvSpPr>
        <p:spPr>
          <a:xfrm>
            <a:off x="571499" y="1457738"/>
            <a:ext cx="11209376" cy="4587599"/>
          </a:xfrm>
        </p:spPr>
        <p:txBody>
          <a:bodyPr>
            <a:normAutofit/>
          </a:bodyPr>
          <a:lstStyle/>
          <a:p>
            <a:pPr>
              <a:buFont typeface="Wingdings" panose="05000000000000000000" pitchFamily="2" charset="2"/>
              <a:buChar char="Ø"/>
            </a:pPr>
            <a:r>
              <a:rPr lang="en-US" sz="2400" b="0" i="0" dirty="0">
                <a:solidFill>
                  <a:srgbClr val="222426"/>
                </a:solidFill>
                <a:effectLst/>
                <a:latin typeface="Times New Roman" panose="02020603050405020304" pitchFamily="18" charset="0"/>
                <a:cs typeface="Times New Roman" panose="02020603050405020304" pitchFamily="18" charset="0"/>
              </a:rPr>
              <a:t>A do while loop is similar to while loop with one exception that it executes the statements inside the body of do-while before checking the condition.</a:t>
            </a:r>
          </a:p>
          <a:p>
            <a:pPr marL="50800" indent="0">
              <a:buNone/>
            </a:pPr>
            <a:endParaRPr lang="en-US" sz="2400" b="0" i="0" dirty="0">
              <a:solidFill>
                <a:srgbClr val="222426"/>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solidFill>
                  <a:srgbClr val="222426"/>
                </a:solidFill>
                <a:latin typeface="Times New Roman" panose="02020603050405020304" pitchFamily="18" charset="0"/>
                <a:cs typeface="Times New Roman" panose="02020603050405020304" pitchFamily="18" charset="0"/>
              </a:rPr>
              <a:t>In the while loop, first the condition is checked and then the statements in while</a:t>
            </a:r>
          </a:p>
          <a:p>
            <a:pPr marL="50800" indent="0">
              <a:buNone/>
            </a:pPr>
            <a:r>
              <a:rPr lang="en-US" sz="2400" dirty="0">
                <a:solidFill>
                  <a:srgbClr val="222426"/>
                </a:solidFill>
                <a:latin typeface="Times New Roman" panose="02020603050405020304" pitchFamily="18" charset="0"/>
                <a:cs typeface="Times New Roman" panose="02020603050405020304" pitchFamily="18" charset="0"/>
              </a:rPr>
              <a:t>      loop are executed.</a:t>
            </a:r>
          </a:p>
          <a:p>
            <a:pPr marL="50800" indent="0">
              <a:buNone/>
            </a:pPr>
            <a:endParaRPr lang="en-US" sz="2400" dirty="0">
              <a:solidFill>
                <a:srgbClr val="222426"/>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0" i="0" dirty="0">
                <a:solidFill>
                  <a:srgbClr val="222426"/>
                </a:solidFill>
                <a:effectLst/>
                <a:latin typeface="Times New Roman" panose="02020603050405020304" pitchFamily="18" charset="0"/>
                <a:cs typeface="Times New Roman" panose="02020603050405020304" pitchFamily="18" charset="0"/>
              </a:rPr>
              <a:t>I</a:t>
            </a:r>
            <a:r>
              <a:rPr lang="en-US" sz="2400" dirty="0">
                <a:solidFill>
                  <a:srgbClr val="222426"/>
                </a:solidFill>
                <a:latin typeface="Times New Roman" panose="02020603050405020304" pitchFamily="18" charset="0"/>
                <a:cs typeface="Times New Roman" panose="02020603050405020304" pitchFamily="18" charset="0"/>
              </a:rPr>
              <a:t>f a condition is false at the first place then the do while would run once, </a:t>
            </a:r>
          </a:p>
          <a:p>
            <a:pPr marL="50800" indent="0">
              <a:buNone/>
            </a:pPr>
            <a:r>
              <a:rPr lang="en-US" sz="2400" dirty="0">
                <a:solidFill>
                  <a:srgbClr val="222426"/>
                </a:solidFill>
                <a:latin typeface="Times New Roman" panose="02020603050405020304" pitchFamily="18" charset="0"/>
                <a:cs typeface="Times New Roman" panose="02020603050405020304" pitchFamily="18" charset="0"/>
              </a:rPr>
              <a:t>      however the while loop would not run at all.</a:t>
            </a:r>
            <a:endParaRPr lang="en-IN" sz="2400" dirty="0">
              <a:solidFill>
                <a:srgbClr val="222426"/>
              </a:solidFill>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3AFB903E-0F39-4825-9D6A-DDA82042A147}"/>
              </a:ext>
            </a:extLst>
          </p:cNvPr>
          <p:cNvSpPr>
            <a:spLocks noGrp="1"/>
          </p:cNvSpPr>
          <p:nvPr>
            <p:ph type="title"/>
          </p:nvPr>
        </p:nvSpPr>
        <p:spPr>
          <a:xfrm>
            <a:off x="571499" y="580663"/>
            <a:ext cx="11209376" cy="464000"/>
          </a:xfrm>
        </p:spPr>
        <p:txBody>
          <a:bodyPr/>
          <a:lstStyle/>
          <a:p>
            <a:r>
              <a:rPr lang="en-IN" dirty="0"/>
              <a:t>				do-while loop</a:t>
            </a:r>
          </a:p>
        </p:txBody>
      </p:sp>
    </p:spTree>
    <p:extLst>
      <p:ext uri="{BB962C8B-B14F-4D97-AF65-F5344CB8AC3E}">
        <p14:creationId xmlns:p14="http://schemas.microsoft.com/office/powerpoint/2010/main" val="3914685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126EAC-640C-42B2-9592-6E39E63A817E}"/>
              </a:ext>
            </a:extLst>
          </p:cNvPr>
          <p:cNvSpPr>
            <a:spLocks noGrp="1"/>
          </p:cNvSpPr>
          <p:nvPr>
            <p:ph type="body" idx="1"/>
          </p:nvPr>
        </p:nvSpPr>
        <p:spPr/>
        <p:txBody>
          <a:bodyPr/>
          <a:lstStyle/>
          <a:p>
            <a:endParaRPr lang="en-IN" dirty="0"/>
          </a:p>
          <a:p>
            <a:endParaRPr lang="en-IN" dirty="0"/>
          </a:p>
          <a:p>
            <a:endParaRPr lang="en-IN" dirty="0"/>
          </a:p>
          <a:p>
            <a:endParaRPr lang="en-IN" dirty="0"/>
          </a:p>
          <a:p>
            <a:endParaRPr lang="en-IN" dirty="0"/>
          </a:p>
          <a:p>
            <a:endParaRPr lang="en-IN" dirty="0"/>
          </a:p>
        </p:txBody>
      </p:sp>
      <p:sp>
        <p:nvSpPr>
          <p:cNvPr id="3" name="Title 2">
            <a:extLst>
              <a:ext uri="{FF2B5EF4-FFF2-40B4-BE49-F238E27FC236}">
                <a16:creationId xmlns:a16="http://schemas.microsoft.com/office/drawing/2014/main" id="{2B4FD639-D790-4941-AEA3-9684B8AE7E20}"/>
              </a:ext>
            </a:extLst>
          </p:cNvPr>
          <p:cNvSpPr>
            <a:spLocks noGrp="1"/>
          </p:cNvSpPr>
          <p:nvPr>
            <p:ph type="title"/>
          </p:nvPr>
        </p:nvSpPr>
        <p:spPr/>
        <p:txBody>
          <a:bodyPr/>
          <a:lstStyle/>
          <a:p>
            <a:r>
              <a:rPr lang="en-IN" dirty="0"/>
              <a:t>			 do - while loop – syntax.</a:t>
            </a:r>
          </a:p>
        </p:txBody>
      </p:sp>
      <p:pic>
        <p:nvPicPr>
          <p:cNvPr id="7" name="Picture 6">
            <a:extLst>
              <a:ext uri="{FF2B5EF4-FFF2-40B4-BE49-F238E27FC236}">
                <a16:creationId xmlns:a16="http://schemas.microsoft.com/office/drawing/2014/main" id="{8ED269CF-E43D-4864-BD37-58DFDA630921}"/>
              </a:ext>
            </a:extLst>
          </p:cNvPr>
          <p:cNvPicPr>
            <a:picLocks noChangeAspect="1"/>
          </p:cNvPicPr>
          <p:nvPr/>
        </p:nvPicPr>
        <p:blipFill>
          <a:blip r:embed="rId2"/>
          <a:stretch>
            <a:fillRect/>
          </a:stretch>
        </p:blipFill>
        <p:spPr>
          <a:xfrm>
            <a:off x="3547375" y="1445104"/>
            <a:ext cx="4393736" cy="3548722"/>
          </a:xfrm>
          <a:prstGeom prst="rect">
            <a:avLst/>
          </a:prstGeom>
        </p:spPr>
      </p:pic>
    </p:spTree>
    <p:extLst>
      <p:ext uri="{BB962C8B-B14F-4D97-AF65-F5344CB8AC3E}">
        <p14:creationId xmlns:p14="http://schemas.microsoft.com/office/powerpoint/2010/main" val="4097034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6E75BB-9CFC-42F1-A717-91B77AD26B31}"/>
              </a:ext>
            </a:extLst>
          </p:cNvPr>
          <p:cNvPicPr>
            <a:picLocks noChangeAspect="1"/>
          </p:cNvPicPr>
          <p:nvPr/>
        </p:nvPicPr>
        <p:blipFill>
          <a:blip r:embed="rId2"/>
          <a:stretch>
            <a:fillRect/>
          </a:stretch>
        </p:blipFill>
        <p:spPr>
          <a:xfrm>
            <a:off x="3803374" y="348662"/>
            <a:ext cx="3392556" cy="788594"/>
          </a:xfrm>
          <a:prstGeom prst="rect">
            <a:avLst/>
          </a:prstGeom>
        </p:spPr>
      </p:pic>
      <p:pic>
        <p:nvPicPr>
          <p:cNvPr id="3" name="Picture 2">
            <a:extLst>
              <a:ext uri="{FF2B5EF4-FFF2-40B4-BE49-F238E27FC236}">
                <a16:creationId xmlns:a16="http://schemas.microsoft.com/office/drawing/2014/main" id="{08507320-3EE6-49C7-A4F1-BC974B03B262}"/>
              </a:ext>
            </a:extLst>
          </p:cNvPr>
          <p:cNvPicPr>
            <a:picLocks noChangeAspect="1"/>
          </p:cNvPicPr>
          <p:nvPr/>
        </p:nvPicPr>
        <p:blipFill>
          <a:blip r:embed="rId3"/>
          <a:stretch>
            <a:fillRect/>
          </a:stretch>
        </p:blipFill>
        <p:spPr>
          <a:xfrm>
            <a:off x="3127514" y="1577009"/>
            <a:ext cx="4823790" cy="3882887"/>
          </a:xfrm>
          <a:prstGeom prst="rect">
            <a:avLst/>
          </a:prstGeom>
        </p:spPr>
      </p:pic>
    </p:spTree>
    <p:extLst>
      <p:ext uri="{BB962C8B-B14F-4D97-AF65-F5344CB8AC3E}">
        <p14:creationId xmlns:p14="http://schemas.microsoft.com/office/powerpoint/2010/main" val="37626941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01C1E0-EA38-4313-8878-FE292DAB85D9}"/>
              </a:ext>
            </a:extLst>
          </p:cNvPr>
          <p:cNvSpPr>
            <a:spLocks noGrp="1"/>
          </p:cNvSpPr>
          <p:nvPr>
            <p:ph type="body" idx="1"/>
          </p:nvPr>
        </p:nvSpPr>
        <p:spPr/>
        <p:txBody>
          <a:bodyPr/>
          <a:lstStyle/>
          <a:p>
            <a:r>
              <a:rPr lang="en-IN" dirty="0"/>
              <a:t>                                                                                     </a:t>
            </a:r>
          </a:p>
          <a:p>
            <a:r>
              <a:rPr lang="en-IN" dirty="0"/>
              <a:t>                                                                                       </a:t>
            </a:r>
          </a:p>
        </p:txBody>
      </p:sp>
      <p:sp>
        <p:nvSpPr>
          <p:cNvPr id="3" name="Title 2">
            <a:extLst>
              <a:ext uri="{FF2B5EF4-FFF2-40B4-BE49-F238E27FC236}">
                <a16:creationId xmlns:a16="http://schemas.microsoft.com/office/drawing/2014/main" id="{99C7927B-ADC9-4309-BCFF-10E715FC4B1C}"/>
              </a:ext>
            </a:extLst>
          </p:cNvPr>
          <p:cNvSpPr>
            <a:spLocks noGrp="1"/>
          </p:cNvSpPr>
          <p:nvPr>
            <p:ph type="title"/>
          </p:nvPr>
        </p:nvSpPr>
        <p:spPr>
          <a:xfrm>
            <a:off x="571499" y="569843"/>
            <a:ext cx="11209376" cy="410818"/>
          </a:xfrm>
        </p:spPr>
        <p:txBody>
          <a:bodyPr/>
          <a:lstStyle/>
          <a:p>
            <a:r>
              <a:rPr lang="en-IN" dirty="0"/>
              <a:t>			</a:t>
            </a:r>
            <a:r>
              <a:rPr lang="en-US" sz="2800" b="1" i="0" dirty="0">
                <a:solidFill>
                  <a:srgbClr val="444542"/>
                </a:solidFill>
                <a:effectLst/>
                <a:latin typeface="Times New Roman" panose="02020603050405020304" pitchFamily="18" charset="0"/>
                <a:cs typeface="Times New Roman" panose="02020603050405020304" pitchFamily="18" charset="0"/>
              </a:rPr>
              <a:t>Example of do while loop</a:t>
            </a:r>
            <a:br>
              <a:rPr lang="en-US" b="1" i="0" dirty="0">
                <a:solidFill>
                  <a:srgbClr val="444542"/>
                </a:solidFill>
                <a:effectLst/>
                <a:latin typeface="PT Sans"/>
              </a:rPr>
            </a:br>
            <a:endParaRPr lang="en-IN" dirty="0"/>
          </a:p>
        </p:txBody>
      </p:sp>
      <p:pic>
        <p:nvPicPr>
          <p:cNvPr id="5" name="Picture 4">
            <a:extLst>
              <a:ext uri="{FF2B5EF4-FFF2-40B4-BE49-F238E27FC236}">
                <a16:creationId xmlns:a16="http://schemas.microsoft.com/office/drawing/2014/main" id="{CBBD9822-F988-4E23-B673-95D132F64C66}"/>
              </a:ext>
            </a:extLst>
          </p:cNvPr>
          <p:cNvPicPr>
            <a:picLocks noChangeAspect="1"/>
          </p:cNvPicPr>
          <p:nvPr/>
        </p:nvPicPr>
        <p:blipFill>
          <a:blip r:embed="rId2"/>
          <a:stretch>
            <a:fillRect/>
          </a:stretch>
        </p:blipFill>
        <p:spPr>
          <a:xfrm>
            <a:off x="939165" y="1263820"/>
            <a:ext cx="5951956" cy="3561398"/>
          </a:xfrm>
          <a:prstGeom prst="rect">
            <a:avLst/>
          </a:prstGeom>
        </p:spPr>
      </p:pic>
      <p:pic>
        <p:nvPicPr>
          <p:cNvPr id="7" name="Picture 6">
            <a:extLst>
              <a:ext uri="{FF2B5EF4-FFF2-40B4-BE49-F238E27FC236}">
                <a16:creationId xmlns:a16="http://schemas.microsoft.com/office/drawing/2014/main" id="{242E3B2E-7394-4270-A5B6-902F23857058}"/>
              </a:ext>
            </a:extLst>
          </p:cNvPr>
          <p:cNvPicPr>
            <a:picLocks noChangeAspect="1"/>
          </p:cNvPicPr>
          <p:nvPr/>
        </p:nvPicPr>
        <p:blipFill>
          <a:blip r:embed="rId3"/>
          <a:stretch>
            <a:fillRect/>
          </a:stretch>
        </p:blipFill>
        <p:spPr>
          <a:xfrm>
            <a:off x="8257736" y="2323349"/>
            <a:ext cx="2574387" cy="1474928"/>
          </a:xfrm>
          <a:prstGeom prst="rect">
            <a:avLst/>
          </a:prstGeom>
        </p:spPr>
      </p:pic>
      <p:pic>
        <p:nvPicPr>
          <p:cNvPr id="9" name="Picture 8">
            <a:extLst>
              <a:ext uri="{FF2B5EF4-FFF2-40B4-BE49-F238E27FC236}">
                <a16:creationId xmlns:a16="http://schemas.microsoft.com/office/drawing/2014/main" id="{EB723EB8-99AB-4642-A63E-219A47EB3D0F}"/>
              </a:ext>
            </a:extLst>
          </p:cNvPr>
          <p:cNvPicPr>
            <a:picLocks noChangeAspect="1"/>
          </p:cNvPicPr>
          <p:nvPr/>
        </p:nvPicPr>
        <p:blipFill>
          <a:blip r:embed="rId4"/>
          <a:stretch>
            <a:fillRect/>
          </a:stretch>
        </p:blipFill>
        <p:spPr>
          <a:xfrm>
            <a:off x="8257736" y="1420838"/>
            <a:ext cx="945832" cy="619676"/>
          </a:xfrm>
          <a:prstGeom prst="rect">
            <a:avLst/>
          </a:prstGeom>
        </p:spPr>
      </p:pic>
    </p:spTree>
    <p:extLst>
      <p:ext uri="{BB962C8B-B14F-4D97-AF65-F5344CB8AC3E}">
        <p14:creationId xmlns:p14="http://schemas.microsoft.com/office/powerpoint/2010/main" val="3758956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BB3779-78F6-4BB8-9B0E-1EF9BBDE0D58}"/>
              </a:ext>
            </a:extLst>
          </p:cNvPr>
          <p:cNvSpPr>
            <a:spLocks noGrp="1"/>
          </p:cNvSpPr>
          <p:nvPr>
            <p:ph type="body" idx="1"/>
          </p:nvPr>
        </p:nvSpPr>
        <p:spPr/>
        <p:txBody>
          <a:bodyPr/>
          <a:lstStyle/>
          <a:p>
            <a:r>
              <a:rPr lang="en-IN" dirty="0"/>
              <a:t> </a:t>
            </a:r>
          </a:p>
        </p:txBody>
      </p:sp>
      <p:sp>
        <p:nvSpPr>
          <p:cNvPr id="3" name="Title 2">
            <a:extLst>
              <a:ext uri="{FF2B5EF4-FFF2-40B4-BE49-F238E27FC236}">
                <a16:creationId xmlns:a16="http://schemas.microsoft.com/office/drawing/2014/main" id="{CF2B4204-BDB0-4909-B73E-5DE43AA80995}"/>
              </a:ext>
            </a:extLst>
          </p:cNvPr>
          <p:cNvSpPr>
            <a:spLocks noGrp="1"/>
          </p:cNvSpPr>
          <p:nvPr>
            <p:ph type="title"/>
          </p:nvPr>
        </p:nvSpPr>
        <p:spPr/>
        <p:txBody>
          <a:bodyPr/>
          <a:lstStyle/>
          <a:p>
            <a:r>
              <a:rPr lang="en-IN" dirty="0"/>
              <a:t>                  </a:t>
            </a:r>
          </a:p>
        </p:txBody>
      </p:sp>
      <p:pic>
        <p:nvPicPr>
          <p:cNvPr id="5" name="Picture 4">
            <a:extLst>
              <a:ext uri="{FF2B5EF4-FFF2-40B4-BE49-F238E27FC236}">
                <a16:creationId xmlns:a16="http://schemas.microsoft.com/office/drawing/2014/main" id="{45DFCF21-ABFB-4651-BF46-8D01437596E5}"/>
              </a:ext>
            </a:extLst>
          </p:cNvPr>
          <p:cNvPicPr>
            <a:picLocks noChangeAspect="1"/>
          </p:cNvPicPr>
          <p:nvPr/>
        </p:nvPicPr>
        <p:blipFill>
          <a:blip r:embed="rId2"/>
          <a:stretch>
            <a:fillRect/>
          </a:stretch>
        </p:blipFill>
        <p:spPr>
          <a:xfrm>
            <a:off x="3722957" y="348662"/>
            <a:ext cx="3578176" cy="660625"/>
          </a:xfrm>
          <a:prstGeom prst="rect">
            <a:avLst/>
          </a:prstGeom>
        </p:spPr>
      </p:pic>
      <p:pic>
        <p:nvPicPr>
          <p:cNvPr id="7" name="Picture 6">
            <a:extLst>
              <a:ext uri="{FF2B5EF4-FFF2-40B4-BE49-F238E27FC236}">
                <a16:creationId xmlns:a16="http://schemas.microsoft.com/office/drawing/2014/main" id="{5626E3FF-B612-4FF5-8D84-6CF8DC2D1EBA}"/>
              </a:ext>
            </a:extLst>
          </p:cNvPr>
          <p:cNvPicPr>
            <a:picLocks noChangeAspect="1"/>
          </p:cNvPicPr>
          <p:nvPr/>
        </p:nvPicPr>
        <p:blipFill>
          <a:blip r:embed="rId3"/>
          <a:stretch>
            <a:fillRect/>
          </a:stretch>
        </p:blipFill>
        <p:spPr>
          <a:xfrm>
            <a:off x="974333" y="1137257"/>
            <a:ext cx="1431241" cy="635272"/>
          </a:xfrm>
          <a:prstGeom prst="rect">
            <a:avLst/>
          </a:prstGeom>
        </p:spPr>
      </p:pic>
      <p:pic>
        <p:nvPicPr>
          <p:cNvPr id="9" name="Picture 8">
            <a:extLst>
              <a:ext uri="{FF2B5EF4-FFF2-40B4-BE49-F238E27FC236}">
                <a16:creationId xmlns:a16="http://schemas.microsoft.com/office/drawing/2014/main" id="{CCC3CE1C-8098-433C-81ED-34F5E9D5A2D8}"/>
              </a:ext>
            </a:extLst>
          </p:cNvPr>
          <p:cNvPicPr>
            <a:picLocks noChangeAspect="1"/>
          </p:cNvPicPr>
          <p:nvPr/>
        </p:nvPicPr>
        <p:blipFill>
          <a:blip r:embed="rId4"/>
          <a:stretch>
            <a:fillRect/>
          </a:stretch>
        </p:blipFill>
        <p:spPr>
          <a:xfrm>
            <a:off x="974333" y="1988098"/>
            <a:ext cx="4258849" cy="3206397"/>
          </a:xfrm>
          <a:prstGeom prst="rect">
            <a:avLst/>
          </a:prstGeom>
        </p:spPr>
      </p:pic>
      <p:pic>
        <p:nvPicPr>
          <p:cNvPr id="11" name="Picture 10">
            <a:extLst>
              <a:ext uri="{FF2B5EF4-FFF2-40B4-BE49-F238E27FC236}">
                <a16:creationId xmlns:a16="http://schemas.microsoft.com/office/drawing/2014/main" id="{E043F5D2-CE29-49C9-83F8-6BD060A65EB3}"/>
              </a:ext>
            </a:extLst>
          </p:cNvPr>
          <p:cNvPicPr>
            <a:picLocks noChangeAspect="1"/>
          </p:cNvPicPr>
          <p:nvPr/>
        </p:nvPicPr>
        <p:blipFill>
          <a:blip r:embed="rId5"/>
          <a:stretch>
            <a:fillRect/>
          </a:stretch>
        </p:blipFill>
        <p:spPr>
          <a:xfrm>
            <a:off x="7090117" y="2137482"/>
            <a:ext cx="2194560" cy="1421643"/>
          </a:xfrm>
          <a:prstGeom prst="rect">
            <a:avLst/>
          </a:prstGeom>
        </p:spPr>
      </p:pic>
    </p:spTree>
    <p:extLst>
      <p:ext uri="{BB962C8B-B14F-4D97-AF65-F5344CB8AC3E}">
        <p14:creationId xmlns:p14="http://schemas.microsoft.com/office/powerpoint/2010/main" val="425807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2E3EEF-8DD3-4DAB-810E-230CECF3AF68}"/>
              </a:ext>
            </a:extLst>
          </p:cNvPr>
          <p:cNvSpPr>
            <a:spLocks noGrp="1"/>
          </p:cNvSpPr>
          <p:nvPr>
            <p:ph type="title"/>
          </p:nvPr>
        </p:nvSpPr>
        <p:spPr/>
        <p:txBody>
          <a:bodyPr/>
          <a:lstStyle/>
          <a:p>
            <a:r>
              <a:rPr lang="en-US" dirty="0"/>
              <a:t>Loops</a:t>
            </a:r>
          </a:p>
        </p:txBody>
      </p:sp>
      <p:pic>
        <p:nvPicPr>
          <p:cNvPr id="4" name="Picture 2" descr="do while loop in C">
            <a:extLst>
              <a:ext uri="{FF2B5EF4-FFF2-40B4-BE49-F238E27FC236}">
                <a16:creationId xmlns:a16="http://schemas.microsoft.com/office/drawing/2014/main" id="{33F42B6D-1ECC-4BD3-AE42-2D10844978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651" y="1214439"/>
            <a:ext cx="7700963" cy="3800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3314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FB2333-5D26-4BB7-A0F2-5406C145A274}"/>
              </a:ext>
            </a:extLst>
          </p:cNvPr>
          <p:cNvPicPr>
            <a:picLocks noChangeAspect="1"/>
          </p:cNvPicPr>
          <p:nvPr/>
        </p:nvPicPr>
        <p:blipFill>
          <a:blip r:embed="rId2"/>
          <a:stretch>
            <a:fillRect/>
          </a:stretch>
        </p:blipFill>
        <p:spPr>
          <a:xfrm>
            <a:off x="935793" y="919996"/>
            <a:ext cx="4972637" cy="4003695"/>
          </a:xfrm>
          <a:prstGeom prst="rect">
            <a:avLst/>
          </a:prstGeom>
        </p:spPr>
      </p:pic>
      <p:pic>
        <p:nvPicPr>
          <p:cNvPr id="7" name="Picture 6">
            <a:extLst>
              <a:ext uri="{FF2B5EF4-FFF2-40B4-BE49-F238E27FC236}">
                <a16:creationId xmlns:a16="http://schemas.microsoft.com/office/drawing/2014/main" id="{A3805F55-2D2E-49D9-B2E9-991A52AF0818}"/>
              </a:ext>
            </a:extLst>
          </p:cNvPr>
          <p:cNvPicPr>
            <a:picLocks noChangeAspect="1"/>
          </p:cNvPicPr>
          <p:nvPr/>
        </p:nvPicPr>
        <p:blipFill>
          <a:blip r:embed="rId3"/>
          <a:stretch>
            <a:fillRect/>
          </a:stretch>
        </p:blipFill>
        <p:spPr>
          <a:xfrm>
            <a:off x="7419608" y="1788368"/>
            <a:ext cx="2849807" cy="1756690"/>
          </a:xfrm>
          <a:prstGeom prst="rect">
            <a:avLst/>
          </a:prstGeom>
        </p:spPr>
      </p:pic>
    </p:spTree>
    <p:extLst>
      <p:ext uri="{BB962C8B-B14F-4D97-AF65-F5344CB8AC3E}">
        <p14:creationId xmlns:p14="http://schemas.microsoft.com/office/powerpoint/2010/main" val="2803984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E6E3960-3ADA-4060-B9B7-879B439B4377}"/>
              </a:ext>
            </a:extLst>
          </p:cNvPr>
          <p:cNvSpPr>
            <a:spLocks noGrp="1"/>
          </p:cNvSpPr>
          <p:nvPr>
            <p:ph type="body" idx="1"/>
          </p:nvPr>
        </p:nvSpPr>
        <p:spPr>
          <a:xfrm>
            <a:off x="571499" y="1484242"/>
            <a:ext cx="11209376" cy="4561095"/>
          </a:xfrm>
        </p:spPr>
        <p:txBody>
          <a:bodyPr/>
          <a:lstStyle/>
          <a:p>
            <a:pPr>
              <a:buFont typeface="Wingdings" panose="05000000000000000000" pitchFamily="2" charset="2"/>
              <a:buChar char="Ø"/>
            </a:pPr>
            <a:r>
              <a:rPr lang="en-US" sz="2400" b="0" i="0" dirty="0">
                <a:solidFill>
                  <a:srgbClr val="222426"/>
                </a:solidFill>
                <a:effectLst/>
                <a:latin typeface="Times New Roman" panose="02020603050405020304" pitchFamily="18" charset="0"/>
                <a:cs typeface="Times New Roman" panose="02020603050405020304" pitchFamily="18" charset="0"/>
              </a:rPr>
              <a:t>The </a:t>
            </a:r>
            <a:r>
              <a:rPr lang="en-US" sz="2400" b="1" i="0" dirty="0">
                <a:solidFill>
                  <a:srgbClr val="222426"/>
                </a:solidFill>
                <a:effectLst/>
                <a:latin typeface="Times New Roman" panose="02020603050405020304" pitchFamily="18" charset="0"/>
                <a:cs typeface="Times New Roman" panose="02020603050405020304" pitchFamily="18" charset="0"/>
              </a:rPr>
              <a:t>continue statement</a:t>
            </a:r>
            <a:r>
              <a:rPr lang="en-US" sz="2400" b="0" i="0" dirty="0">
                <a:solidFill>
                  <a:srgbClr val="222426"/>
                </a:solidFill>
                <a:effectLst/>
                <a:latin typeface="Times New Roman" panose="02020603050405020304" pitchFamily="18" charset="0"/>
                <a:cs typeface="Times New Roman" panose="02020603050405020304" pitchFamily="18" charset="0"/>
              </a:rPr>
              <a:t> is used inside </a:t>
            </a:r>
            <a:r>
              <a:rPr lang="en-US" sz="2400" b="1" dirty="0">
                <a:solidFill>
                  <a:srgbClr val="7DC246"/>
                </a:solidFill>
                <a:latin typeface="Times New Roman" panose="02020603050405020304" pitchFamily="18" charset="0"/>
                <a:cs typeface="Times New Roman" panose="02020603050405020304" pitchFamily="18" charset="0"/>
              </a:rPr>
              <a:t>loops.</a:t>
            </a:r>
          </a:p>
          <a:p>
            <a:pPr marL="50800" indent="0" algn="just">
              <a:buNone/>
            </a:pPr>
            <a:endParaRPr lang="en-US" sz="2400" b="1" dirty="0">
              <a:solidFill>
                <a:srgbClr val="7DC246"/>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b="0" i="0" dirty="0">
                <a:solidFill>
                  <a:srgbClr val="40424E"/>
                </a:solidFill>
                <a:effectLst/>
                <a:latin typeface="Times New Roman" panose="02020603050405020304" pitchFamily="18" charset="0"/>
                <a:cs typeface="Times New Roman" panose="02020603050405020304" pitchFamily="18" charset="0"/>
              </a:rPr>
              <a:t>When the continue statement is executed in the loop, the code inside the loop following the continue statement will be skipped and next iteration of the               loop will begin.</a:t>
            </a:r>
          </a:p>
          <a:p>
            <a:pPr>
              <a:buFont typeface="Wingdings" panose="05000000000000000000" pitchFamily="2" charset="2"/>
              <a:buChar char="Ø"/>
            </a:pPr>
            <a:endParaRPr lang="en-US" sz="2200" dirty="0">
              <a:solidFill>
                <a:srgbClr val="40424E"/>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36FEC610-8C36-4F36-BE69-FF7BCF2A7316}"/>
              </a:ext>
            </a:extLst>
          </p:cNvPr>
          <p:cNvSpPr>
            <a:spLocks noGrp="1"/>
          </p:cNvSpPr>
          <p:nvPr>
            <p:ph type="title"/>
          </p:nvPr>
        </p:nvSpPr>
        <p:spPr/>
        <p:txBody>
          <a:bodyPr/>
          <a:lstStyle/>
          <a:p>
            <a:r>
              <a:rPr lang="en-IN" dirty="0"/>
              <a:t>			</a:t>
            </a:r>
          </a:p>
        </p:txBody>
      </p:sp>
      <p:pic>
        <p:nvPicPr>
          <p:cNvPr id="9" name="Picture 8">
            <a:extLst>
              <a:ext uri="{FF2B5EF4-FFF2-40B4-BE49-F238E27FC236}">
                <a16:creationId xmlns:a16="http://schemas.microsoft.com/office/drawing/2014/main" id="{392BEF72-67B6-4FC9-98FE-BD7115244FF1}"/>
              </a:ext>
            </a:extLst>
          </p:cNvPr>
          <p:cNvPicPr>
            <a:picLocks noChangeAspect="1"/>
          </p:cNvPicPr>
          <p:nvPr/>
        </p:nvPicPr>
        <p:blipFill>
          <a:blip r:embed="rId2"/>
          <a:stretch>
            <a:fillRect/>
          </a:stretch>
        </p:blipFill>
        <p:spPr>
          <a:xfrm>
            <a:off x="4395284" y="348662"/>
            <a:ext cx="2962275" cy="788594"/>
          </a:xfrm>
          <a:prstGeom prst="rect">
            <a:avLst/>
          </a:prstGeom>
        </p:spPr>
      </p:pic>
      <p:pic>
        <p:nvPicPr>
          <p:cNvPr id="11" name="Picture 10">
            <a:extLst>
              <a:ext uri="{FF2B5EF4-FFF2-40B4-BE49-F238E27FC236}">
                <a16:creationId xmlns:a16="http://schemas.microsoft.com/office/drawing/2014/main" id="{2E6A9427-70A4-4443-AB4B-C7C5DD93F8EF}"/>
              </a:ext>
            </a:extLst>
          </p:cNvPr>
          <p:cNvPicPr>
            <a:picLocks noChangeAspect="1"/>
          </p:cNvPicPr>
          <p:nvPr/>
        </p:nvPicPr>
        <p:blipFill>
          <a:blip r:embed="rId3"/>
          <a:stretch>
            <a:fillRect/>
          </a:stretch>
        </p:blipFill>
        <p:spPr>
          <a:xfrm>
            <a:off x="1007295" y="4031339"/>
            <a:ext cx="1889834" cy="1342419"/>
          </a:xfrm>
          <a:prstGeom prst="rect">
            <a:avLst/>
          </a:prstGeom>
        </p:spPr>
      </p:pic>
    </p:spTree>
    <p:extLst>
      <p:ext uri="{BB962C8B-B14F-4D97-AF65-F5344CB8AC3E}">
        <p14:creationId xmlns:p14="http://schemas.microsoft.com/office/powerpoint/2010/main" val="13052912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05DB0F-9AFF-4DEF-B64E-2DDF872CECBF}"/>
              </a:ext>
            </a:extLst>
          </p:cNvPr>
          <p:cNvPicPr>
            <a:picLocks noChangeAspect="1"/>
          </p:cNvPicPr>
          <p:nvPr/>
        </p:nvPicPr>
        <p:blipFill>
          <a:blip r:embed="rId2"/>
          <a:stretch>
            <a:fillRect/>
          </a:stretch>
        </p:blipFill>
        <p:spPr>
          <a:xfrm>
            <a:off x="3284695" y="450166"/>
            <a:ext cx="3628000" cy="687090"/>
          </a:xfrm>
          <a:prstGeom prst="rect">
            <a:avLst/>
          </a:prstGeom>
        </p:spPr>
      </p:pic>
      <p:pic>
        <p:nvPicPr>
          <p:cNvPr id="3" name="Picture 2">
            <a:extLst>
              <a:ext uri="{FF2B5EF4-FFF2-40B4-BE49-F238E27FC236}">
                <a16:creationId xmlns:a16="http://schemas.microsoft.com/office/drawing/2014/main" id="{0C477E59-40E6-40B6-8938-12E3FC4B1F19}"/>
              </a:ext>
            </a:extLst>
          </p:cNvPr>
          <p:cNvPicPr>
            <a:picLocks noChangeAspect="1"/>
          </p:cNvPicPr>
          <p:nvPr/>
        </p:nvPicPr>
        <p:blipFill>
          <a:blip r:embed="rId3"/>
          <a:stretch>
            <a:fillRect/>
          </a:stretch>
        </p:blipFill>
        <p:spPr>
          <a:xfrm>
            <a:off x="2981739" y="1537252"/>
            <a:ext cx="5609811" cy="3631096"/>
          </a:xfrm>
          <a:prstGeom prst="rect">
            <a:avLst/>
          </a:prstGeom>
        </p:spPr>
      </p:pic>
    </p:spTree>
    <p:extLst>
      <p:ext uri="{BB962C8B-B14F-4D97-AF65-F5344CB8AC3E}">
        <p14:creationId xmlns:p14="http://schemas.microsoft.com/office/powerpoint/2010/main" val="3486712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163142-39DF-4953-9B80-1776607C2EA9}"/>
              </a:ext>
            </a:extLst>
          </p:cNvPr>
          <p:cNvPicPr>
            <a:picLocks noChangeAspect="1"/>
          </p:cNvPicPr>
          <p:nvPr/>
        </p:nvPicPr>
        <p:blipFill>
          <a:blip r:embed="rId2"/>
          <a:stretch>
            <a:fillRect/>
          </a:stretch>
        </p:blipFill>
        <p:spPr>
          <a:xfrm>
            <a:off x="680891" y="253218"/>
            <a:ext cx="6521767" cy="5767754"/>
          </a:xfrm>
          <a:prstGeom prst="rect">
            <a:avLst/>
          </a:prstGeom>
        </p:spPr>
      </p:pic>
      <p:pic>
        <p:nvPicPr>
          <p:cNvPr id="7" name="Picture 6">
            <a:extLst>
              <a:ext uri="{FF2B5EF4-FFF2-40B4-BE49-F238E27FC236}">
                <a16:creationId xmlns:a16="http://schemas.microsoft.com/office/drawing/2014/main" id="{DA95B5B5-F79A-4C98-8025-75E047991BCA}"/>
              </a:ext>
            </a:extLst>
          </p:cNvPr>
          <p:cNvPicPr>
            <a:picLocks noChangeAspect="1"/>
          </p:cNvPicPr>
          <p:nvPr/>
        </p:nvPicPr>
        <p:blipFill>
          <a:blip r:embed="rId3"/>
          <a:stretch>
            <a:fillRect/>
          </a:stretch>
        </p:blipFill>
        <p:spPr>
          <a:xfrm>
            <a:off x="8101965" y="1603717"/>
            <a:ext cx="1013900" cy="641691"/>
          </a:xfrm>
          <a:prstGeom prst="rect">
            <a:avLst/>
          </a:prstGeom>
        </p:spPr>
      </p:pic>
      <p:pic>
        <p:nvPicPr>
          <p:cNvPr id="9" name="Picture 8">
            <a:extLst>
              <a:ext uri="{FF2B5EF4-FFF2-40B4-BE49-F238E27FC236}">
                <a16:creationId xmlns:a16="http://schemas.microsoft.com/office/drawing/2014/main" id="{40816731-9C27-444C-A040-00D250FF46F7}"/>
              </a:ext>
            </a:extLst>
          </p:cNvPr>
          <p:cNvPicPr>
            <a:picLocks noChangeAspect="1"/>
          </p:cNvPicPr>
          <p:nvPr/>
        </p:nvPicPr>
        <p:blipFill>
          <a:blip r:embed="rId4"/>
          <a:stretch>
            <a:fillRect/>
          </a:stretch>
        </p:blipFill>
        <p:spPr>
          <a:xfrm>
            <a:off x="7951689" y="2245408"/>
            <a:ext cx="1712815" cy="990161"/>
          </a:xfrm>
          <a:prstGeom prst="rect">
            <a:avLst/>
          </a:prstGeom>
        </p:spPr>
      </p:pic>
    </p:spTree>
    <p:extLst>
      <p:ext uri="{BB962C8B-B14F-4D97-AF65-F5344CB8AC3E}">
        <p14:creationId xmlns:p14="http://schemas.microsoft.com/office/powerpoint/2010/main" val="2661735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9EB89F-9AA8-4289-B798-F37D917370BA}"/>
              </a:ext>
            </a:extLst>
          </p:cNvPr>
          <p:cNvPicPr>
            <a:picLocks noChangeAspect="1"/>
          </p:cNvPicPr>
          <p:nvPr/>
        </p:nvPicPr>
        <p:blipFill>
          <a:blip r:embed="rId2"/>
          <a:stretch>
            <a:fillRect/>
          </a:stretch>
        </p:blipFill>
        <p:spPr>
          <a:xfrm>
            <a:off x="979462" y="309489"/>
            <a:ext cx="5365068" cy="703385"/>
          </a:xfrm>
          <a:prstGeom prst="rect">
            <a:avLst/>
          </a:prstGeom>
        </p:spPr>
      </p:pic>
      <p:pic>
        <p:nvPicPr>
          <p:cNvPr id="7" name="Picture 6">
            <a:extLst>
              <a:ext uri="{FF2B5EF4-FFF2-40B4-BE49-F238E27FC236}">
                <a16:creationId xmlns:a16="http://schemas.microsoft.com/office/drawing/2014/main" id="{D31620E6-94EC-43AE-B1F9-AA3B18750645}"/>
              </a:ext>
            </a:extLst>
          </p:cNvPr>
          <p:cNvPicPr>
            <a:picLocks noChangeAspect="1"/>
          </p:cNvPicPr>
          <p:nvPr/>
        </p:nvPicPr>
        <p:blipFill>
          <a:blip r:embed="rId3"/>
          <a:stretch>
            <a:fillRect/>
          </a:stretch>
        </p:blipFill>
        <p:spPr>
          <a:xfrm>
            <a:off x="979462" y="1012874"/>
            <a:ext cx="5688624" cy="5176911"/>
          </a:xfrm>
          <a:prstGeom prst="rect">
            <a:avLst/>
          </a:prstGeom>
        </p:spPr>
      </p:pic>
      <p:pic>
        <p:nvPicPr>
          <p:cNvPr id="9" name="Picture 8">
            <a:extLst>
              <a:ext uri="{FF2B5EF4-FFF2-40B4-BE49-F238E27FC236}">
                <a16:creationId xmlns:a16="http://schemas.microsoft.com/office/drawing/2014/main" id="{8539E581-4E21-4DA9-928A-D28005BD6F01}"/>
              </a:ext>
            </a:extLst>
          </p:cNvPr>
          <p:cNvPicPr>
            <a:picLocks noChangeAspect="1"/>
          </p:cNvPicPr>
          <p:nvPr/>
        </p:nvPicPr>
        <p:blipFill>
          <a:blip r:embed="rId4"/>
          <a:stretch>
            <a:fillRect/>
          </a:stretch>
        </p:blipFill>
        <p:spPr>
          <a:xfrm>
            <a:off x="7268309" y="1668266"/>
            <a:ext cx="2579075" cy="1342220"/>
          </a:xfrm>
          <a:prstGeom prst="rect">
            <a:avLst/>
          </a:prstGeom>
        </p:spPr>
      </p:pic>
    </p:spTree>
    <p:extLst>
      <p:ext uri="{BB962C8B-B14F-4D97-AF65-F5344CB8AC3E}">
        <p14:creationId xmlns:p14="http://schemas.microsoft.com/office/powerpoint/2010/main" val="39393613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CAF6B9-F624-44EE-9F62-B5A54927DC7B}"/>
              </a:ext>
            </a:extLst>
          </p:cNvPr>
          <p:cNvPicPr>
            <a:picLocks noChangeAspect="1"/>
          </p:cNvPicPr>
          <p:nvPr/>
        </p:nvPicPr>
        <p:blipFill>
          <a:blip r:embed="rId2"/>
          <a:stretch>
            <a:fillRect/>
          </a:stretch>
        </p:blipFill>
        <p:spPr>
          <a:xfrm>
            <a:off x="690769" y="540085"/>
            <a:ext cx="4958275" cy="731992"/>
          </a:xfrm>
          <a:prstGeom prst="rect">
            <a:avLst/>
          </a:prstGeom>
        </p:spPr>
      </p:pic>
      <p:sp>
        <p:nvSpPr>
          <p:cNvPr id="9" name="TextBox 8">
            <a:extLst>
              <a:ext uri="{FF2B5EF4-FFF2-40B4-BE49-F238E27FC236}">
                <a16:creationId xmlns:a16="http://schemas.microsoft.com/office/drawing/2014/main" id="{3640821C-3BAF-4AD6-B5F9-D1D5BD532AA5}"/>
              </a:ext>
            </a:extLst>
          </p:cNvPr>
          <p:cNvSpPr txBox="1"/>
          <p:nvPr/>
        </p:nvSpPr>
        <p:spPr>
          <a:xfrm>
            <a:off x="571499" y="2536448"/>
            <a:ext cx="11049002" cy="1785104"/>
          </a:xfrm>
          <a:prstGeom prst="rect">
            <a:avLst/>
          </a:prstGeom>
          <a:noFill/>
        </p:spPr>
        <p:txBody>
          <a:bodyPr wrap="square">
            <a:spAutoFit/>
          </a:bodyPr>
          <a:lstStyle/>
          <a:p>
            <a:pPr marL="342900" indent="-342900">
              <a:buFont typeface="Wingdings" panose="05000000000000000000" pitchFamily="2" charset="2"/>
              <a:buChar char="Ø"/>
            </a:pPr>
            <a:r>
              <a:rPr lang="en-US" sz="2200" b="0" i="0" dirty="0">
                <a:solidFill>
                  <a:srgbClr val="222426"/>
                </a:solidFill>
                <a:effectLst/>
                <a:latin typeface="Times New Roman" panose="02020603050405020304" pitchFamily="18" charset="0"/>
                <a:cs typeface="Times New Roman" panose="02020603050405020304" pitchFamily="18" charset="0"/>
              </a:rPr>
              <a:t>When a break statement is encountered inside a loop, the control directly comes out of loop and the loop gets terminated. It is used </a:t>
            </a:r>
            <a:r>
              <a:rPr lang="en-US" sz="2200" dirty="0">
                <a:solidFill>
                  <a:srgbClr val="222426"/>
                </a:solidFill>
                <a:latin typeface="Times New Roman" panose="02020603050405020304" pitchFamily="18" charset="0"/>
                <a:cs typeface="Times New Roman" panose="02020603050405020304" pitchFamily="18" charset="0"/>
              </a:rPr>
              <a:t>with if statement </a:t>
            </a:r>
            <a:r>
              <a:rPr lang="en-US" sz="2200" b="0" i="0" dirty="0">
                <a:solidFill>
                  <a:srgbClr val="222426"/>
                </a:solidFill>
                <a:effectLst/>
                <a:latin typeface="Times New Roman" panose="02020603050405020304" pitchFamily="18" charset="0"/>
                <a:cs typeface="Times New Roman" panose="02020603050405020304" pitchFamily="18" charset="0"/>
              </a:rPr>
              <a:t>whenever used inside loop.</a:t>
            </a:r>
          </a:p>
          <a:p>
            <a:endParaRPr lang="en-US" sz="2200" dirty="0">
              <a:solidFill>
                <a:srgbClr val="222426"/>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b="0" i="0" dirty="0">
                <a:solidFill>
                  <a:srgbClr val="222426"/>
                </a:solidFill>
                <a:effectLst/>
                <a:latin typeface="Times New Roman" panose="02020603050405020304" pitchFamily="18" charset="0"/>
                <a:cs typeface="Times New Roman" panose="02020603050405020304" pitchFamily="18" charset="0"/>
              </a:rPr>
              <a:t>This can also be used in switch case control structure. Whenever it is encountered in switch-case block, the control comes out of the switch-case</a:t>
            </a:r>
            <a:endParaRPr lang="en-IN" sz="22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5A7A537-45BE-47DD-8787-00DD18A4FD7F}"/>
              </a:ext>
            </a:extLst>
          </p:cNvPr>
          <p:cNvSpPr txBox="1"/>
          <p:nvPr/>
        </p:nvSpPr>
        <p:spPr>
          <a:xfrm>
            <a:off x="571499" y="1688819"/>
            <a:ext cx="8307457" cy="430887"/>
          </a:xfrm>
          <a:prstGeom prst="rect">
            <a:avLst/>
          </a:prstGeom>
          <a:noFill/>
        </p:spPr>
        <p:txBody>
          <a:bodyPr wrap="square">
            <a:spAutoFit/>
          </a:bodyPr>
          <a:lstStyle/>
          <a:p>
            <a:pPr marL="342900" indent="-342900">
              <a:buFont typeface="Wingdings" panose="05000000000000000000" pitchFamily="2" charset="2"/>
              <a:buChar char="Ø"/>
            </a:pPr>
            <a:r>
              <a:rPr lang="en-US" sz="2200" b="0" i="0" dirty="0">
                <a:solidFill>
                  <a:srgbClr val="222426"/>
                </a:solidFill>
                <a:effectLst/>
                <a:latin typeface="Times New Roman" panose="02020603050405020304" pitchFamily="18" charset="0"/>
                <a:cs typeface="Times New Roman" panose="02020603050405020304" pitchFamily="18" charset="0"/>
              </a:rPr>
              <a:t>The break statement is used inside loops and </a:t>
            </a:r>
            <a:r>
              <a:rPr lang="en-US" sz="2200" i="0" dirty="0">
                <a:effectLst/>
                <a:latin typeface="Times New Roman" panose="02020603050405020304" pitchFamily="18" charset="0"/>
                <a:cs typeface="Times New Roman" panose="02020603050405020304" pitchFamily="18" charset="0"/>
              </a:rPr>
              <a:t>switch case.</a:t>
            </a:r>
            <a:endParaRPr lang="en-IN" sz="22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AB5B96A-F073-40CC-BC84-B63CA2507A6B}"/>
              </a:ext>
            </a:extLst>
          </p:cNvPr>
          <p:cNvSpPr txBox="1"/>
          <p:nvPr/>
        </p:nvSpPr>
        <p:spPr>
          <a:xfrm>
            <a:off x="1007166" y="4611757"/>
            <a:ext cx="1550504" cy="923330"/>
          </a:xfrm>
          <a:prstGeom prst="rect">
            <a:avLst/>
          </a:prstGeom>
          <a:noFill/>
        </p:spPr>
        <p:txBody>
          <a:bodyPr wrap="square" rtlCol="0">
            <a:spAutoFit/>
          </a:bodyPr>
          <a:lstStyle/>
          <a:p>
            <a:r>
              <a:rPr lang="en-IN" b="1" u="sng" dirty="0"/>
              <a:t>Syntax:</a:t>
            </a:r>
          </a:p>
          <a:p>
            <a:endParaRPr lang="en-IN" b="1" dirty="0"/>
          </a:p>
          <a:p>
            <a:r>
              <a:rPr lang="en-IN" b="1" dirty="0"/>
              <a:t>break;</a:t>
            </a:r>
          </a:p>
        </p:txBody>
      </p:sp>
    </p:spTree>
    <p:extLst>
      <p:ext uri="{BB962C8B-B14F-4D97-AF65-F5344CB8AC3E}">
        <p14:creationId xmlns:p14="http://schemas.microsoft.com/office/powerpoint/2010/main" val="21222312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49589A-F439-4F27-BFF1-FC8BA94C3BF0}"/>
              </a:ext>
            </a:extLst>
          </p:cNvPr>
          <p:cNvSpPr>
            <a:spLocks noGrp="1"/>
          </p:cNvSpPr>
          <p:nvPr>
            <p:ph type="title"/>
          </p:nvPr>
        </p:nvSpPr>
        <p:spPr>
          <a:xfrm>
            <a:off x="0" y="348662"/>
            <a:ext cx="11209376" cy="464000"/>
          </a:xfrm>
        </p:spPr>
        <p:txBody>
          <a:bodyPr/>
          <a:lstStyle/>
          <a:p>
            <a:r>
              <a:rPr lang="en-IN" dirty="0"/>
              <a:t>	          	Flow chart for break statement</a:t>
            </a:r>
          </a:p>
        </p:txBody>
      </p:sp>
      <p:pic>
        <p:nvPicPr>
          <p:cNvPr id="5" name="Picture 4">
            <a:extLst>
              <a:ext uri="{FF2B5EF4-FFF2-40B4-BE49-F238E27FC236}">
                <a16:creationId xmlns:a16="http://schemas.microsoft.com/office/drawing/2014/main" id="{4197607A-8950-4300-8471-0A3BC4E211B3}"/>
              </a:ext>
            </a:extLst>
          </p:cNvPr>
          <p:cNvPicPr>
            <a:picLocks noChangeAspect="1"/>
          </p:cNvPicPr>
          <p:nvPr/>
        </p:nvPicPr>
        <p:blipFill>
          <a:blip r:embed="rId2"/>
          <a:stretch>
            <a:fillRect/>
          </a:stretch>
        </p:blipFill>
        <p:spPr>
          <a:xfrm>
            <a:off x="1700431" y="812662"/>
            <a:ext cx="4395569" cy="5363056"/>
          </a:xfrm>
          <a:prstGeom prst="rect">
            <a:avLst/>
          </a:prstGeom>
        </p:spPr>
      </p:pic>
    </p:spTree>
    <p:extLst>
      <p:ext uri="{BB962C8B-B14F-4D97-AF65-F5344CB8AC3E}">
        <p14:creationId xmlns:p14="http://schemas.microsoft.com/office/powerpoint/2010/main" val="37664569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FA4059-472A-4C22-BBE9-7906C33A9F5A}"/>
              </a:ext>
            </a:extLst>
          </p:cNvPr>
          <p:cNvPicPr>
            <a:picLocks noChangeAspect="1"/>
          </p:cNvPicPr>
          <p:nvPr/>
        </p:nvPicPr>
        <p:blipFill>
          <a:blip r:embed="rId2"/>
          <a:stretch>
            <a:fillRect/>
          </a:stretch>
        </p:blipFill>
        <p:spPr>
          <a:xfrm>
            <a:off x="900333" y="844062"/>
            <a:ext cx="5767753" cy="4994030"/>
          </a:xfrm>
          <a:prstGeom prst="rect">
            <a:avLst/>
          </a:prstGeom>
        </p:spPr>
      </p:pic>
      <p:pic>
        <p:nvPicPr>
          <p:cNvPr id="6" name="Picture 5">
            <a:extLst>
              <a:ext uri="{FF2B5EF4-FFF2-40B4-BE49-F238E27FC236}">
                <a16:creationId xmlns:a16="http://schemas.microsoft.com/office/drawing/2014/main" id="{94289C20-442B-423A-BF47-89F0D5321F8D}"/>
              </a:ext>
            </a:extLst>
          </p:cNvPr>
          <p:cNvPicPr>
            <a:picLocks noChangeAspect="1"/>
          </p:cNvPicPr>
          <p:nvPr/>
        </p:nvPicPr>
        <p:blipFill>
          <a:blip r:embed="rId3"/>
          <a:stretch>
            <a:fillRect/>
          </a:stretch>
        </p:blipFill>
        <p:spPr>
          <a:xfrm>
            <a:off x="7244862" y="1871003"/>
            <a:ext cx="2926080" cy="2293034"/>
          </a:xfrm>
          <a:prstGeom prst="rect">
            <a:avLst/>
          </a:prstGeom>
        </p:spPr>
      </p:pic>
    </p:spTree>
    <p:extLst>
      <p:ext uri="{BB962C8B-B14F-4D97-AF65-F5344CB8AC3E}">
        <p14:creationId xmlns:p14="http://schemas.microsoft.com/office/powerpoint/2010/main" val="875815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83A8B4-1D9C-44FA-8557-35CA4072A23D}"/>
              </a:ext>
            </a:extLst>
          </p:cNvPr>
          <p:cNvPicPr>
            <a:picLocks noChangeAspect="1"/>
          </p:cNvPicPr>
          <p:nvPr/>
        </p:nvPicPr>
        <p:blipFill>
          <a:blip r:embed="rId2"/>
          <a:stretch>
            <a:fillRect/>
          </a:stretch>
        </p:blipFill>
        <p:spPr>
          <a:xfrm>
            <a:off x="506875" y="629747"/>
            <a:ext cx="6301887" cy="5292751"/>
          </a:xfrm>
          <a:prstGeom prst="rect">
            <a:avLst/>
          </a:prstGeom>
        </p:spPr>
      </p:pic>
      <p:pic>
        <p:nvPicPr>
          <p:cNvPr id="7" name="Picture 6">
            <a:extLst>
              <a:ext uri="{FF2B5EF4-FFF2-40B4-BE49-F238E27FC236}">
                <a16:creationId xmlns:a16="http://schemas.microsoft.com/office/drawing/2014/main" id="{12F075E2-966D-4D4B-B40E-66BA18F68445}"/>
              </a:ext>
            </a:extLst>
          </p:cNvPr>
          <p:cNvPicPr>
            <a:picLocks noChangeAspect="1"/>
          </p:cNvPicPr>
          <p:nvPr/>
        </p:nvPicPr>
        <p:blipFill>
          <a:blip r:embed="rId3"/>
          <a:stretch>
            <a:fillRect/>
          </a:stretch>
        </p:blipFill>
        <p:spPr>
          <a:xfrm>
            <a:off x="7205589" y="2059266"/>
            <a:ext cx="2501118" cy="1828800"/>
          </a:xfrm>
          <a:prstGeom prst="rect">
            <a:avLst/>
          </a:prstGeom>
        </p:spPr>
      </p:pic>
    </p:spTree>
    <p:extLst>
      <p:ext uri="{BB962C8B-B14F-4D97-AF65-F5344CB8AC3E}">
        <p14:creationId xmlns:p14="http://schemas.microsoft.com/office/powerpoint/2010/main" val="28153356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24A304-31BA-46C0-A787-3D945C8C47CE}"/>
              </a:ext>
            </a:extLst>
          </p:cNvPr>
          <p:cNvPicPr>
            <a:picLocks noChangeAspect="1"/>
          </p:cNvPicPr>
          <p:nvPr/>
        </p:nvPicPr>
        <p:blipFill>
          <a:blip r:embed="rId2"/>
          <a:stretch>
            <a:fillRect/>
          </a:stretch>
        </p:blipFill>
        <p:spPr>
          <a:xfrm>
            <a:off x="253218" y="295421"/>
            <a:ext cx="6752493" cy="6063176"/>
          </a:xfrm>
          <a:prstGeom prst="rect">
            <a:avLst/>
          </a:prstGeom>
        </p:spPr>
      </p:pic>
      <p:pic>
        <p:nvPicPr>
          <p:cNvPr id="7" name="Picture 6">
            <a:extLst>
              <a:ext uri="{FF2B5EF4-FFF2-40B4-BE49-F238E27FC236}">
                <a16:creationId xmlns:a16="http://schemas.microsoft.com/office/drawing/2014/main" id="{B0EC5F64-CCFE-4FD4-8A07-AF0DD062FF5B}"/>
              </a:ext>
            </a:extLst>
          </p:cNvPr>
          <p:cNvPicPr>
            <a:picLocks noChangeAspect="1"/>
          </p:cNvPicPr>
          <p:nvPr/>
        </p:nvPicPr>
        <p:blipFill>
          <a:blip r:embed="rId3"/>
          <a:stretch>
            <a:fillRect/>
          </a:stretch>
        </p:blipFill>
        <p:spPr>
          <a:xfrm>
            <a:off x="7103165" y="961933"/>
            <a:ext cx="2626848" cy="1610824"/>
          </a:xfrm>
          <a:prstGeom prst="rect">
            <a:avLst/>
          </a:prstGeom>
        </p:spPr>
      </p:pic>
      <p:sp>
        <p:nvSpPr>
          <p:cNvPr id="8" name="TextBox 7">
            <a:extLst>
              <a:ext uri="{FF2B5EF4-FFF2-40B4-BE49-F238E27FC236}">
                <a16:creationId xmlns:a16="http://schemas.microsoft.com/office/drawing/2014/main" id="{6BC30907-795D-41A0-B08F-16CB1B17FA44}"/>
              </a:ext>
            </a:extLst>
          </p:cNvPr>
          <p:cNvSpPr txBox="1"/>
          <p:nvPr/>
        </p:nvSpPr>
        <p:spPr>
          <a:xfrm>
            <a:off x="7103165" y="2676939"/>
            <a:ext cx="5088835" cy="584775"/>
          </a:xfrm>
          <a:prstGeom prst="rect">
            <a:avLst/>
          </a:prstGeom>
          <a:noFill/>
        </p:spPr>
        <p:txBody>
          <a:bodyPr wrap="square" rtlCol="0">
            <a:spAutoFit/>
          </a:bodyPr>
          <a:lstStyle/>
          <a:p>
            <a:r>
              <a:rPr lang="en-US" sz="1600" b="0" i="0" dirty="0">
                <a:solidFill>
                  <a:srgbClr val="222426"/>
                </a:solidFill>
                <a:effectLst/>
                <a:latin typeface="PT Sans"/>
              </a:rPr>
              <a:t>If we don’t use the break statement after every case block then the output of this program would be:</a:t>
            </a:r>
            <a:endParaRPr lang="en-IN" sz="1600" dirty="0"/>
          </a:p>
        </p:txBody>
      </p:sp>
      <p:pic>
        <p:nvPicPr>
          <p:cNvPr id="10" name="Picture 9">
            <a:extLst>
              <a:ext uri="{FF2B5EF4-FFF2-40B4-BE49-F238E27FC236}">
                <a16:creationId xmlns:a16="http://schemas.microsoft.com/office/drawing/2014/main" id="{B2DFA44B-382F-4D3E-BDE1-08317FCF2D84}"/>
              </a:ext>
            </a:extLst>
          </p:cNvPr>
          <p:cNvPicPr>
            <a:picLocks noChangeAspect="1"/>
          </p:cNvPicPr>
          <p:nvPr/>
        </p:nvPicPr>
        <p:blipFill>
          <a:blip r:embed="rId4"/>
          <a:stretch>
            <a:fillRect/>
          </a:stretch>
        </p:blipFill>
        <p:spPr>
          <a:xfrm>
            <a:off x="7103164" y="3429000"/>
            <a:ext cx="3286539" cy="1434548"/>
          </a:xfrm>
          <a:prstGeom prst="rect">
            <a:avLst/>
          </a:prstGeom>
        </p:spPr>
      </p:pic>
    </p:spTree>
    <p:extLst>
      <p:ext uri="{BB962C8B-B14F-4D97-AF65-F5344CB8AC3E}">
        <p14:creationId xmlns:p14="http://schemas.microsoft.com/office/powerpoint/2010/main" val="4248753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76C1DD-B47E-4FED-9DB1-99FC6CF38BEB}"/>
              </a:ext>
            </a:extLst>
          </p:cNvPr>
          <p:cNvSpPr>
            <a:spLocks noGrp="1"/>
          </p:cNvSpPr>
          <p:nvPr>
            <p:ph type="title"/>
          </p:nvPr>
        </p:nvSpPr>
        <p:spPr>
          <a:xfrm>
            <a:off x="603854" y="338697"/>
            <a:ext cx="11209376" cy="464000"/>
          </a:xfrm>
        </p:spPr>
        <p:txBody>
          <a:bodyPr/>
          <a:lstStyle/>
          <a:p>
            <a:r>
              <a:rPr lang="en-US" dirty="0">
                <a:solidFill>
                  <a:srgbClr val="C00000"/>
                </a:solidFill>
                <a:latin typeface="Source Sans Pro" panose="020B0503030403020204" pitchFamily="34" charset="0"/>
              </a:rPr>
              <a:t>1. Entry controlled loop</a:t>
            </a:r>
            <a:br>
              <a:rPr lang="en-US" dirty="0">
                <a:solidFill>
                  <a:schemeClr val="accent2"/>
                </a:solidFill>
              </a:rPr>
            </a:br>
            <a:endParaRPr lang="en-US" dirty="0">
              <a:solidFill>
                <a:schemeClr val="accent2"/>
              </a:solidFill>
            </a:endParaRPr>
          </a:p>
        </p:txBody>
      </p:sp>
      <p:sp>
        <p:nvSpPr>
          <p:cNvPr id="6" name="Rectangle 5">
            <a:extLst>
              <a:ext uri="{FF2B5EF4-FFF2-40B4-BE49-F238E27FC236}">
                <a16:creationId xmlns:a16="http://schemas.microsoft.com/office/drawing/2014/main" id="{252720BB-9912-4986-9975-61262198B872}"/>
              </a:ext>
            </a:extLst>
          </p:cNvPr>
          <p:cNvSpPr/>
          <p:nvPr/>
        </p:nvSpPr>
        <p:spPr>
          <a:xfrm>
            <a:off x="1111347" y="1270516"/>
            <a:ext cx="9523828" cy="1569660"/>
          </a:xfrm>
          <a:prstGeom prst="rect">
            <a:avLst/>
          </a:prstGeom>
        </p:spPr>
        <p:txBody>
          <a:bodyPr wrap="square" lIns="91440" tIns="45720" rIns="91440" bIns="45720" anchor="t">
            <a:spAutoFit/>
          </a:bodyPr>
          <a:lstStyle/>
          <a:p>
            <a:pPr marL="342900" indent="-342900">
              <a:buFont typeface="Wingdings" panose="05000000000000000000" pitchFamily="2" charset="2"/>
              <a:buChar char="§"/>
            </a:pPr>
            <a:r>
              <a:rPr lang="en-US" sz="2400" dirty="0">
                <a:solidFill>
                  <a:srgbClr val="222222"/>
                </a:solidFill>
                <a:latin typeface="Source Sans Pro"/>
                <a:ea typeface="Source Sans Pro"/>
              </a:rPr>
              <a:t>In an </a:t>
            </a:r>
            <a:r>
              <a:rPr lang="en-US" sz="2400" b="1" dirty="0">
                <a:solidFill>
                  <a:srgbClr val="222222"/>
                </a:solidFill>
                <a:latin typeface="Source Sans Pro"/>
                <a:ea typeface="Source Sans Pro"/>
              </a:rPr>
              <a:t>entry-controlled loop,</a:t>
            </a:r>
            <a:r>
              <a:rPr lang="en-US" sz="2400" dirty="0">
                <a:solidFill>
                  <a:srgbClr val="222222"/>
                </a:solidFill>
                <a:latin typeface="Source Sans Pro"/>
                <a:ea typeface="Source Sans Pro"/>
              </a:rPr>
              <a:t> a condition is checked </a:t>
            </a:r>
            <a:r>
              <a:rPr lang="en-US" sz="2400" dirty="0">
                <a:solidFill>
                  <a:schemeClr val="accent2"/>
                </a:solidFill>
                <a:latin typeface="Source Sans Pro"/>
                <a:ea typeface="Source Sans Pro"/>
              </a:rPr>
              <a:t>before</a:t>
            </a:r>
            <a:r>
              <a:rPr lang="en-US" sz="2400" dirty="0">
                <a:solidFill>
                  <a:srgbClr val="222222"/>
                </a:solidFill>
                <a:latin typeface="Source Sans Pro"/>
                <a:ea typeface="Source Sans Pro"/>
              </a:rPr>
              <a:t> executing the body of a loop. </a:t>
            </a:r>
            <a:endParaRPr lang="en-US" sz="2400" dirty="0">
              <a:solidFill>
                <a:srgbClr val="222222"/>
              </a:solidFill>
              <a:latin typeface="Source Sans Pro" panose="020B0503030403020204" pitchFamily="34" charset="0"/>
            </a:endParaRPr>
          </a:p>
          <a:p>
            <a:endParaRPr lang="en-US" sz="2400" dirty="0">
              <a:solidFill>
                <a:srgbClr val="222222"/>
              </a:solidFill>
              <a:latin typeface="Source Sans Pro" panose="020B0503030403020204" pitchFamily="34" charset="0"/>
            </a:endParaRPr>
          </a:p>
          <a:p>
            <a:pPr marL="342900" indent="-342900">
              <a:buFont typeface="Wingdings" panose="05000000000000000000" pitchFamily="2" charset="2"/>
              <a:buChar char="§"/>
            </a:pPr>
            <a:r>
              <a:rPr lang="en-US" sz="2400" dirty="0">
                <a:solidFill>
                  <a:srgbClr val="222222"/>
                </a:solidFill>
                <a:latin typeface="Source Sans Pro" panose="020B0503030403020204" pitchFamily="34" charset="0"/>
              </a:rPr>
              <a:t>It is also called as a </a:t>
            </a:r>
            <a:r>
              <a:rPr lang="en-US" sz="2400" dirty="0">
                <a:solidFill>
                  <a:srgbClr val="00B050"/>
                </a:solidFill>
                <a:latin typeface="Source Sans Pro" panose="020B0503030403020204" pitchFamily="34" charset="0"/>
              </a:rPr>
              <a:t>pre-checking </a:t>
            </a:r>
            <a:r>
              <a:rPr lang="en-US" sz="2400" dirty="0">
                <a:solidFill>
                  <a:srgbClr val="222222"/>
                </a:solidFill>
                <a:latin typeface="Source Sans Pro" panose="020B0503030403020204" pitchFamily="34" charset="0"/>
              </a:rPr>
              <a:t>loop.</a:t>
            </a:r>
            <a:endParaRPr lang="en-US" sz="2400" dirty="0"/>
          </a:p>
        </p:txBody>
      </p:sp>
      <p:sp>
        <p:nvSpPr>
          <p:cNvPr id="7" name="Rectangle 6">
            <a:extLst>
              <a:ext uri="{FF2B5EF4-FFF2-40B4-BE49-F238E27FC236}">
                <a16:creationId xmlns:a16="http://schemas.microsoft.com/office/drawing/2014/main" id="{8B5C8693-6709-4FF6-9386-9A4BEB1C5BEA}"/>
              </a:ext>
            </a:extLst>
          </p:cNvPr>
          <p:cNvSpPr/>
          <p:nvPr/>
        </p:nvSpPr>
        <p:spPr>
          <a:xfrm>
            <a:off x="1111347" y="3307995"/>
            <a:ext cx="9552574" cy="2308324"/>
          </a:xfrm>
          <a:prstGeom prst="rect">
            <a:avLst/>
          </a:prstGeom>
        </p:spPr>
        <p:txBody>
          <a:bodyPr wrap="square" lIns="91440" tIns="45720" rIns="91440" bIns="45720" anchor="t">
            <a:spAutoFit/>
          </a:bodyPr>
          <a:lstStyle/>
          <a:p>
            <a:endParaRPr lang="en-US" sz="2400" dirty="0">
              <a:solidFill>
                <a:srgbClr val="202124"/>
              </a:solidFill>
              <a:latin typeface="arial" panose="020B0604020202020204" pitchFamily="34" charset="0"/>
            </a:endParaRPr>
          </a:p>
          <a:p>
            <a:endParaRPr lang="en-US" sz="2400" dirty="0">
              <a:solidFill>
                <a:srgbClr val="202124"/>
              </a:solidFill>
              <a:latin typeface="arial" panose="020B0604020202020204" pitchFamily="34" charset="0"/>
            </a:endParaRPr>
          </a:p>
          <a:p>
            <a:pPr marL="342900" indent="-342900">
              <a:buFont typeface="Wingdings" panose="05000000000000000000" pitchFamily="2" charset="2"/>
              <a:buChar char="§"/>
            </a:pPr>
            <a:r>
              <a:rPr lang="en-US" sz="2400" dirty="0">
                <a:solidFill>
                  <a:srgbClr val="202124"/>
                </a:solidFill>
                <a:latin typeface="arial"/>
                <a:cs typeface="arial"/>
              </a:rPr>
              <a:t> In an </a:t>
            </a:r>
            <a:r>
              <a:rPr lang="en-US" sz="2400" b="1" dirty="0">
                <a:solidFill>
                  <a:srgbClr val="202124"/>
                </a:solidFill>
                <a:latin typeface="arial"/>
                <a:cs typeface="arial"/>
              </a:rPr>
              <a:t>exit-controlled loop </a:t>
            </a:r>
            <a:r>
              <a:rPr lang="en-US" sz="2400" dirty="0">
                <a:solidFill>
                  <a:srgbClr val="202124"/>
                </a:solidFill>
                <a:latin typeface="arial"/>
                <a:cs typeface="arial"/>
              </a:rPr>
              <a:t>a </a:t>
            </a:r>
            <a:r>
              <a:rPr lang="en-US" sz="2400" b="1" dirty="0">
                <a:solidFill>
                  <a:schemeClr val="accent2"/>
                </a:solidFill>
                <a:latin typeface="arial"/>
                <a:cs typeface="arial"/>
              </a:rPr>
              <a:t>condition</a:t>
            </a:r>
            <a:r>
              <a:rPr lang="en-US" sz="2400" dirty="0">
                <a:solidFill>
                  <a:schemeClr val="accent2"/>
                </a:solidFill>
                <a:latin typeface="arial"/>
                <a:cs typeface="arial"/>
              </a:rPr>
              <a:t> </a:t>
            </a:r>
            <a:r>
              <a:rPr lang="en-US" sz="2400" dirty="0">
                <a:solidFill>
                  <a:srgbClr val="202124"/>
                </a:solidFill>
                <a:latin typeface="arial"/>
                <a:cs typeface="arial"/>
              </a:rPr>
              <a:t>is checked </a:t>
            </a:r>
            <a:r>
              <a:rPr lang="en-US" sz="2400" dirty="0">
                <a:solidFill>
                  <a:schemeClr val="accent2"/>
                </a:solidFill>
                <a:latin typeface="arial"/>
                <a:cs typeface="arial"/>
              </a:rPr>
              <a:t>after</a:t>
            </a:r>
            <a:r>
              <a:rPr lang="en-US" sz="2400" dirty="0">
                <a:solidFill>
                  <a:srgbClr val="202124"/>
                </a:solidFill>
                <a:latin typeface="arial"/>
                <a:cs typeface="arial"/>
              </a:rPr>
              <a:t> executing the </a:t>
            </a:r>
            <a:r>
              <a:rPr lang="en-US" sz="2400" b="1" dirty="0">
                <a:solidFill>
                  <a:schemeClr val="accent2"/>
                </a:solidFill>
                <a:latin typeface="arial"/>
                <a:cs typeface="arial"/>
              </a:rPr>
              <a:t>body</a:t>
            </a:r>
            <a:r>
              <a:rPr lang="en-US" sz="2400" dirty="0">
                <a:solidFill>
                  <a:srgbClr val="202124"/>
                </a:solidFill>
                <a:latin typeface="arial"/>
                <a:cs typeface="arial"/>
              </a:rPr>
              <a:t> of a loop</a:t>
            </a:r>
          </a:p>
          <a:p>
            <a:endParaRPr lang="en-US" sz="2400" dirty="0">
              <a:solidFill>
                <a:srgbClr val="202124"/>
              </a:solidFill>
              <a:latin typeface="arial" panose="020B0604020202020204" pitchFamily="34" charset="0"/>
            </a:endParaRPr>
          </a:p>
          <a:p>
            <a:pPr marL="342900" indent="-342900">
              <a:buFont typeface="Wingdings" panose="05000000000000000000" pitchFamily="2" charset="2"/>
              <a:buChar char="§"/>
            </a:pPr>
            <a:r>
              <a:rPr lang="en-US" sz="2400" dirty="0"/>
              <a:t>It is also called as a </a:t>
            </a:r>
            <a:r>
              <a:rPr lang="en-US" sz="2400" dirty="0">
                <a:solidFill>
                  <a:srgbClr val="00B050"/>
                </a:solidFill>
              </a:rPr>
              <a:t>post-checking</a:t>
            </a:r>
            <a:r>
              <a:rPr lang="en-US" sz="2400" dirty="0"/>
              <a:t> loop.</a:t>
            </a:r>
          </a:p>
        </p:txBody>
      </p:sp>
      <p:sp>
        <p:nvSpPr>
          <p:cNvPr id="8" name="Title 2">
            <a:extLst>
              <a:ext uri="{FF2B5EF4-FFF2-40B4-BE49-F238E27FC236}">
                <a16:creationId xmlns:a16="http://schemas.microsoft.com/office/drawing/2014/main" id="{22BCFD9E-07CA-4957-8A8B-B9F9A48FCCC6}"/>
              </a:ext>
            </a:extLst>
          </p:cNvPr>
          <p:cNvSpPr txBox="1">
            <a:spLocks/>
          </p:cNvSpPr>
          <p:nvPr/>
        </p:nvSpPr>
        <p:spPr>
          <a:xfrm>
            <a:off x="491312" y="3307995"/>
            <a:ext cx="11209376" cy="4640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A4123F"/>
              </a:buClr>
              <a:buSzPts val="3200"/>
              <a:buFont typeface="Georgia"/>
              <a:buNone/>
              <a:defRPr sz="3200" b="0" i="0" u="none" strike="noStrike" cap="none">
                <a:solidFill>
                  <a:srgbClr val="A4123F"/>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kern="0" dirty="0">
                <a:solidFill>
                  <a:srgbClr val="C00000"/>
                </a:solidFill>
                <a:latin typeface="Source Sans Pro" panose="020B0503030403020204" pitchFamily="34" charset="0"/>
              </a:rPr>
              <a:t>2. Exit controlled loop</a:t>
            </a:r>
            <a:br>
              <a:rPr lang="en-US" kern="0" dirty="0">
                <a:solidFill>
                  <a:schemeClr val="accent2"/>
                </a:solidFill>
              </a:rPr>
            </a:br>
            <a:endParaRPr lang="en-US" kern="0" dirty="0">
              <a:solidFill>
                <a:schemeClr val="accent2"/>
              </a:solidFill>
            </a:endParaRPr>
          </a:p>
        </p:txBody>
      </p:sp>
    </p:spTree>
    <p:extLst>
      <p:ext uri="{BB962C8B-B14F-4D97-AF65-F5344CB8AC3E}">
        <p14:creationId xmlns:p14="http://schemas.microsoft.com/office/powerpoint/2010/main" val="787629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ops | BHUTAN IO">
            <a:extLst>
              <a:ext uri="{FF2B5EF4-FFF2-40B4-BE49-F238E27FC236}">
                <a16:creationId xmlns:a16="http://schemas.microsoft.com/office/drawing/2014/main" id="{CF281E89-134A-4CB3-ADBF-863A6EE990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8591" y="159026"/>
            <a:ext cx="9554817" cy="6268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1698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A0007298-47FE-4824-A6A6-8FCF50BA5A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92300" y="1662405"/>
            <a:ext cx="8407400" cy="3314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4">
            <a:extLst>
              <a:ext uri="{FF2B5EF4-FFF2-40B4-BE49-F238E27FC236}">
                <a16:creationId xmlns:a16="http://schemas.microsoft.com/office/drawing/2014/main" id="{04C17F8B-CC53-4027-9082-D8A51EB401D9}"/>
              </a:ext>
            </a:extLst>
          </p:cNvPr>
          <p:cNvSpPr>
            <a:spLocks noGrp="1"/>
          </p:cNvSpPr>
          <p:nvPr>
            <p:ph type="title"/>
          </p:nvPr>
        </p:nvSpPr>
        <p:spPr/>
        <p:txBody>
          <a:bodyPr/>
          <a:lstStyle/>
          <a:p>
            <a:r>
              <a:rPr lang="en-US" dirty="0"/>
              <a:t>Loops</a:t>
            </a:r>
          </a:p>
        </p:txBody>
      </p:sp>
    </p:spTree>
    <p:extLst>
      <p:ext uri="{BB962C8B-B14F-4D97-AF65-F5344CB8AC3E}">
        <p14:creationId xmlns:p14="http://schemas.microsoft.com/office/powerpoint/2010/main" val="2188998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71C1D3-9D7F-4381-8713-4FB9ED17D126}"/>
              </a:ext>
            </a:extLst>
          </p:cNvPr>
          <p:cNvSpPr>
            <a:spLocks noGrp="1"/>
          </p:cNvSpPr>
          <p:nvPr>
            <p:ph type="title"/>
          </p:nvPr>
        </p:nvSpPr>
        <p:spPr/>
        <p:txBody>
          <a:bodyPr/>
          <a:lstStyle/>
          <a:p>
            <a:r>
              <a:rPr lang="en-US" dirty="0"/>
              <a:t>While Loop in C</a:t>
            </a:r>
          </a:p>
        </p:txBody>
      </p:sp>
      <p:sp>
        <p:nvSpPr>
          <p:cNvPr id="5" name="Rectangle 4">
            <a:extLst>
              <a:ext uri="{FF2B5EF4-FFF2-40B4-BE49-F238E27FC236}">
                <a16:creationId xmlns:a16="http://schemas.microsoft.com/office/drawing/2014/main" id="{DE0AB63F-75AE-441A-8AE8-C5065762AEAD}"/>
              </a:ext>
            </a:extLst>
          </p:cNvPr>
          <p:cNvSpPr>
            <a:spLocks noChangeArrowheads="1"/>
          </p:cNvSpPr>
          <p:nvPr/>
        </p:nvSpPr>
        <p:spPr bwMode="auto">
          <a:xfrm>
            <a:off x="1924051" y="754382"/>
            <a:ext cx="8531914" cy="147732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sz="24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r>
              <a:rPr lang="en-US" altLang="en-US" sz="2400" b="1" dirty="0">
                <a:latin typeface="Times New Roman" panose="02020603050405020304" pitchFamily="18" charset="0"/>
                <a:cs typeface="Times New Roman" panose="02020603050405020304" pitchFamily="18" charset="0"/>
              </a:rPr>
              <a:t>  The while loop evaluates the test expression inside the parenthesis ().</a:t>
            </a:r>
          </a:p>
          <a:p>
            <a:pPr eaLnBrk="0" fontAlgn="base" hangingPunct="0">
              <a:spcBef>
                <a:spcPct val="0"/>
              </a:spcBef>
              <a:spcAft>
                <a:spcPct val="0"/>
              </a:spcAft>
            </a:pPr>
            <a:endParaRPr lang="en-US" altLang="en-US" sz="24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ACEC567-4A02-48CA-BB6C-F52C06469027}"/>
              </a:ext>
            </a:extLst>
          </p:cNvPr>
          <p:cNvSpPr>
            <a:spLocks noChangeArrowheads="1"/>
          </p:cNvSpPr>
          <p:nvPr/>
        </p:nvSpPr>
        <p:spPr bwMode="auto">
          <a:xfrm>
            <a:off x="1924051" y="2473229"/>
            <a:ext cx="8531914" cy="73866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indent="-342900">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If the test expression is true, statements inside the body of while loop are executed. </a:t>
            </a:r>
          </a:p>
        </p:txBody>
      </p:sp>
      <p:sp>
        <p:nvSpPr>
          <p:cNvPr id="7" name="Rectangle 6">
            <a:extLst>
              <a:ext uri="{FF2B5EF4-FFF2-40B4-BE49-F238E27FC236}">
                <a16:creationId xmlns:a16="http://schemas.microsoft.com/office/drawing/2014/main" id="{3D1DD2FB-C01E-4E42-8318-80B575568D5B}"/>
              </a:ext>
            </a:extLst>
          </p:cNvPr>
          <p:cNvSpPr/>
          <p:nvPr/>
        </p:nvSpPr>
        <p:spPr>
          <a:xfrm>
            <a:off x="1924049" y="4832659"/>
            <a:ext cx="8531915" cy="461665"/>
          </a:xfrm>
          <a:prstGeom prst="rect">
            <a:avLst/>
          </a:prstGeom>
          <a:solidFill>
            <a:schemeClr val="bg1">
              <a:lumMod val="95000"/>
            </a:schemeClr>
          </a:solidFill>
        </p:spPr>
        <p:txBody>
          <a:bodyPr wrap="square">
            <a:spAutoFit/>
          </a:bodyPr>
          <a:lstStyle/>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If the test expression is false, the loop terminates (ends).</a:t>
            </a:r>
          </a:p>
        </p:txBody>
      </p:sp>
      <p:sp>
        <p:nvSpPr>
          <p:cNvPr id="8" name="Rectangle 7">
            <a:extLst>
              <a:ext uri="{FF2B5EF4-FFF2-40B4-BE49-F238E27FC236}">
                <a16:creationId xmlns:a16="http://schemas.microsoft.com/office/drawing/2014/main" id="{0E656D7F-E3FF-4AA3-956A-C961BA9F5F24}"/>
              </a:ext>
            </a:extLst>
          </p:cNvPr>
          <p:cNvSpPr/>
          <p:nvPr/>
        </p:nvSpPr>
        <p:spPr>
          <a:xfrm>
            <a:off x="1924049" y="3752166"/>
            <a:ext cx="8531915" cy="830997"/>
          </a:xfrm>
          <a:prstGeom prst="rect">
            <a:avLst/>
          </a:prstGeom>
          <a:solidFill>
            <a:schemeClr val="bg1">
              <a:lumMod val="95000"/>
            </a:schemeClr>
          </a:solidFill>
        </p:spPr>
        <p:txBody>
          <a:bodyPr wrap="square">
            <a:spAutoFit/>
          </a:bodyPr>
          <a:lstStyle/>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  The process goes on until the test expression is evaluated to false.</a:t>
            </a:r>
          </a:p>
        </p:txBody>
      </p:sp>
    </p:spTree>
    <p:extLst>
      <p:ext uri="{BB962C8B-B14F-4D97-AF65-F5344CB8AC3E}">
        <p14:creationId xmlns:p14="http://schemas.microsoft.com/office/powerpoint/2010/main" val="959993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0FA435A-F2E2-40D8-A948-375EA561DDCD}"/>
              </a:ext>
            </a:extLst>
          </p:cNvPr>
          <p:cNvSpPr txBox="1"/>
          <p:nvPr/>
        </p:nvSpPr>
        <p:spPr>
          <a:xfrm>
            <a:off x="2638426" y="5858946"/>
            <a:ext cx="2843212" cy="369332"/>
          </a:xfrm>
          <a:prstGeom prst="rect">
            <a:avLst/>
          </a:prstGeom>
          <a:solidFill>
            <a:schemeClr val="accent6">
              <a:lumMod val="20000"/>
              <a:lumOff val="80000"/>
            </a:schemeClr>
          </a:solidFill>
        </p:spPr>
        <p:txBody>
          <a:bodyPr wrap="square" rtlCol="0">
            <a:spAutoFit/>
          </a:bodyPr>
          <a:lstStyle/>
          <a:p>
            <a:r>
              <a:rPr lang="en-US" dirty="0"/>
              <a:t>While Flow Chart</a:t>
            </a:r>
          </a:p>
        </p:txBody>
      </p:sp>
      <p:sp>
        <p:nvSpPr>
          <p:cNvPr id="10" name="TextBox 9">
            <a:extLst>
              <a:ext uri="{FF2B5EF4-FFF2-40B4-BE49-F238E27FC236}">
                <a16:creationId xmlns:a16="http://schemas.microsoft.com/office/drawing/2014/main" id="{1D3E3AA7-2128-4A17-996B-E2DED5E2D77F}"/>
              </a:ext>
            </a:extLst>
          </p:cNvPr>
          <p:cNvSpPr txBox="1"/>
          <p:nvPr/>
        </p:nvSpPr>
        <p:spPr>
          <a:xfrm>
            <a:off x="6538913" y="5858946"/>
            <a:ext cx="3143250" cy="369332"/>
          </a:xfrm>
          <a:prstGeom prst="rect">
            <a:avLst/>
          </a:prstGeom>
          <a:solidFill>
            <a:schemeClr val="accent6">
              <a:lumMod val="20000"/>
              <a:lumOff val="80000"/>
            </a:schemeClr>
          </a:solidFill>
        </p:spPr>
        <p:txBody>
          <a:bodyPr wrap="square" rtlCol="0">
            <a:spAutoFit/>
          </a:bodyPr>
          <a:lstStyle/>
          <a:p>
            <a:r>
              <a:rPr lang="en-US" dirty="0"/>
              <a:t>While Loop Syntax</a:t>
            </a:r>
          </a:p>
        </p:txBody>
      </p:sp>
      <p:pic>
        <p:nvPicPr>
          <p:cNvPr id="11" name="Picture 7" descr="C while and do...while Loop">
            <a:extLst>
              <a:ext uri="{FF2B5EF4-FFF2-40B4-BE49-F238E27FC236}">
                <a16:creationId xmlns:a16="http://schemas.microsoft.com/office/drawing/2014/main" id="{89E206E6-1BB0-49C7-8541-A378D11DEF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629722"/>
            <a:ext cx="4114800" cy="475666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9" descr="C Tutorials - while statement | flow Control in C | Loops in C">
            <a:extLst>
              <a:ext uri="{FF2B5EF4-FFF2-40B4-BE49-F238E27FC236}">
                <a16:creationId xmlns:a16="http://schemas.microsoft.com/office/drawing/2014/main" id="{812E3EEF-4861-4E1C-AA5D-60348DC5FF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3" y="1855530"/>
            <a:ext cx="3990975"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936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B963F87-020A-469C-A4A6-0C41389D0B79}"/>
              </a:ext>
            </a:extLst>
          </p:cNvPr>
          <p:cNvSpPr>
            <a:spLocks noChangeArrowheads="1"/>
          </p:cNvSpPr>
          <p:nvPr/>
        </p:nvSpPr>
        <p:spPr bwMode="auto">
          <a:xfrm>
            <a:off x="1956197" y="668469"/>
            <a:ext cx="8279606" cy="5582619"/>
          </a:xfrm>
          <a:prstGeom prst="rect">
            <a:avLst/>
          </a:prstGeom>
          <a:solidFill>
            <a:schemeClr val="bg1">
              <a:lumMod val="95000"/>
            </a:schemeClr>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lang="en-US" altLang="en-US" sz="2000" dirty="0">
                <a:solidFill>
                  <a:srgbClr val="808080"/>
                </a:solidFill>
                <a:latin typeface="Consolas" panose="020B0609020204030204" pitchFamily="49" charset="0"/>
                <a:cs typeface="Consolas" panose="020B0609020204030204" pitchFamily="49" charset="0"/>
              </a:rPr>
              <a:t>include</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800000"/>
                </a:solidFill>
                <a:latin typeface="Consolas" panose="020B0609020204030204" pitchFamily="49" charset="0"/>
                <a:cs typeface="Consolas" panose="020B0609020204030204" pitchFamily="49" charset="0"/>
              </a:rPr>
              <a:t>&lt;</a:t>
            </a:r>
            <a:r>
              <a:rPr lang="en-US" altLang="en-US" sz="2000" dirty="0" err="1">
                <a:solidFill>
                  <a:srgbClr val="800000"/>
                </a:solidFill>
                <a:latin typeface="Consolas" panose="020B0609020204030204" pitchFamily="49" charset="0"/>
                <a:cs typeface="Consolas" panose="020B0609020204030204" pitchFamily="49" charset="0"/>
              </a:rPr>
              <a:t>stdio.h</a:t>
            </a:r>
            <a:r>
              <a:rPr lang="en-US" altLang="en-US" sz="2000" dirty="0">
                <a:solidFill>
                  <a:srgbClr val="800000"/>
                </a:solidFill>
                <a:latin typeface="Consolas" panose="020B0609020204030204" pitchFamily="49" charset="0"/>
                <a:cs typeface="Consolas" panose="020B0609020204030204" pitchFamily="49" charset="0"/>
              </a:rPr>
              <a:t>&gt;</a:t>
            </a:r>
          </a:p>
          <a:p>
            <a:pPr eaLnBrk="0" fontAlgn="base" hangingPunct="0">
              <a:lnSpc>
                <a:spcPct val="150000"/>
              </a:lnSpc>
              <a:spcBef>
                <a:spcPct val="0"/>
              </a:spcBef>
              <a:spcAft>
                <a:spcPct val="0"/>
              </a:spcAft>
            </a:pPr>
            <a:endParaRPr lang="en-US" altLang="en-US" sz="2000" dirty="0">
              <a:solidFill>
                <a:srgbClr val="800000"/>
              </a:solidFill>
              <a:latin typeface="Consolas" panose="020B0609020204030204" pitchFamily="49" charset="0"/>
              <a:cs typeface="Consolas" panose="020B0609020204030204" pitchFamily="49" charset="0"/>
            </a:endParaRPr>
          </a:p>
          <a:p>
            <a:pPr eaLnBrk="0" fontAlgn="base" hangingPunct="0">
              <a:lnSpc>
                <a:spcPct val="150000"/>
              </a:lnSpc>
              <a:spcBef>
                <a:spcPct val="0"/>
              </a:spcBef>
              <a:spcAft>
                <a:spcPct val="0"/>
              </a:spcAft>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8B"/>
                </a:solidFill>
                <a:latin typeface="Consolas" panose="020B0609020204030204" pitchFamily="49" charset="0"/>
                <a:cs typeface="Consolas" panose="020B0609020204030204" pitchFamily="49" charset="0"/>
              </a:rPr>
              <a:t>int</a:t>
            </a:r>
            <a:r>
              <a:rPr lang="en-US" altLang="en-US" sz="2000" dirty="0">
                <a:solidFill>
                  <a:srgbClr val="000000"/>
                </a:solidFill>
                <a:latin typeface="Consolas" panose="020B0609020204030204" pitchFamily="49" charset="0"/>
                <a:cs typeface="Consolas" panose="020B0609020204030204" pitchFamily="49" charset="0"/>
              </a:rPr>
              <a:t> main()</a:t>
            </a:r>
          </a:p>
          <a:p>
            <a:pPr eaLnBrk="0" fontAlgn="base" hangingPunct="0">
              <a:lnSpc>
                <a:spcPct val="150000"/>
              </a:lnSpc>
              <a:spcBef>
                <a:spcPct val="0"/>
              </a:spcBef>
              <a:spcAft>
                <a:spcPct val="0"/>
              </a:spcAft>
            </a:pPr>
            <a:r>
              <a:rPr lang="en-US" altLang="en-US" sz="2000" dirty="0">
                <a:solidFill>
                  <a:srgbClr val="000000"/>
                </a:solidFill>
                <a:latin typeface="Consolas" panose="020B0609020204030204" pitchFamily="49" charset="0"/>
                <a:cs typeface="Consolas" panose="020B0609020204030204" pitchFamily="49" charset="0"/>
              </a:rPr>
              <a:t> {</a:t>
            </a:r>
          </a:p>
          <a:p>
            <a:pPr eaLnBrk="0" fontAlgn="base" hangingPunct="0">
              <a:lnSpc>
                <a:spcPct val="150000"/>
              </a:lnSpc>
              <a:spcBef>
                <a:spcPct val="0"/>
              </a:spcBef>
              <a:spcAft>
                <a:spcPct val="0"/>
              </a:spcAft>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8B"/>
                </a:solidFill>
                <a:latin typeface="Consolas" panose="020B0609020204030204" pitchFamily="49" charset="0"/>
                <a:cs typeface="Consolas" panose="020B0609020204030204" pitchFamily="49" charset="0"/>
              </a:rPr>
              <a:t>int</a:t>
            </a:r>
            <a:r>
              <a:rPr lang="en-US" altLang="en-US" sz="2000" dirty="0">
                <a:solidFill>
                  <a:srgbClr val="000000"/>
                </a:solidFill>
                <a:latin typeface="Consolas" panose="020B0609020204030204" pitchFamily="49" charset="0"/>
                <a:cs typeface="Consolas" panose="020B0609020204030204" pitchFamily="49" charset="0"/>
              </a:rPr>
              <a:t> count=</a:t>
            </a:r>
            <a:r>
              <a:rPr lang="en-US" altLang="en-US" sz="2000" dirty="0">
                <a:solidFill>
                  <a:srgbClr val="800000"/>
                </a:solidFill>
                <a:latin typeface="Consolas" panose="020B0609020204030204" pitchFamily="49" charset="0"/>
                <a:cs typeface="Consolas" panose="020B0609020204030204" pitchFamily="49" charset="0"/>
              </a:rPr>
              <a:t>1</a:t>
            </a:r>
            <a:r>
              <a:rPr lang="en-US" altLang="en-US" sz="2000" dirty="0">
                <a:solidFill>
                  <a:srgbClr val="000000"/>
                </a:solidFill>
                <a:latin typeface="Consolas" panose="020B0609020204030204" pitchFamily="49" charset="0"/>
                <a:cs typeface="Consolas" panose="020B0609020204030204" pitchFamily="49" charset="0"/>
              </a:rPr>
              <a:t>;</a:t>
            </a:r>
          </a:p>
          <a:p>
            <a:pPr eaLnBrk="0" fontAlgn="base" hangingPunct="0">
              <a:lnSpc>
                <a:spcPct val="150000"/>
              </a:lnSpc>
              <a:spcBef>
                <a:spcPct val="0"/>
              </a:spcBef>
              <a:spcAft>
                <a:spcPct val="0"/>
              </a:spcAft>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8B"/>
                </a:solidFill>
                <a:latin typeface="Consolas" panose="020B0609020204030204" pitchFamily="49" charset="0"/>
                <a:cs typeface="Consolas" panose="020B0609020204030204" pitchFamily="49" charset="0"/>
              </a:rPr>
              <a:t>while</a:t>
            </a:r>
            <a:r>
              <a:rPr lang="en-US" altLang="en-US" sz="2000" dirty="0">
                <a:solidFill>
                  <a:srgbClr val="000000"/>
                </a:solidFill>
                <a:latin typeface="Consolas" panose="020B0609020204030204" pitchFamily="49" charset="0"/>
                <a:cs typeface="Consolas" panose="020B0609020204030204" pitchFamily="49" charset="0"/>
              </a:rPr>
              <a:t> (count &lt;= </a:t>
            </a:r>
            <a:r>
              <a:rPr lang="en-US" altLang="en-US" sz="2000" dirty="0">
                <a:solidFill>
                  <a:srgbClr val="800000"/>
                </a:solidFill>
                <a:latin typeface="Consolas" panose="020B0609020204030204" pitchFamily="49" charset="0"/>
                <a:cs typeface="Consolas" panose="020B0609020204030204" pitchFamily="49" charset="0"/>
              </a:rPr>
              <a:t>4</a:t>
            </a:r>
            <a:r>
              <a:rPr lang="en-US" altLang="en-US" sz="2000" dirty="0">
                <a:solidFill>
                  <a:srgbClr val="000000"/>
                </a:solidFill>
                <a:latin typeface="Consolas" panose="020B0609020204030204" pitchFamily="49" charset="0"/>
                <a:cs typeface="Consolas" panose="020B0609020204030204" pitchFamily="49" charset="0"/>
              </a:rPr>
              <a:t>)</a:t>
            </a:r>
          </a:p>
          <a:p>
            <a:pPr eaLnBrk="0" fontAlgn="base" hangingPunct="0">
              <a:lnSpc>
                <a:spcPct val="150000"/>
              </a:lnSpc>
              <a:spcBef>
                <a:spcPct val="0"/>
              </a:spcBef>
              <a:spcAft>
                <a:spcPct val="0"/>
              </a:spcAft>
            </a:pPr>
            <a:r>
              <a:rPr lang="en-US" altLang="en-US" sz="2000" dirty="0">
                <a:solidFill>
                  <a:srgbClr val="000000"/>
                </a:solidFill>
                <a:latin typeface="Consolas" panose="020B0609020204030204" pitchFamily="49" charset="0"/>
                <a:cs typeface="Consolas" panose="020B0609020204030204" pitchFamily="49" charset="0"/>
              </a:rPr>
              <a:t> {</a:t>
            </a:r>
          </a:p>
          <a:p>
            <a:pPr eaLnBrk="0" fontAlgn="base" hangingPunct="0">
              <a:lnSpc>
                <a:spcPct val="150000"/>
              </a:lnSpc>
              <a:spcBef>
                <a:spcPct val="0"/>
              </a:spcBef>
              <a:spcAft>
                <a:spcPct val="0"/>
              </a:spcAft>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err="1">
                <a:solidFill>
                  <a:srgbClr val="000000"/>
                </a:solidFill>
                <a:latin typeface="Consolas" panose="020B0609020204030204" pitchFamily="49" charset="0"/>
                <a:cs typeface="Consolas" panose="020B0609020204030204" pitchFamily="49" charset="0"/>
              </a:rPr>
              <a:t>printf</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800000"/>
                </a:solidFill>
                <a:latin typeface="Consolas" panose="020B0609020204030204" pitchFamily="49" charset="0"/>
                <a:cs typeface="Consolas" panose="020B0609020204030204" pitchFamily="49" charset="0"/>
              </a:rPr>
              <a:t>"%d "</a:t>
            </a:r>
            <a:r>
              <a:rPr lang="en-US" altLang="en-US" sz="2000" dirty="0">
                <a:solidFill>
                  <a:srgbClr val="000000"/>
                </a:solidFill>
                <a:latin typeface="Consolas" panose="020B0609020204030204" pitchFamily="49" charset="0"/>
                <a:cs typeface="Consolas" panose="020B0609020204030204" pitchFamily="49" charset="0"/>
              </a:rPr>
              <a:t>, count);</a:t>
            </a:r>
          </a:p>
          <a:p>
            <a:pPr eaLnBrk="0" fontAlgn="base" hangingPunct="0">
              <a:lnSpc>
                <a:spcPct val="150000"/>
              </a:lnSpc>
              <a:spcBef>
                <a:spcPct val="0"/>
              </a:spcBef>
              <a:spcAft>
                <a:spcPct val="0"/>
              </a:spcAft>
            </a:pPr>
            <a:r>
              <a:rPr lang="en-US" altLang="en-US" sz="2000" dirty="0">
                <a:solidFill>
                  <a:srgbClr val="000000"/>
                </a:solidFill>
                <a:latin typeface="Consolas" panose="020B0609020204030204" pitchFamily="49" charset="0"/>
                <a:cs typeface="Consolas" panose="020B0609020204030204" pitchFamily="49" charset="0"/>
              </a:rPr>
              <a:t> count++; </a:t>
            </a:r>
          </a:p>
          <a:p>
            <a:pPr eaLnBrk="0" fontAlgn="base" hangingPunct="0">
              <a:lnSpc>
                <a:spcPct val="150000"/>
              </a:lnSpc>
              <a:spcBef>
                <a:spcPct val="0"/>
              </a:spcBef>
              <a:spcAft>
                <a:spcPct val="0"/>
              </a:spcAft>
            </a:pPr>
            <a:r>
              <a:rPr lang="en-US" altLang="en-US" sz="2000" dirty="0">
                <a:solidFill>
                  <a:srgbClr val="000000"/>
                </a:solidFill>
                <a:latin typeface="Consolas" panose="020B0609020204030204" pitchFamily="49" charset="0"/>
                <a:cs typeface="Consolas" panose="020B0609020204030204" pitchFamily="49" charset="0"/>
              </a:rPr>
              <a:t>}</a:t>
            </a:r>
          </a:p>
          <a:p>
            <a:pPr eaLnBrk="0" fontAlgn="base" hangingPunct="0">
              <a:lnSpc>
                <a:spcPct val="150000"/>
              </a:lnSpc>
              <a:spcBef>
                <a:spcPct val="0"/>
              </a:spcBef>
              <a:spcAft>
                <a:spcPct val="0"/>
              </a:spcAft>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8B"/>
                </a:solidFill>
                <a:latin typeface="Consolas" panose="020B0609020204030204" pitchFamily="49" charset="0"/>
                <a:cs typeface="Consolas" panose="020B0609020204030204" pitchFamily="49" charset="0"/>
              </a:rPr>
              <a:t>return</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800000"/>
                </a:solidFill>
                <a:latin typeface="Consolas" panose="020B0609020204030204" pitchFamily="49" charset="0"/>
                <a:cs typeface="Consolas" panose="020B0609020204030204" pitchFamily="49" charset="0"/>
              </a:rPr>
              <a:t>0</a:t>
            </a:r>
            <a:r>
              <a:rPr lang="en-US" altLang="en-US" sz="2000" dirty="0">
                <a:solidFill>
                  <a:srgbClr val="000000"/>
                </a:solidFill>
                <a:latin typeface="Consolas" panose="020B0609020204030204" pitchFamily="49" charset="0"/>
                <a:cs typeface="Consolas" panose="020B0609020204030204" pitchFamily="49" charset="0"/>
              </a:rPr>
              <a:t>;</a:t>
            </a:r>
          </a:p>
          <a:p>
            <a:pPr eaLnBrk="0" fontAlgn="base" hangingPunct="0">
              <a:lnSpc>
                <a:spcPct val="150000"/>
              </a:lnSpc>
              <a:spcBef>
                <a:spcPct val="0"/>
              </a:spcBef>
              <a:spcAft>
                <a:spcPct val="0"/>
              </a:spcAft>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t> </a:t>
            </a:r>
            <a:endParaRPr lang="en-US" altLang="en-US" sz="2000" dirty="0">
              <a:latin typeface="Arial" panose="020B0604020202020204" pitchFamily="34" charset="0"/>
            </a:endParaRPr>
          </a:p>
        </p:txBody>
      </p:sp>
      <p:sp>
        <p:nvSpPr>
          <p:cNvPr id="5" name="TextBox 4">
            <a:extLst>
              <a:ext uri="{FF2B5EF4-FFF2-40B4-BE49-F238E27FC236}">
                <a16:creationId xmlns:a16="http://schemas.microsoft.com/office/drawing/2014/main" id="{F26C64D8-53F5-4F5D-A229-16898C73CF78}"/>
              </a:ext>
            </a:extLst>
          </p:cNvPr>
          <p:cNvSpPr txBox="1"/>
          <p:nvPr/>
        </p:nvSpPr>
        <p:spPr>
          <a:xfrm>
            <a:off x="4175886" y="145247"/>
            <a:ext cx="4015010" cy="523220"/>
          </a:xfrm>
          <a:prstGeom prst="rect">
            <a:avLst/>
          </a:prstGeom>
          <a:noFill/>
        </p:spPr>
        <p:txBody>
          <a:bodyPr wrap="non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While</a:t>
            </a:r>
            <a:r>
              <a:rPr lang="en-US" sz="2800" b="1" dirty="0">
                <a:solidFill>
                  <a:srgbClr val="FF0000"/>
                </a:solidFill>
              </a:rPr>
              <a:t> Loop       </a:t>
            </a:r>
            <a:r>
              <a:rPr lang="en-US" sz="2800" b="1" dirty="0"/>
              <a:t>Example 1</a:t>
            </a:r>
          </a:p>
        </p:txBody>
      </p:sp>
    </p:spTree>
    <p:extLst>
      <p:ext uri="{BB962C8B-B14F-4D97-AF65-F5344CB8AC3E}">
        <p14:creationId xmlns:p14="http://schemas.microsoft.com/office/powerpoint/2010/main" val="247294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TotalTime>
  <Words>1610</Words>
  <Application>Microsoft Office PowerPoint</Application>
  <PresentationFormat>Widescreen</PresentationFormat>
  <Paragraphs>235</Paragraphs>
  <Slides>39</Slides>
  <Notes>2</Notes>
  <HiddenSlides>0</HiddenSlides>
  <MMClips>0</MMClips>
  <ScaleCrop>false</ScaleCrop>
  <HeadingPairs>
    <vt:vector size="4" baseType="variant">
      <vt:variant>
        <vt:lpstr>Theme</vt:lpstr>
      </vt:variant>
      <vt:variant>
        <vt:i4>2</vt:i4>
      </vt:variant>
      <vt:variant>
        <vt:lpstr>Slide Titles</vt:lpstr>
      </vt:variant>
      <vt:variant>
        <vt:i4>39</vt:i4>
      </vt:variant>
    </vt:vector>
  </HeadingPairs>
  <TitlesOfParts>
    <vt:vector size="41" baseType="lpstr">
      <vt:lpstr>Office Theme</vt:lpstr>
      <vt:lpstr>1_Office Theme</vt:lpstr>
      <vt:lpstr>PowerPoint Presentation</vt:lpstr>
      <vt:lpstr>C Iteration Statements   (Loops) </vt:lpstr>
      <vt:lpstr>Loops</vt:lpstr>
      <vt:lpstr>1. Entry controlled loop </vt:lpstr>
      <vt:lpstr>PowerPoint Presentation</vt:lpstr>
      <vt:lpstr>Loops</vt:lpstr>
      <vt:lpstr>While Loop in C</vt:lpstr>
      <vt:lpstr>PowerPoint Presentation</vt:lpstr>
      <vt:lpstr>PowerPoint Presentation</vt:lpstr>
      <vt:lpstr>While loop Example- 2</vt:lpstr>
      <vt:lpstr>PowerPoint Presentation</vt:lpstr>
      <vt:lpstr>Example 2</vt:lpstr>
      <vt:lpstr>Example of while loop using logical operator </vt:lpstr>
      <vt:lpstr>PowerPoint Presentation</vt:lpstr>
      <vt:lpstr>What are Nested Loops?</vt:lpstr>
      <vt:lpstr>Nested While Loop </vt:lpstr>
      <vt:lpstr>Nested While Loop- Example </vt:lpstr>
      <vt:lpstr>For Loop</vt:lpstr>
      <vt:lpstr>For Loop- Flow chart</vt:lpstr>
      <vt:lpstr>How for loop works? </vt:lpstr>
      <vt:lpstr>For loop syntax</vt:lpstr>
      <vt:lpstr>PowerPoint Presentation</vt:lpstr>
      <vt:lpstr>Example 1: for loop </vt:lpstr>
      <vt:lpstr>Example 2: for loop </vt:lpstr>
      <vt:lpstr>    do-while loop</vt:lpstr>
      <vt:lpstr>    do - while loop – syntax.</vt:lpstr>
      <vt:lpstr>PowerPoint Presentation</vt:lpstr>
      <vt:lpstr>   Example of do while loop </vt:lpstr>
      <vt:lpstr>                  </vt:lpstr>
      <vt:lpstr>PowerPoint Presentation</vt:lpstr>
      <vt:lpstr>   </vt:lpstr>
      <vt:lpstr>PowerPoint Presentation</vt:lpstr>
      <vt:lpstr>PowerPoint Presentation</vt:lpstr>
      <vt:lpstr>PowerPoint Presentation</vt:lpstr>
      <vt:lpstr>PowerPoint Presentation</vt:lpstr>
      <vt:lpstr>            Flow chart for break statement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Umesh</dc:creator>
  <cp:lastModifiedBy>Bri. Neetha</cp:lastModifiedBy>
  <cp:revision>69</cp:revision>
  <dcterms:created xsi:type="dcterms:W3CDTF">2021-03-13T15:07:52Z</dcterms:created>
  <dcterms:modified xsi:type="dcterms:W3CDTF">2021-03-22T04:39:11Z</dcterms:modified>
</cp:coreProperties>
</file>