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2"/>
  </p:notesMasterIdLst>
  <p:sldIdLst>
    <p:sldId id="261" r:id="rId3"/>
    <p:sldId id="790" r:id="rId4"/>
    <p:sldId id="791" r:id="rId5"/>
    <p:sldId id="793" r:id="rId6"/>
    <p:sldId id="794" r:id="rId7"/>
    <p:sldId id="770" r:id="rId8"/>
    <p:sldId id="827" r:id="rId9"/>
    <p:sldId id="828" r:id="rId10"/>
    <p:sldId id="829" r:id="rId11"/>
    <p:sldId id="836" r:id="rId12"/>
    <p:sldId id="830" r:id="rId13"/>
    <p:sldId id="831" r:id="rId14"/>
    <p:sldId id="832" r:id="rId15"/>
    <p:sldId id="833" r:id="rId16"/>
    <p:sldId id="834" r:id="rId17"/>
    <p:sldId id="835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2" r:id="rId32"/>
    <p:sldId id="850" r:id="rId33"/>
    <p:sldId id="851" r:id="rId34"/>
    <p:sldId id="853" r:id="rId35"/>
    <p:sldId id="854" r:id="rId36"/>
    <p:sldId id="861" r:id="rId37"/>
    <p:sldId id="855" r:id="rId38"/>
    <p:sldId id="862" r:id="rId39"/>
    <p:sldId id="863" r:id="rId40"/>
    <p:sldId id="8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08B7-8EC4-40DD-A0C6-2697B27C411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FD-0700-4E3B-A543-76C05F61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9b53bc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99b53bc7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Let us see the nested for loop in detail in Python Programming we can write for loop as a nested loop the general Syntax of a nested for loop is shown in the slide the outer Lo should be a follow along with an expression for a condition similarly the inner no should contain expression for a condition we can have statements written inside these loops </a:t>
            </a:r>
            <a:endParaRPr/>
          </a:p>
        </p:txBody>
      </p:sp>
      <p:sp>
        <p:nvSpPr>
          <p:cNvPr id="40" name="Google Shape;40;g99b53bc7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F4D-9676-4622-98B1-16849134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6CD7-1A87-4894-A823-84DDF676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97AA-BFA7-481A-8D2F-239F4A2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F58-6859-4352-8154-5509CA62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6F1-E366-4A18-B1CD-CBE1FD4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BDF-05C8-48FE-8578-81653972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8B16-F19E-4AB3-B1BC-8480E35B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1CF-11CF-444C-B573-36A5F87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948-A7F2-428C-A580-7E00E56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8B3-7C83-41C9-BBD8-B1E5A9F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C272-3A7D-4C7B-B69B-9224132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49BC-4152-431F-8D79-60707C8F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61D6-1D0A-44E4-96BD-6FF92D6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838D-582D-4470-9062-AD3F62B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8F6F-A241-4BFB-A527-511679A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571499" y="1137256"/>
            <a:ext cx="11209376" cy="490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571499" y="348662"/>
            <a:ext cx="11209376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  <a:defRPr sz="3200" b="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489" y="6369932"/>
            <a:ext cx="12218977" cy="52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54" y="6490361"/>
            <a:ext cx="1781941" cy="31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75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2E-63BB-46DA-9476-282DF48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CE-5C74-4B23-8C31-6BA6951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64AB-5438-4883-A8BE-4B10CB5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443-B365-47F3-B649-B6521D8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FBB-C49B-4622-9DA4-A493C29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25D-8B9D-48A4-AEBC-7CB6D99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0708-F537-45EA-804E-DFECF5F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52B-D2CA-418C-BCBC-9672F40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D8D-F312-4D71-B496-C6B283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DE2C-430A-448A-9CB3-06D748C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F11-30BB-4181-960C-39BA7BD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10A-0802-4DA4-8E84-FC2C23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AFF6-69B3-42F8-808D-2801CFA2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42D-A5A7-4A43-8BAA-6B54857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9091-A15A-45DE-9F44-714D12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BDDF-E201-4ED8-80F7-5BBF41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0E0-0B16-4F75-85C1-BBC1CC84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CC9B-B4DE-4D7A-9E68-1AF62219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90A4-4D18-491E-8443-38263C85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2D03-8074-4ED2-AFA3-87D5881D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EE9C-8744-45E2-A9E4-3A366CF7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56B0-54A0-4E7B-B80F-30C2AAFC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A6BF-9179-425F-93E5-F36D3E3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FC4E-5967-40D5-8F97-B1D29B3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6D9-1F59-421F-9BC1-149D3B8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4BE7-637D-48B3-91B4-DE503E5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D163-88FF-42F0-B2D0-EC0254B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2FF8-D57B-4038-9D10-27723E7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0C74-A1BC-4AC5-89CB-9D9352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3716-4570-4A97-846F-F05A61A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BFEC-4552-4737-8279-B63D630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7B-DD92-4B0A-A65F-716BB2C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FEA-A7F0-457D-889E-1AF56895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BC56-695A-4B4B-BD07-23E7655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F86B-1A90-4850-BF52-D65E1F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BCD-9B72-4721-84E1-456FA36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476E-E8A1-476F-A682-41854A3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C74-669C-469D-B638-F9B8751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2133-922D-42FB-8A6D-8DC1E996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E141-0C6D-4E80-8408-5F7439BA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3FCC-C2D6-4342-B146-CD92AB1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C5D-FF99-4676-863D-3661298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1A67-2F7D-4AF9-A56E-12467A6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FD276-02F3-48BB-8F3D-E420188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3BD-A731-4E22-AB85-77785C7A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8676-BF97-49F6-BAAE-E96B0570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27F5-4B4F-4C3C-9D24-7A2D107F1F0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EEEA-76E3-46B8-95D7-257A3DA9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AAA0-9B4A-4E0E-A033-01F33DF2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016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524001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53074" y="2927062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741908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19CSE102 Computer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8548E-920A-47C1-8D65-3A5487C522E3}"/>
              </a:ext>
            </a:extLst>
          </p:cNvPr>
          <p:cNvSpPr txBox="1"/>
          <p:nvPr/>
        </p:nvSpPr>
        <p:spPr>
          <a:xfrm>
            <a:off x="528889" y="546313"/>
            <a:ext cx="587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For example: If we have a function declaration like this: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A1C07-2841-4619-A457-1A4E4E1A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8" y="1058288"/>
            <a:ext cx="2400145" cy="531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7B5A4-1DC7-4F29-AA4F-EE5E04DA7480}"/>
              </a:ext>
            </a:extLst>
          </p:cNvPr>
          <p:cNvSpPr txBox="1"/>
          <p:nvPr/>
        </p:nvSpPr>
        <p:spPr>
          <a:xfrm>
            <a:off x="528889" y="1708180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If we are calling the function like this: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06F9-6FA4-411A-B239-CE38C8D3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" y="2195777"/>
            <a:ext cx="6283033" cy="10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FC3BCA-E369-4DFE-B9CA-11F5219A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1" y="1634837"/>
            <a:ext cx="7886628" cy="4661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D30CA-9944-4576-BF77-F085B9044282}"/>
              </a:ext>
            </a:extLst>
          </p:cNvPr>
          <p:cNvSpPr txBox="1"/>
          <p:nvPr/>
        </p:nvSpPr>
        <p:spPr>
          <a:xfrm>
            <a:off x="530914" y="561975"/>
            <a:ext cx="11130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Note: </a:t>
            </a:r>
            <a:r>
              <a:rPr lang="en-US" dirty="0">
                <a:solidFill>
                  <a:srgbClr val="222426"/>
                </a:solidFill>
                <a:latin typeface="PT Sans"/>
              </a:rPr>
              <a:t>Example: I</a:t>
            </a:r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f function return type is </a:t>
            </a:r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char, </a:t>
            </a:r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then function should return a value of char type and while              </a:t>
            </a:r>
            <a:r>
              <a:rPr lang="en-US" dirty="0">
                <a:solidFill>
                  <a:srgbClr val="222426"/>
                </a:solidFill>
                <a:latin typeface="PT Sans"/>
              </a:rPr>
              <a:t> </a:t>
            </a:r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calling this function the main() function should have a variable of char data type to store the returned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7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EE015-DDA8-4E3E-B4CC-9F1B4D39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55" y="588819"/>
            <a:ext cx="9609354" cy="2840181"/>
          </a:xfrm>
        </p:spPr>
      </p:pic>
    </p:spTree>
    <p:extLst>
      <p:ext uri="{BB962C8B-B14F-4D97-AF65-F5344CB8AC3E}">
        <p14:creationId xmlns:p14="http://schemas.microsoft.com/office/powerpoint/2010/main" val="79277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BEFC6-8F83-4EDE-A977-487BF7D6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5" y="370176"/>
            <a:ext cx="5317980" cy="42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E6745-7277-4C5E-987B-93CF0DB3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5" y="830735"/>
            <a:ext cx="7055287" cy="287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4E7A5-DAFC-411B-B7C7-A8A03FCAE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65" y="1155347"/>
            <a:ext cx="6121544" cy="83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C4932C-8990-4812-91B7-A725CA695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5" y="2025480"/>
            <a:ext cx="8268637" cy="43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A1FF9D-FBEB-4FDC-9BFC-8354AC74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24" y="1150508"/>
            <a:ext cx="11209376" cy="49080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In the above example variable a and b are the formal parameters (or formal arguments).</a:t>
            </a:r>
          </a:p>
          <a:p>
            <a:pPr marL="0" indent="0">
              <a:buNone/>
            </a:pPr>
            <a:endParaRPr lang="en-US" sz="2000" dirty="0">
              <a:solidFill>
                <a:srgbClr val="222426"/>
              </a:solidFill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Variable var1 and var2 are the actual arguments (or actual parameters). </a:t>
            </a:r>
          </a:p>
          <a:p>
            <a:pPr marL="0" indent="0">
              <a:buNone/>
            </a:pPr>
            <a:endParaRPr lang="en-US" sz="2000" dirty="0">
              <a:solidFill>
                <a:srgbClr val="222426"/>
              </a:solidFill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The actual parameters can also be the values.</a:t>
            </a:r>
          </a:p>
          <a:p>
            <a:pPr marL="0" indent="0">
              <a:buNone/>
            </a:pPr>
            <a:endParaRPr lang="en-US" sz="2000" dirty="0">
              <a:solidFill>
                <a:srgbClr val="222426"/>
              </a:solidFill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PT Sans"/>
              </a:rPr>
              <a:t> When we pass the actual parameters while calling a function then this is known as function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    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PT Sans"/>
              </a:rPr>
              <a:t>call  by value.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222426"/>
              </a:solidFill>
              <a:effectLst/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 In this case the values of actual parameters are copied to the formal parameters.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099C9-0714-4E38-97BC-93942949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7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CC203-DD45-4FA1-910F-2B64726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42" y="289114"/>
            <a:ext cx="11415115" cy="464000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4D1E4-5346-420C-B445-EBAD8C7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2" y="859131"/>
            <a:ext cx="6741228" cy="5462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3F6ED-C865-4F97-ADC1-0532A683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34" y="1996786"/>
            <a:ext cx="2830162" cy="1341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88C3E-71DC-4749-B395-35405FE1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834" y="3429000"/>
            <a:ext cx="481964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448FF-7315-4509-9C24-F3FDE85B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13" y="1810579"/>
            <a:ext cx="11209376" cy="4349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US" sz="2000" dirty="0">
                <a:solidFill>
                  <a:srgbClr val="222426"/>
                </a:solidFill>
                <a:latin typeface="PT Sans"/>
              </a:rPr>
              <a:t>C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PT Sans"/>
              </a:rPr>
              <a:t>alling a function by passing the addresses of actual parameters.</a:t>
            </a:r>
            <a:endParaRPr lang="en-IN" sz="2000" b="0" i="0" dirty="0">
              <a:solidFill>
                <a:srgbClr val="222426"/>
              </a:solidFill>
              <a:effectLst/>
              <a:latin typeface="PT Sans"/>
            </a:endParaRPr>
          </a:p>
          <a:p>
            <a:pPr marL="0" indent="0">
              <a:buNone/>
            </a:pPr>
            <a:endParaRPr lang="en-IN" sz="2000" dirty="0">
              <a:solidFill>
                <a:srgbClr val="222426"/>
              </a:solidFill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222426"/>
                </a:solidFill>
                <a:effectLst/>
                <a:latin typeface="PT Sans"/>
              </a:rPr>
              <a:t> 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PT Sans"/>
              </a:rPr>
              <a:t>T</a:t>
            </a:r>
            <a:r>
              <a:rPr lang="en-US" sz="2000" dirty="0">
                <a:solidFill>
                  <a:srgbClr val="222426"/>
                </a:solidFill>
                <a:latin typeface="PT Sans"/>
              </a:rPr>
              <a:t>he operation performed on formal parameters, affects the value of actual parameters.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PT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This is because all the operations are performed on the value stored in the address of actual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    parameters.</a:t>
            </a:r>
          </a:p>
          <a:p>
            <a:pPr marL="0" indent="0">
              <a:buNone/>
            </a:pPr>
            <a:endParaRPr lang="en-US" sz="2000" dirty="0">
              <a:solidFill>
                <a:srgbClr val="222426"/>
              </a:solidFill>
              <a:latin typeface="PT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31100-9E57-4A23-8C30-FA0E4A73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24" y="698361"/>
            <a:ext cx="5736536" cy="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74FF41-9BD9-42E2-B6E7-93EC7F197401}"/>
              </a:ext>
            </a:extLst>
          </p:cNvPr>
          <p:cNvSpPr txBox="1"/>
          <p:nvPr/>
        </p:nvSpPr>
        <p:spPr>
          <a:xfrm>
            <a:off x="882212" y="501999"/>
            <a:ext cx="63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444542"/>
                </a:solidFill>
                <a:effectLst/>
                <a:latin typeface="PT Sans"/>
              </a:rPr>
              <a:t>1. Example of Function call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E4D7B-BB7C-439E-BF51-ADCE8357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12" y="1137256"/>
            <a:ext cx="5333058" cy="90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A4D120-2AED-43EE-8411-3FEB582E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6" y="2040835"/>
            <a:ext cx="5291344" cy="1388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B73CC-AD19-45CC-B2BC-A5DA37E7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3429000"/>
            <a:ext cx="5291343" cy="1169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7BA07-61FA-417D-A9CB-0DB61BE3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83" y="2040835"/>
            <a:ext cx="2120347" cy="10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41DD9-8EFE-488E-B407-AC387086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90" y="795130"/>
            <a:ext cx="5211383" cy="54598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AC00F8-1090-4BBD-85C7-4006C84D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1" y="461221"/>
            <a:ext cx="11209376" cy="464000"/>
          </a:xfrm>
        </p:spPr>
        <p:txBody>
          <a:bodyPr/>
          <a:lstStyle/>
          <a:p>
            <a:r>
              <a:rPr lang="en-US" sz="2200" b="1" i="0" dirty="0">
                <a:solidFill>
                  <a:srgbClr val="444542"/>
                </a:solidFill>
                <a:effectLst/>
                <a:latin typeface="PT Sans"/>
              </a:rPr>
              <a:t>Example 2: Function Call by Reference – Swapping numbers</a:t>
            </a:r>
            <a:br>
              <a:rPr lang="en-US" b="1" i="0" dirty="0">
                <a:solidFill>
                  <a:srgbClr val="444542"/>
                </a:solidFill>
                <a:effectLst/>
                <a:latin typeface="PT Sans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54FCA-C45E-4343-A7A0-2DD3AC09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77" y="1987826"/>
            <a:ext cx="2151823" cy="23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4E506-E84A-481F-83B5-B6CF9342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901148"/>
            <a:ext cx="11209376" cy="52611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US" sz="1800" b="1" i="0" dirty="0">
                <a:solidFill>
                  <a:srgbClr val="444542"/>
                </a:solidFill>
                <a:effectLst/>
                <a:latin typeface="PT Sans"/>
              </a:rPr>
              <a:t>Passing array to function using call by value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1985D-26A4-463D-B271-76094BDDD505}"/>
              </a:ext>
            </a:extLst>
          </p:cNvPr>
          <p:cNvSpPr txBox="1"/>
          <p:nvPr/>
        </p:nvSpPr>
        <p:spPr>
          <a:xfrm>
            <a:off x="2696818" y="249253"/>
            <a:ext cx="61092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444542"/>
                </a:solidFill>
                <a:effectLst/>
                <a:latin typeface="PT Sans"/>
              </a:rPr>
              <a:t>Passing array to function in 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84F7A-BB1E-42E4-82E4-804E2D8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35" y="1666667"/>
            <a:ext cx="5637765" cy="3819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65D1D-3789-4F6C-AF8F-4DF04966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70" y="2306290"/>
            <a:ext cx="1113845" cy="359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FD198-B027-4653-A247-A7C62691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257" y="2743199"/>
            <a:ext cx="1746595" cy="4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6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E296A0-1EA4-4EC1-ACBC-E9F8323F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2" y="613705"/>
            <a:ext cx="11209376" cy="464000"/>
          </a:xfrm>
        </p:spPr>
        <p:txBody>
          <a:bodyPr/>
          <a:lstStyle/>
          <a:p>
            <a:r>
              <a:rPr lang="en-US" dirty="0"/>
              <a:t>    		  Functions in C Programming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26211-E102-492E-9D07-B45344D44B9F}"/>
              </a:ext>
            </a:extLst>
          </p:cNvPr>
          <p:cNvSpPr txBox="1"/>
          <p:nvPr/>
        </p:nvSpPr>
        <p:spPr>
          <a:xfrm>
            <a:off x="887894" y="1626707"/>
            <a:ext cx="97403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 </a:t>
            </a: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 of statements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performs a specific task.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functions in C?</a:t>
            </a:r>
          </a:p>
          <a:p>
            <a:endParaRPr lang="en-US" sz="2000" b="1" i="0" dirty="0">
              <a:solidFill>
                <a:srgbClr val="2224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readability of code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roves the reusability of the code, same function can be used in any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rogram rather than writing the same code from scratch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Debugging of the code would be easier if you use functions, as errors are easy to be traced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size of the code, duplicate set of statements are replaced by function calls.</a:t>
            </a:r>
            <a:endParaRPr lang="en-US" sz="2000" b="1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67DD1-5181-45CD-912D-A803F64A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620421"/>
            <a:ext cx="11209376" cy="490808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2</a:t>
            </a:r>
            <a:r>
              <a:rPr lang="en-IN" sz="2000" dirty="0"/>
              <a:t>. </a:t>
            </a:r>
            <a:r>
              <a:rPr lang="en-US" sz="2000" b="1" i="0" dirty="0">
                <a:solidFill>
                  <a:srgbClr val="444542"/>
                </a:solidFill>
                <a:effectLst/>
                <a:latin typeface="PT Sans"/>
              </a:rPr>
              <a:t>Passing array to function using call by reference.</a:t>
            </a:r>
          </a:p>
          <a:p>
            <a:pPr marL="0" indent="0">
              <a:buNone/>
            </a:pPr>
            <a:endParaRPr lang="en-US" sz="2000" b="1" i="0" dirty="0">
              <a:solidFill>
                <a:srgbClr val="444542"/>
              </a:solidFill>
              <a:effectLst/>
              <a:latin typeface="PT San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344BA-08E6-40F9-A7D7-01E581E9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9" y="1329497"/>
            <a:ext cx="4900821" cy="461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AD831-FC70-4038-8109-CC64A2BEE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00" y="2777128"/>
            <a:ext cx="2027028" cy="10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BDB37-6619-46E8-836C-B3DEA254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85460"/>
            <a:ext cx="11209376" cy="4759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also pass an entire array to a function like this: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BC54E-9E1E-48B4-B527-0B09AD1A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2" y="502675"/>
            <a:ext cx="5524501" cy="472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EA74D-2BFA-4CB6-B6F9-1344ED3A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1906362"/>
            <a:ext cx="5334830" cy="848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FE57F-0B81-42A3-B506-0E00FA64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48" y="2755123"/>
            <a:ext cx="5334830" cy="3176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1EA25-B97B-4539-B620-F6271F265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231" y="2650985"/>
            <a:ext cx="3236429" cy="23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0BF66-7CFD-4398-B6EE-0552412C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11282"/>
            <a:ext cx="11209376" cy="49080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scope  is a region of the program where a defined variable can have its existence.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places where variables can be declared in C programming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Inside a function or a block which is called local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Outside of all functions which is called global variables.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08506-740E-45B3-8078-A68EE848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– Scope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29830-DE26-43D2-B564-CC9E29005A44}"/>
              </a:ext>
            </a:extLst>
          </p:cNvPr>
          <p:cNvSpPr txBox="1"/>
          <p:nvPr/>
        </p:nvSpPr>
        <p:spPr>
          <a:xfrm>
            <a:off x="695739" y="3480657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Local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BCA3E-5E8E-48F1-ADAC-45D5BA229BCB}"/>
              </a:ext>
            </a:extLst>
          </p:cNvPr>
          <p:cNvSpPr txBox="1"/>
          <p:nvPr/>
        </p:nvSpPr>
        <p:spPr>
          <a:xfrm>
            <a:off x="695739" y="4101376"/>
            <a:ext cx="10038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are declared inside a function or block are called local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hey can be used only by statements that are inside that function or block of code.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F7494D-5461-4106-8371-A7AFEA78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56" y="454680"/>
            <a:ext cx="11209376" cy="464000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Scope: Example.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82C96-2480-48C2-99E8-6FE684F8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8" y="1285461"/>
            <a:ext cx="5164621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1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F93080-C87B-4EA3-87AA-991F6A36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940904"/>
            <a:ext cx="11209376" cy="4775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are defined outside a function, usually on top of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Global variables hold their values throughout the lifetime of your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They can be accessed inside any of the functions defined for the program.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669C4-552C-4597-AF67-CF2704B6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0" y="556589"/>
            <a:ext cx="11209376" cy="97045"/>
          </a:xfrm>
        </p:spPr>
        <p:txBody>
          <a:bodyPr/>
          <a:lstStyle/>
          <a:p>
            <a:r>
              <a:rPr lang="en-IN" sz="2600" b="0" i="0" dirty="0">
                <a:effectLst/>
                <a:latin typeface="Arial" panose="020B0604020202020204" pitchFamily="34" charset="0"/>
              </a:rPr>
              <a:t>					</a:t>
            </a:r>
            <a:br>
              <a:rPr lang="en-IN" sz="2600" b="0" i="0" dirty="0">
                <a:effectLst/>
                <a:latin typeface="Arial" panose="020B0604020202020204" pitchFamily="34" charset="0"/>
              </a:rPr>
            </a:br>
            <a:r>
              <a:rPr lang="en-IN" sz="2600" dirty="0">
                <a:latin typeface="Arial" panose="020B0604020202020204" pitchFamily="34" charset="0"/>
              </a:rPr>
              <a:t>                                         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7422-026E-482F-8740-FCB9F1CC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17243"/>
            <a:ext cx="5922479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6AE644-F882-41E1-9B30-2807D525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609600"/>
            <a:ext cx="11209376" cy="5435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program can have same name for local and global variables but the value of local variable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a function will take preference.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9A7E9-8ECC-458F-B894-FA3E5605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1" y="2065889"/>
            <a:ext cx="5047630" cy="35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71CE0-7603-4BB4-B4A7-3A11168F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30" y="3262312"/>
            <a:ext cx="1743075" cy="5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C7B4D1-0031-40DD-B65A-6840F25E46BE}"/>
              </a:ext>
            </a:extLst>
          </p:cNvPr>
          <p:cNvSpPr txBox="1"/>
          <p:nvPr/>
        </p:nvSpPr>
        <p:spPr>
          <a:xfrm>
            <a:off x="430695" y="46469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Local and Global Variables</a:t>
            </a:r>
          </a:p>
          <a:p>
            <a:pPr algn="l"/>
            <a:endParaRPr lang="en-US" sz="22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FC530-C411-479C-9A78-62AE1AA12D63}"/>
              </a:ext>
            </a:extLst>
          </p:cNvPr>
          <p:cNvSpPr txBox="1"/>
          <p:nvPr/>
        </p:nvSpPr>
        <p:spPr>
          <a:xfrm>
            <a:off x="430696" y="1234131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local variable is defined, it is not initialized by the system, you must initialize it yourself.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are initialized automatically by the system when you define them, as follows: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34398D-9862-4AF0-9016-E2716F3E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01" y="2799108"/>
            <a:ext cx="6315075" cy="25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6FFF53-8F9D-4875-9E13-58BABAEE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84242"/>
            <a:ext cx="11209376" cy="4561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C are used to determine the lifetime, visibility, memory location, and initial value of a variable.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storage classes in C: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i.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Automatic.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ii.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External.</a:t>
            </a:r>
          </a:p>
          <a:p>
            <a:pPr marL="0" indent="0" algn="l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iii.Static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iv.Register.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699D7-CF26-4577-A1DD-C4E6F6547236}"/>
              </a:ext>
            </a:extLst>
          </p:cNvPr>
          <p:cNvSpPr txBox="1"/>
          <p:nvPr/>
        </p:nvSpPr>
        <p:spPr>
          <a:xfrm>
            <a:off x="2763752" y="627996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Classes in C</a:t>
            </a:r>
          </a:p>
        </p:txBody>
      </p:sp>
    </p:spTree>
    <p:extLst>
      <p:ext uri="{BB962C8B-B14F-4D97-AF65-F5344CB8AC3E}">
        <p14:creationId xmlns:p14="http://schemas.microsoft.com/office/powerpoint/2010/main" val="2482146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326A7-AC7E-499D-AE1B-3C7BFA83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928" y="1240734"/>
            <a:ext cx="9331567" cy="3662570"/>
          </a:xfrm>
        </p:spPr>
      </p:pic>
    </p:spTree>
    <p:extLst>
      <p:ext uri="{BB962C8B-B14F-4D97-AF65-F5344CB8AC3E}">
        <p14:creationId xmlns:p14="http://schemas.microsoft.com/office/powerpoint/2010/main" val="23359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BBD44F-41A3-438E-80F1-524FCFFE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16140"/>
            <a:ext cx="11209376" cy="46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81497-681D-4C36-B461-8F256A7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812662"/>
            <a:ext cx="11209376" cy="49080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variables are allocated memory automatically at runtime.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scope of the automatic variables is limited to the block in which they are defined.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automatic variables are initialized to garbage by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memory assigned to automatic variables gets freed upon exiting from the block.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keyword used for defining automatic variables is auto.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local variable is automatic in C by default.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D3065-B629-4BFB-BD47-5520DDE5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3" y="3321188"/>
            <a:ext cx="6943725" cy="272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52E3A-3FE2-4EE3-8ED7-8A117563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316" y="3779354"/>
            <a:ext cx="26955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E3EEF-8DD3-4DAB-810E-230CECF3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37322"/>
            <a:ext cx="11209376" cy="596348"/>
          </a:xfrm>
        </p:spPr>
        <p:txBody>
          <a:bodyPr/>
          <a:lstStyle/>
          <a:p>
            <a:r>
              <a:rPr lang="en-IN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8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</a:t>
            </a:r>
            <a:br>
              <a:rPr lang="en-IN" b="1" i="0" dirty="0">
                <a:solidFill>
                  <a:srgbClr val="444542"/>
                </a:solidFill>
                <a:effectLst/>
                <a:latin typeface="PT Sans"/>
              </a:rPr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27E46-BEA1-448C-855C-0FF49257D9D3}"/>
              </a:ext>
            </a:extLst>
          </p:cNvPr>
          <p:cNvSpPr txBox="1"/>
          <p:nvPr/>
        </p:nvSpPr>
        <p:spPr>
          <a:xfrm>
            <a:off x="795130" y="1391478"/>
            <a:ext cx="105354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444542"/>
                </a:solidFill>
                <a:effectLst/>
                <a:latin typeface="PT Sans"/>
              </a:rPr>
              <a:t> </a:t>
            </a:r>
            <a:r>
              <a:rPr lang="en-US" sz="20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standard library functions:</a:t>
            </a:r>
          </a:p>
          <a:p>
            <a:endParaRPr lang="en-US" sz="2000" b="1" i="0" dirty="0">
              <a:solidFill>
                <a:srgbClr val="4445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functions are also known as </a:t>
            </a: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such as puts(), gets(), printf(), scanf() etc. are standard library functions</a:t>
            </a:r>
            <a:r>
              <a:rPr lang="en-US" sz="2000" dirty="0">
                <a:solidFill>
                  <a:srgbClr val="222426"/>
                </a:solidFill>
                <a:latin typeface="PT Sans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PT Sans"/>
              </a:rPr>
              <a:t>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are already defined in header files (files with .h extensions are called    header files such as stdio.h).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we just call them whenever there is a need to use them.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4445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b="1" dirty="0">
                <a:solidFill>
                  <a:srgbClr val="4445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User Defined functions:</a:t>
            </a:r>
          </a:p>
          <a:p>
            <a:endParaRPr lang="en-IN" sz="2000" b="1" dirty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444542"/>
                </a:solidFill>
                <a:latin typeface="PT Sans"/>
              </a:rPr>
              <a:t>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created by user is known as user defined function.</a:t>
            </a:r>
            <a:r>
              <a:rPr lang="en-IN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i="0" dirty="0">
                <a:solidFill>
                  <a:srgbClr val="444542"/>
                </a:solidFill>
                <a:effectLst/>
                <a:latin typeface="PT Sans"/>
              </a:rPr>
              <a:t>		</a:t>
            </a:r>
            <a:endParaRPr lang="en-US" b="1" i="0" dirty="0">
              <a:solidFill>
                <a:srgbClr val="444542"/>
              </a:solidFill>
              <a:effectLst/>
              <a:latin typeface="PT Sans"/>
            </a:endParaRPr>
          </a:p>
          <a:p>
            <a:endParaRPr lang="en-US" b="1" dirty="0">
              <a:solidFill>
                <a:srgbClr val="444542"/>
              </a:solidFill>
              <a:latin typeface="PT Sans"/>
            </a:endParaRPr>
          </a:p>
          <a:p>
            <a:endParaRPr lang="en-US" b="1" i="0" dirty="0">
              <a:solidFill>
                <a:srgbClr val="444542"/>
              </a:solidFill>
              <a:effectLst/>
              <a:latin typeface="PT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331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5DA78-023F-462A-8BEF-5BD824F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0" y="689114"/>
            <a:ext cx="6162675" cy="472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AAC5F-7457-4F08-B1D3-22E4BC9F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186" y="2213320"/>
            <a:ext cx="1205488" cy="543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0E50F-5F8D-43C4-85C2-E7CFED9F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90" y="2806148"/>
            <a:ext cx="2486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4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4A070-17F1-4B81-BEDD-92489577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876672"/>
            <a:ext cx="11209376" cy="50735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defined as static specifier can hold their value between the multiple function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local variables are visible only to the function or the block in which they are defined.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initial value of the static integral variable is 0 otherwise null.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visibility of the static global variable is limited to the file in which it has declared.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keyword used to define static variable is static.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4A3875-A5A8-451B-9F22-D4F4A27C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34" y="447969"/>
            <a:ext cx="3165613" cy="46400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Static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4D81E-8126-466F-A58D-3B28710B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3330713"/>
            <a:ext cx="629602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258D0-20F2-43E3-A7F3-29BF9FF0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7" y="3941147"/>
            <a:ext cx="2362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CAED8-36A1-4231-8779-57E2B2D7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dirty="0"/>
              <a:t> 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9FD84-38C1-440F-981E-2A49709A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985837"/>
            <a:ext cx="6267450" cy="488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0FCCB-F614-411A-BAF8-B7ECF7D9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662" y="2628899"/>
            <a:ext cx="1924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5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FE8107-7F52-4775-91FB-6D0A6A94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defined as the register is allocated the memory in the CPU registers, depending upon the size of the memory remaining in the CPU.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compiler’s choice whether or not the variables can be stored in the register.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cannot dereference the register variables, i.e., we can not use &amp;operator for the register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access time of the register variables is faster than the automatic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default value of the register local variables is 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store pointers into the register, i.e., a register can store the address of a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can not be stored into the register since we can not use more than one storage specifier for the same variable.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86E71-A3E1-488A-A33B-58BD0534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80662"/>
            <a:ext cx="11209376" cy="46400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                                                Register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160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3CD55-ABFE-4263-80EA-3B7A0901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9" y="812662"/>
            <a:ext cx="7762875" cy="45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A6C4C-EBE6-4DA1-A70F-7A7C7E38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580661"/>
            <a:ext cx="7943850" cy="49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85833F-A611-4640-A3D8-8002D40E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609600"/>
            <a:ext cx="11209376" cy="595702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Difference between declaration and definition:</a:t>
            </a: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i="0" dirty="0">
                <a:solidFill>
                  <a:srgbClr val="40424E"/>
                </a:solidFill>
                <a:effectLst/>
                <a:latin typeface="urw-din"/>
              </a:rPr>
              <a:t> Declaration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of a variable or function simply declares that the variable or function exists somewhere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40424E"/>
                </a:solidFill>
                <a:latin typeface="urw-din"/>
              </a:rPr>
              <a:t>          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in the program, but the memory is not allocated for them. </a:t>
            </a:r>
          </a:p>
          <a:p>
            <a:pPr marL="0" indent="0" algn="l">
              <a:buNone/>
            </a:pPr>
            <a:endParaRPr lang="en-US" sz="2200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ii.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 Coming to the </a:t>
            </a:r>
            <a:r>
              <a:rPr lang="en-US" sz="2200" b="1" i="0" dirty="0">
                <a:solidFill>
                  <a:srgbClr val="40424E"/>
                </a:solidFill>
                <a:effectLst/>
                <a:latin typeface="urw-din"/>
              </a:rPr>
              <a:t>definition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, when we </a:t>
            </a:r>
            <a:r>
              <a:rPr lang="en-US" sz="2200" b="0" i="1" dirty="0">
                <a:solidFill>
                  <a:srgbClr val="40424E"/>
                </a:solidFill>
                <a:effectLst/>
                <a:latin typeface="urw-din"/>
              </a:rPr>
              <a:t>define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a variable or function, in addition to everything that a 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            declaration does, it also allocates memory for that variable or function. </a:t>
            </a:r>
          </a:p>
          <a:p>
            <a:pPr marL="0" indent="0" algn="l">
              <a:buNone/>
            </a:pPr>
            <a:endParaRPr lang="en-US" sz="2200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 algn="l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iii.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 A variable or function can be </a:t>
            </a:r>
            <a:r>
              <a:rPr lang="en-US" sz="2200" b="0" i="1" dirty="0">
                <a:solidFill>
                  <a:srgbClr val="40424E"/>
                </a:solidFill>
                <a:effectLst/>
                <a:latin typeface="urw-din"/>
              </a:rPr>
              <a:t>declared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any number of times, but it can be </a:t>
            </a:r>
            <a:r>
              <a:rPr lang="en-US" sz="2200" b="0" i="1" dirty="0">
                <a:solidFill>
                  <a:srgbClr val="40424E"/>
                </a:solidFill>
                <a:effectLst/>
                <a:latin typeface="urw-din"/>
              </a:rPr>
              <a:t>defined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only once.</a:t>
            </a:r>
            <a:endParaRPr lang="en-US" sz="2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How would you </a:t>
            </a:r>
            <a:r>
              <a:rPr lang="en-US" sz="2200" b="0" i="1" dirty="0">
                <a:solidFill>
                  <a:srgbClr val="40424E"/>
                </a:solidFill>
                <a:effectLst/>
                <a:latin typeface="urw-din"/>
              </a:rPr>
              <a:t>declare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a variable without </a:t>
            </a:r>
            <a:r>
              <a:rPr lang="en-US" sz="2200" b="0" i="1" dirty="0">
                <a:solidFill>
                  <a:srgbClr val="40424E"/>
                </a:solidFill>
                <a:effectLst/>
                <a:latin typeface="urw-din"/>
              </a:rPr>
              <a:t>defining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 it? You would do  like this: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40424E"/>
                </a:solidFill>
                <a:latin typeface="urw-din"/>
                <a:cs typeface="Times New Roman" panose="02020603050405020304" pitchFamily="18" charset="0"/>
              </a:rPr>
              <a:t>          extern int var;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dirty="0">
                <a:solidFill>
                  <a:srgbClr val="40424E"/>
                </a:solidFill>
                <a:effectLst/>
                <a:latin typeface="urw-din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Here, an integer type variable called var has been declared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0424E"/>
                </a:solidFill>
                <a:latin typeface="urw-din"/>
              </a:rPr>
              <a:t>I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t hasn’t been defined yet, so no memory allocation for var so far. And we can do this declaration as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40424E"/>
                </a:solidFill>
                <a:latin typeface="urw-din"/>
              </a:rPr>
              <a:t>   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urw-din"/>
              </a:rPr>
              <a:t>many times as we want. </a:t>
            </a:r>
          </a:p>
          <a:p>
            <a:pPr marL="0" indent="0" algn="l">
              <a:buNone/>
            </a:pPr>
            <a:br>
              <a:rPr lang="en-US" sz="1400" dirty="0"/>
            </a:b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DDA82-6551-4309-9814-F86920D2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50" y="291373"/>
            <a:ext cx="4265545" cy="46400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External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662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8782D-5FB1-4F8F-B727-53A57542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Now, how would you </a:t>
            </a:r>
            <a:r>
              <a:rPr lang="en-US" sz="2000" b="0" i="1" dirty="0">
                <a:solidFill>
                  <a:srgbClr val="40424E"/>
                </a:solidFill>
                <a:effectLst/>
                <a:latin typeface="urw-din"/>
              </a:rPr>
              <a:t>define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 var? You would do this: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    int var;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In this line, an integer type variable called var has been both declared </a:t>
            </a:r>
            <a:r>
              <a:rPr lang="en-US" sz="2000" b="1" i="0" dirty="0">
                <a:solidFill>
                  <a:srgbClr val="40424E"/>
                </a:solidFill>
                <a:effectLst/>
                <a:latin typeface="urw-din"/>
              </a:rPr>
              <a:t>and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 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Since this is a definition, the memory for var is also allocated.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We need to include the extern keyword explicitly when we want to declare variables without defining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    them.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Also,  the extern keyword extends the visibility to the whole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 By using the extern keyword with a variable, we can use the variable anywhere in the program provided we include its declaration.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0424E"/>
                </a:solidFill>
                <a:latin typeface="urw-din"/>
              </a:rPr>
              <a:t>Extern keyword is generally used to share variables across </a:t>
            </a:r>
            <a:r>
              <a:rPr lang="en-US" sz="2000">
                <a:solidFill>
                  <a:srgbClr val="40424E"/>
                </a:solidFill>
                <a:latin typeface="urw-din"/>
              </a:rPr>
              <a:t>source files.</a:t>
            </a:r>
            <a:endParaRPr lang="en-IN" sz="2000" dirty="0">
              <a:solidFill>
                <a:srgbClr val="40424E"/>
              </a:solidFill>
              <a:latin typeface="urw-di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A4EA5C-9334-4D6B-9C80-83294643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7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195BB-3946-4AC5-BD9A-A71B9C1D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53" y="1016233"/>
            <a:ext cx="11209376" cy="4854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FD481-1BBF-4648-BCB3-F4DE9B7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735A-821A-4427-BDFA-78618CEF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5" y="1457739"/>
            <a:ext cx="2066925" cy="1722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418A6-D375-41BB-8199-22777F863D32}"/>
              </a:ext>
            </a:extLst>
          </p:cNvPr>
          <p:cNvSpPr txBox="1"/>
          <p:nvPr/>
        </p:nvSpPr>
        <p:spPr>
          <a:xfrm>
            <a:off x="731353" y="2748234"/>
            <a:ext cx="10442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program compiles successfully. var is defined (and declared implicitly) globally.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Example 2: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Here var is declared only. Notice var is never used so no problems arise.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1AAB9F-A7DB-4444-98EB-A2068AFB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5" y="4188456"/>
            <a:ext cx="2133600" cy="15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5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B480C-3FE0-4443-B2D5-31CC2742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25286"/>
            <a:ext cx="11209376" cy="6162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throws an error in the compilation(during the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linking phase)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var is   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declared but not defined anywhere.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marL="0" indent="0">
              <a:buNone/>
            </a:pP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20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somefile.h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definition of var, this program will compile successfully.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1B7B-03BE-44A8-A70C-A00B2360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2" y="3746427"/>
            <a:ext cx="2551458" cy="2018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CD565-828C-4E43-8DE5-3EF824F3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" y="766656"/>
            <a:ext cx="1689652" cy="16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720BB-9912-4986-9975-61262198B872}"/>
              </a:ext>
            </a:extLst>
          </p:cNvPr>
          <p:cNvSpPr/>
          <p:nvPr/>
        </p:nvSpPr>
        <p:spPr>
          <a:xfrm>
            <a:off x="1111347" y="1270516"/>
            <a:ext cx="9523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C8693-6709-4FF6-9386-9A4BEB1C5BEA}"/>
              </a:ext>
            </a:extLst>
          </p:cNvPr>
          <p:cNvSpPr/>
          <p:nvPr/>
        </p:nvSpPr>
        <p:spPr>
          <a:xfrm>
            <a:off x="1111347" y="3307995"/>
            <a:ext cx="955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EC16BA-9C99-49D4-B701-4EE63BF7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87754"/>
            <a:ext cx="11209376" cy="464000"/>
          </a:xfrm>
        </p:spPr>
        <p:txBody>
          <a:bodyPr/>
          <a:lstStyle/>
          <a:p>
            <a:r>
              <a:rPr lang="en-IN" sz="24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Syntax of a function</a:t>
            </a:r>
            <a:br>
              <a:rPr lang="en-IN" b="1" i="0" dirty="0">
                <a:solidFill>
                  <a:srgbClr val="444542"/>
                </a:solidFill>
                <a:effectLst/>
                <a:latin typeface="PT Sans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D047A-9211-4035-B0D5-1E5D21FF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7" y="1062020"/>
            <a:ext cx="5989310" cy="1588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813054-19AE-4033-88F2-DDDF7AEADEF6}"/>
              </a:ext>
            </a:extLst>
          </p:cNvPr>
          <p:cNvSpPr txBox="1"/>
          <p:nvPr/>
        </p:nvSpPr>
        <p:spPr>
          <a:xfrm>
            <a:off x="1005330" y="2933658"/>
            <a:ext cx="99693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 err="1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Return type can be of any data type such as int, double, char, void, short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 err="1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advised to have a meaningful name for the functions.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 list: 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 list contains variables names along with their data types. These arguments are kind of inputs for the function.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of code: 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C statements, which will be executed whenever a call will be made to the function.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9F855-32C3-4AEF-9464-53AEE1C8628A}"/>
              </a:ext>
            </a:extLst>
          </p:cNvPr>
          <p:cNvSpPr txBox="1"/>
          <p:nvPr/>
        </p:nvSpPr>
        <p:spPr>
          <a:xfrm>
            <a:off x="944217" y="584800"/>
            <a:ext cx="99590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xample – </a:t>
            </a:r>
            <a:r>
              <a:rPr lang="en-US" sz="22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create a function to add two integer variables</a:t>
            </a:r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.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8C93C-8693-4053-89F6-873B795B6978}"/>
              </a:ext>
            </a:extLst>
          </p:cNvPr>
          <p:cNvSpPr txBox="1"/>
          <p:nvPr/>
        </p:nvSpPr>
        <p:spPr>
          <a:xfrm>
            <a:off x="944217" y="1396161"/>
            <a:ext cx="90744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add the two numbers, so it should have some meaningful name like sum, addition, etc.</a:t>
            </a:r>
          </a:p>
          <a:p>
            <a:endParaRPr lang="en-US" sz="2000" b="0" i="0" dirty="0">
              <a:solidFill>
                <a:srgbClr val="2224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</a:t>
            </a:r>
            <a:r>
              <a:rPr lang="en-US" sz="2000" b="0" i="0" dirty="0">
                <a:solidFill>
                  <a:srgbClr val="222426"/>
                </a:solidFill>
                <a:effectLst/>
                <a:latin typeface="PT Sans"/>
              </a:rPr>
              <a:t> 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name addition for this function, then the syntax becomes,</a:t>
            </a:r>
          </a:p>
          <a:p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224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224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addition adds two integer variables. So needs two integer parameters in the function signature.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signature would be –</a:t>
            </a:r>
            <a:r>
              <a:rPr lang="en-IN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77DD9-6317-4452-87D4-04A39FAC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6" y="2757073"/>
            <a:ext cx="2752725" cy="782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D7F2F-FA73-4817-8061-C69CB4C9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4878932"/>
            <a:ext cx="3057525" cy="7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9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5867F3-10FC-4F67-A3E1-4827DC4DD931}"/>
              </a:ext>
            </a:extLst>
          </p:cNvPr>
          <p:cNvSpPr txBox="1"/>
          <p:nvPr/>
        </p:nvSpPr>
        <p:spPr>
          <a:xfrm>
            <a:off x="629478" y="564730"/>
            <a:ext cx="9892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i="0" dirty="0">
              <a:solidFill>
                <a:srgbClr val="2224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EE725-301F-4089-A7F8-04215EBCE5E1}"/>
              </a:ext>
            </a:extLst>
          </p:cNvPr>
          <p:cNvSpPr txBox="1"/>
          <p:nvPr/>
        </p:nvSpPr>
        <p:spPr>
          <a:xfrm>
            <a:off x="510207" y="964840"/>
            <a:ext cx="989274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sum of two integers would be integer only. Hence function should return an integer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the syntax becomes,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22426"/>
              </a:solidFill>
              <a:latin typeface="PT Sans"/>
            </a:endParaRPr>
          </a:p>
          <a:p>
            <a:r>
              <a:rPr lang="en-US" dirty="0">
                <a:solidFill>
                  <a:srgbClr val="222426"/>
                </a:solidFill>
                <a:latin typeface="PT Sans"/>
              </a:rPr>
              <a:t>     </a:t>
            </a:r>
          </a:p>
          <a:p>
            <a:endParaRPr lang="en-US" dirty="0">
              <a:solidFill>
                <a:srgbClr val="222426"/>
              </a:solidFill>
              <a:latin typeface="PT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 the above is the complete </a:t>
            </a:r>
            <a:r>
              <a:rPr lang="en-IN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 or signature.</a:t>
            </a:r>
            <a:endParaRPr lang="en-US" sz="2000" dirty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8B027-D721-4D18-BEEC-5C4F09E1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6" y="2525988"/>
            <a:ext cx="2522808" cy="4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14E72-E0DA-4B33-A1FB-9B4DE65F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6" y="434717"/>
            <a:ext cx="11209376" cy="464000"/>
          </a:xfrm>
        </p:spPr>
        <p:txBody>
          <a:bodyPr/>
          <a:lstStyle/>
          <a:p>
            <a:r>
              <a:rPr lang="en-US" sz="24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call a function in C?</a:t>
            </a:r>
            <a:br>
              <a:rPr lang="en-US" b="1" i="0" dirty="0">
                <a:solidFill>
                  <a:srgbClr val="444542"/>
                </a:solidFill>
                <a:effectLst/>
                <a:latin typeface="PT Sans"/>
              </a:rPr>
            </a:br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4B5B50B-33C0-47A3-9216-E4CA39AD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24" y="898716"/>
            <a:ext cx="4733925" cy="1566187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F38457-AA04-4189-A084-EAB1B10B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4" y="4825219"/>
            <a:ext cx="4733925" cy="11340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D0A875-2206-4A00-A64E-4D299763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4" y="2464903"/>
            <a:ext cx="4733925" cy="23603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A702BD-04FE-4FBB-85EA-5BF708453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753" y="2000456"/>
            <a:ext cx="3378889" cy="15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0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F6D00-CD21-4B6C-9B91-A63BBA73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974959"/>
            <a:ext cx="7341705" cy="52326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1258A9-2BCF-42B8-B6AE-0F29D391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2" y="650365"/>
            <a:ext cx="11209376" cy="324594"/>
          </a:xfrm>
        </p:spPr>
        <p:txBody>
          <a:bodyPr/>
          <a:lstStyle/>
          <a:p>
            <a:r>
              <a:rPr lang="en-US" sz="2400" b="1" i="0" dirty="0">
                <a:solidFill>
                  <a:srgbClr val="4445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void user defined function that doesn’t return anything</a:t>
            </a:r>
            <a:br>
              <a:rPr lang="en-US" b="1" i="0" dirty="0">
                <a:solidFill>
                  <a:srgbClr val="444542"/>
                </a:solidFill>
                <a:effectLst/>
                <a:latin typeface="PT Sans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4E6EE-D83C-4160-967C-5CFB31AA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1" y="2464697"/>
            <a:ext cx="2537378" cy="13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1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520C60-1C81-48D5-8F3B-FCEF4880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4" y="2647651"/>
            <a:ext cx="2221239" cy="42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95FFE-EC9C-4D78-BB7F-A6F7AAD3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4" y="3252165"/>
            <a:ext cx="8829857" cy="671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A93B7D-F7CB-4AEF-8BB7-D86583D8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9" y="4202696"/>
            <a:ext cx="6779109" cy="67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AB3C0F-D5C6-412D-BDA2-560CC2BF9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39" y="720089"/>
            <a:ext cx="7218211" cy="1457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D17770-46A5-4805-B1AB-777B1604F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39" y="2202377"/>
            <a:ext cx="4756514" cy="4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3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1711</Words>
  <Application>Microsoft Office PowerPoint</Application>
  <PresentationFormat>Widescreen</PresentationFormat>
  <Paragraphs>209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erdana</vt:lpstr>
      <vt:lpstr>Georgia</vt:lpstr>
      <vt:lpstr>PT Sans</vt:lpstr>
      <vt:lpstr>Times New Roman</vt:lpstr>
      <vt:lpstr>urw-din</vt:lpstr>
      <vt:lpstr>verdana</vt:lpstr>
      <vt:lpstr>Wingdings</vt:lpstr>
      <vt:lpstr>Office Theme</vt:lpstr>
      <vt:lpstr>1_Office Theme</vt:lpstr>
      <vt:lpstr>PowerPoint Presentation</vt:lpstr>
      <vt:lpstr>        Functions in C Programming</vt:lpstr>
      <vt:lpstr>                                   Types of functions </vt:lpstr>
      <vt:lpstr>                                                    Syntax of a function </vt:lpstr>
      <vt:lpstr>PowerPoint Presentation</vt:lpstr>
      <vt:lpstr>PowerPoint Presentation</vt:lpstr>
      <vt:lpstr>How to call a function in C? </vt:lpstr>
      <vt:lpstr>Creating a void user defined function that doesn’t return anything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Example 2: Function Call by Reference – Swapping numbers </vt:lpstr>
      <vt:lpstr>PowerPoint Presentation</vt:lpstr>
      <vt:lpstr>PowerPoint Presentation</vt:lpstr>
      <vt:lpstr>PowerPoint Presentation</vt:lpstr>
      <vt:lpstr>                   C – Scope Rules</vt:lpstr>
      <vt:lpstr>   Local Scope: Example.</vt:lpstr>
      <vt:lpstr>                                                Global Variables </vt:lpstr>
      <vt:lpstr>PowerPoint Presentation</vt:lpstr>
      <vt:lpstr>PowerPoint Presentation</vt:lpstr>
      <vt:lpstr>PowerPoint Presentation</vt:lpstr>
      <vt:lpstr>PowerPoint Presentation</vt:lpstr>
      <vt:lpstr>Automatic</vt:lpstr>
      <vt:lpstr>PowerPoint Presentation</vt:lpstr>
      <vt:lpstr>Static </vt:lpstr>
      <vt:lpstr>  Example 2:</vt:lpstr>
      <vt:lpstr>                                                 Register </vt:lpstr>
      <vt:lpstr>PowerPoint Presentation</vt:lpstr>
      <vt:lpstr>PowerPoint Presentation</vt:lpstr>
      <vt:lpstr>External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Bri. Neetha</cp:lastModifiedBy>
  <cp:revision>188</cp:revision>
  <dcterms:created xsi:type="dcterms:W3CDTF">2021-03-13T15:07:52Z</dcterms:created>
  <dcterms:modified xsi:type="dcterms:W3CDTF">2021-03-29T12:06:42Z</dcterms:modified>
</cp:coreProperties>
</file>