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261" r:id="rId2"/>
    <p:sldId id="770" r:id="rId3"/>
    <p:sldId id="780" r:id="rId4"/>
    <p:sldId id="803" r:id="rId5"/>
    <p:sldId id="781" r:id="rId6"/>
    <p:sldId id="790" r:id="rId7"/>
    <p:sldId id="791" r:id="rId8"/>
    <p:sldId id="796" r:id="rId9"/>
    <p:sldId id="804" r:id="rId10"/>
    <p:sldId id="799" r:id="rId11"/>
    <p:sldId id="271" r:id="rId12"/>
    <p:sldId id="259" r:id="rId13"/>
    <p:sldId id="333" r:id="rId14"/>
    <p:sldId id="264" r:id="rId15"/>
    <p:sldId id="272" r:id="rId16"/>
    <p:sldId id="274" r:id="rId17"/>
    <p:sldId id="275" r:id="rId18"/>
    <p:sldId id="276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546"/>
    <a:srgbClr val="B8114F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828A6-F3C4-2883-0EE9-B24F0E2F4B54}" v="80" dt="2022-09-14T05:13:56.894"/>
    <p1510:client id="{23421250-C501-F287-6FED-55C0FAF92661}" v="24" dt="2022-09-22T10:57:00.241"/>
    <p1510:client id="{90F5067F-1F18-6F7E-0307-68548D5087C5}" v="4" dt="2022-09-19T03:48:11.277"/>
    <p1510:client id="{E4A50EA6-20C0-984D-3E1C-89F4658EA539}" v="136" dt="2022-09-22T10:44:27.682"/>
    <p1510:client id="{FDF4EF17-6139-05B8-A14C-A7FFC8880A38}" v="1" dt="2022-09-19T05:17:5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A19770-7687-47CC-9B4D-3E9342FA06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39316-81D1-475C-8F49-BAEF1F4007F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E00BE6CB-6E44-429E-9455-5389C7609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48813E8A-CA18-4BF5-A211-EE5B92F21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3F9E6F-E25B-4C77-8558-51DDA474F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08DE2-F776-493C-B761-B0C299203E1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C7A2A3BA-BC83-485E-A0E3-37ED12B8D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4F20E40-49A4-437A-B94E-47951D687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65518B-6212-4C76-8B9B-A05C508ED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DB7CF-17F6-4221-940A-C14C215B5D8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83A237E9-6B6B-4BEE-9493-30E767DE41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ECD584A7-D378-4101-A241-14E513E43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F77579-DC70-4F5B-9E17-98FE51274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FEC81-077D-4DB6-98E0-65145FA924B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3B1FA309-B8F4-4CCD-B497-03D910FAC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0B161D84-F7AF-4F08-8AEC-F772D00E8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326911-E57F-40B3-B10C-448BC388C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3FE98-0FAF-4A7E-B5FA-7C14AA473C0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6BCACEE9-3243-4CA4-97AD-6FD5D186A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5168875A-6FEA-42A5-9145-A93279A1A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33B236-A390-4D2D-A8D2-DC8462F76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F66DF-EC3D-4FCC-8A8A-A39CC68297F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BB1B857B-2C35-4963-A036-F1A22DC84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7210EE27-C2CD-470E-80EE-51BC31EAB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8875CC-2EAA-48AA-9D71-AB0497F29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B41D4-3C26-4A97-BD58-4E332FBA3EB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96EB6954-D523-4EDD-B018-4C5D3F01C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1B9AB065-39DB-438D-AE6D-CE484BD14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0646-72DF-44E5-8988-8ADD74C3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2DCE-6783-479F-87B7-4FE7A934C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DED6-B452-4A01-AB4F-548B410B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EE878-B28E-42A5-B081-88EF343D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04C90-8B03-4F82-9037-F840C9F1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A027-537A-4931-BC6F-91D36DD9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7B394-05CC-4798-921C-8C3E97023E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74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troustrup.com/hopl2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isteia.com/books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ethuleksmius@am.amrita.edu" TargetMode="External"/><Relationship Id="rId2" Type="http://schemas.openxmlformats.org/officeDocument/2006/relationships/hyperlink" Target="mailto:saraths@am.amrita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arvathyr@am.amrita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ritauniv.sharepoint.com/sites/saraths/SitePages/19CSE201-Advanced-Programming.aspx" TargetMode="External"/><Relationship Id="rId2" Type="http://schemas.openxmlformats.org/officeDocument/2006/relationships/hyperlink" Target="https://amritauniv.sharepoint.com/sites/ComputerSystemsEssentials/SitePages/19CSE101-Computer-System-Essentials.aspx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929074" y="2927061"/>
            <a:ext cx="387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IN" sz="32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ourse Overview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Georgia" panose="02040502050405020303" pitchFamily="18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2F3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Course Evaluation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2C4F8-06FA-F075-3E65-247AEF96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946FA5AB-58C5-41CF-8D59-A35758993F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Popular and relevant (used in nearly every application domain):</a:t>
            </a:r>
          </a:p>
          <a:p>
            <a:pPr lvl="1"/>
            <a:r>
              <a:rPr lang="en-US" altLang="en-US" sz="1800"/>
              <a:t>end-user applications (Word, Excel, PowerPoint, Photoshop, Acrobat, Quicken, games)</a:t>
            </a:r>
          </a:p>
          <a:p>
            <a:pPr lvl="1"/>
            <a:r>
              <a:rPr lang="en-US" altLang="en-US" sz="1800"/>
              <a:t>operating systems (Windows 9x, NT, XP; IBM’s K42; some Apple OS X)</a:t>
            </a:r>
          </a:p>
          <a:p>
            <a:pPr lvl="1"/>
            <a:r>
              <a:rPr lang="en-US" altLang="en-US" sz="1800"/>
              <a:t>large-scale web servers/apps (Amazon, Google)</a:t>
            </a:r>
          </a:p>
          <a:p>
            <a:pPr lvl="1"/>
            <a:r>
              <a:rPr lang="en-US" altLang="en-US" sz="1800"/>
              <a:t>central database control (Israel’s census bureau; Amadeus; Morgan-Stanley financial modeling)</a:t>
            </a:r>
          </a:p>
          <a:p>
            <a:pPr lvl="1"/>
            <a:r>
              <a:rPr lang="en-US" altLang="en-US" sz="1800"/>
              <a:t>communications (Alcatel; Nokia; 800 telephone numbers; major transmission nodes in Germany and France)</a:t>
            </a:r>
          </a:p>
          <a:p>
            <a:pPr lvl="1"/>
            <a:r>
              <a:rPr lang="en-US" altLang="en-US" sz="1800"/>
              <a:t>numerical computation / graphics (Maya)</a:t>
            </a:r>
          </a:p>
          <a:p>
            <a:pPr lvl="1"/>
            <a:r>
              <a:rPr lang="en-US" altLang="en-US" sz="1800"/>
              <a:t>device drivers under real-time constraints</a:t>
            </a:r>
          </a:p>
          <a:p>
            <a:r>
              <a:rPr lang="en-US" altLang="en-US" sz="2000"/>
              <a:t>Stable, compatible, scalable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F6A6F46-9784-4649-8153-A697FCB66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C++?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brief history of C++</a:t>
            </a:r>
          </a:p>
        </p:txBody>
      </p:sp>
      <p:sp>
        <p:nvSpPr>
          <p:cNvPr id="9" name="Rectangle 8"/>
          <p:cNvSpPr/>
          <p:nvPr/>
        </p:nvSpPr>
        <p:spPr>
          <a:xfrm>
            <a:off x="2161309" y="5565484"/>
            <a:ext cx="38758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For details more check out   </a:t>
            </a:r>
            <a:r>
              <a:rPr lang="en-US" sz="1050">
                <a:hlinkClick r:id="rId2"/>
              </a:rPr>
              <a:t>A History of C++: 1979−1991</a:t>
            </a:r>
            <a:endParaRPr lang="en-US" sz="1050"/>
          </a:p>
        </p:txBody>
      </p:sp>
      <p:pic>
        <p:nvPicPr>
          <p:cNvPr id="1026" name="Picture 2" descr="http://whosays8isenough.org/wp-content/uploads/2012/01/2012-8-jan-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t="3623" r="2487" b="12530"/>
          <a:stretch/>
        </p:blipFill>
        <p:spPr bwMode="auto">
          <a:xfrm>
            <a:off x="6972845" y="2429729"/>
            <a:ext cx="1848822" cy="121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22942" y="3285310"/>
            <a:ext cx="2760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 rot="981852">
            <a:off x="7799577" y="2651129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err="1">
                <a:solidFill>
                  <a:srgbClr val="B97E3E"/>
                </a:solidFill>
              </a:rPr>
              <a:t>Simula</a:t>
            </a:r>
            <a:r>
              <a:rPr lang="en-US" sz="900" b="1">
                <a:solidFill>
                  <a:srgbClr val="B97E3E"/>
                </a:solidFill>
              </a:rPr>
              <a:t> 67</a:t>
            </a:r>
          </a:p>
        </p:txBody>
      </p:sp>
      <p:pic>
        <p:nvPicPr>
          <p:cNvPr id="1030" name="Picture 6" descr="http://www.cestlavegan.com/wp-content/uploads/2011/04/Peanut-Butter-Cu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45" y="4680511"/>
            <a:ext cx="1767537" cy="8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660436" y="5446892"/>
            <a:ext cx="4512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/>
              <a:t>C++</a:t>
            </a: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7544467" y="4120665"/>
            <a:ext cx="644789" cy="2267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78" y="2027658"/>
            <a:ext cx="5918237" cy="32583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7309" y="57292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900"/>
              <a:t>Quote: “C++ was designed to provide </a:t>
            </a:r>
            <a:r>
              <a:rPr lang="en-US" sz="900" err="1"/>
              <a:t>Simula’s</a:t>
            </a:r>
            <a:r>
              <a:rPr lang="en-US" sz="900"/>
              <a:t> facilities for program organization together with C’s efficiency  and  flexibility  for  systems  programming.   It  was  intended  to  deliver  that  to  real  projects within half a year of the idea.  It succeeded.”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2D9B7B-79B3-4745-BC21-BF66D812D2FD}"/>
              </a:ext>
            </a:extLst>
          </p:cNvPr>
          <p:cNvSpPr/>
          <p:nvPr/>
        </p:nvSpPr>
        <p:spPr>
          <a:xfrm>
            <a:off x="4867275" y="1089092"/>
            <a:ext cx="1751640" cy="5745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/>
              <a:t>2017 </a:t>
            </a:r>
          </a:p>
          <a:p>
            <a:pPr algn="ctr"/>
            <a:r>
              <a:rPr lang="en-US" sz="1100"/>
              <a:t>December: C++ 17 final update</a:t>
            </a:r>
            <a:endParaRPr lang="en-IN" sz="11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67CAE8-7965-4EFB-8C35-54382F2A3AB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743095" y="1663631"/>
            <a:ext cx="480" cy="44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6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C++ is…</a:t>
            </a:r>
          </a:p>
          <a:p>
            <a:pPr lvl="1"/>
            <a:r>
              <a:rPr lang="en-US" sz="1500"/>
              <a:t>Compiled.</a:t>
            </a:r>
          </a:p>
          <a:p>
            <a:pPr lvl="2"/>
            <a:r>
              <a:rPr lang="en-US" sz="1200"/>
              <a:t>A separate program, the compiler, is used to turn C++ source code into a form directly executed by the CPU.</a:t>
            </a:r>
          </a:p>
          <a:p>
            <a:pPr lvl="1"/>
            <a:r>
              <a:rPr lang="en-US" sz="1500"/>
              <a:t>Strongly typed and unsafe</a:t>
            </a:r>
          </a:p>
          <a:p>
            <a:pPr lvl="2"/>
            <a:r>
              <a:rPr lang="en-US" sz="1200"/>
              <a:t>Conversions between variable types must be made by the programmer (strong typing) but can be circumvented when needed (unsafe)</a:t>
            </a:r>
          </a:p>
          <a:p>
            <a:pPr lvl="1"/>
            <a:r>
              <a:rPr lang="en-US" sz="1500"/>
              <a:t>C compatible</a:t>
            </a:r>
          </a:p>
          <a:p>
            <a:pPr lvl="2"/>
            <a:r>
              <a:rPr lang="en-US" sz="1200"/>
              <a:t>call C libraries directly and C code is nearly 100% valid C++ code.</a:t>
            </a:r>
          </a:p>
          <a:p>
            <a:pPr lvl="1"/>
            <a:r>
              <a:rPr lang="en-US" sz="1500"/>
              <a:t>Capable of very high performance</a:t>
            </a:r>
          </a:p>
          <a:p>
            <a:pPr lvl="2"/>
            <a:r>
              <a:rPr lang="en-US" sz="1200"/>
              <a:t>The programmer has a very large amount of control over the program execution</a:t>
            </a:r>
          </a:p>
          <a:p>
            <a:pPr lvl="1"/>
            <a:r>
              <a:rPr lang="en-US" sz="1500"/>
              <a:t>Object oriented</a:t>
            </a:r>
          </a:p>
          <a:p>
            <a:pPr lvl="2"/>
            <a:r>
              <a:rPr lang="en-US" sz="1200"/>
              <a:t>With support for many programming styles (procedural, functional, etc.) </a:t>
            </a:r>
          </a:p>
          <a:p>
            <a:r>
              <a:rPr lang="en-US" sz="1500"/>
              <a:t>No automatic memory management</a:t>
            </a:r>
          </a:p>
          <a:p>
            <a:pPr lvl="1"/>
            <a:r>
              <a:rPr lang="en-US" sz="1200"/>
              <a:t>The programmer is in control of memory usage</a:t>
            </a:r>
          </a:p>
          <a:p>
            <a:pPr lvl="2"/>
            <a:endParaRPr lang="en-US" sz="1350"/>
          </a:p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C++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3153" y="812662"/>
            <a:ext cx="4532503" cy="67197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US" sz="1200"/>
              <a:t>“Actually I made up the term ‘object-oriented’, and I can tell you I did not have C++ in mind.”</a:t>
            </a:r>
          </a:p>
          <a:p>
            <a:pPr>
              <a:spcAft>
                <a:spcPts val="150"/>
              </a:spcAft>
            </a:pPr>
            <a:r>
              <a:rPr lang="en-US" sz="1200"/>
              <a:t> – Alan Kay </a:t>
            </a:r>
            <a:r>
              <a:rPr lang="en-US" sz="900"/>
              <a:t>(helped invent OO programming, the Smalltalk language, and the GUI)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1938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/>
              <a:t>Despite its many competitors C++ has remained popular for ~30 years and will continue to be so in the foreseeable future.</a:t>
            </a:r>
          </a:p>
          <a:p>
            <a:r>
              <a:rPr lang="en-US" sz="1500"/>
              <a:t>Why?</a:t>
            </a:r>
          </a:p>
          <a:p>
            <a:pPr lvl="1"/>
            <a:r>
              <a:rPr lang="en-US" sz="1350"/>
              <a:t>Complex problems and programs can be effectively implemented </a:t>
            </a:r>
          </a:p>
          <a:p>
            <a:pPr lvl="1"/>
            <a:r>
              <a:rPr lang="en-US" sz="1350"/>
              <a:t>OOP works in the real world!</a:t>
            </a:r>
          </a:p>
          <a:p>
            <a:pPr lvl="1"/>
            <a:r>
              <a:rPr lang="en-US" sz="1350"/>
              <a:t>No other language quite matches C++’s combination of performance, expressiveness, and ability to handle complex programs.</a:t>
            </a:r>
          </a:p>
          <a:p>
            <a:pPr marL="342900" lvl="1" indent="0">
              <a:buNone/>
            </a:pPr>
            <a:endParaRPr lang="en-US" sz="1200"/>
          </a:p>
          <a:p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choose C++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15492" y="2811463"/>
            <a:ext cx="3976687" cy="3421062"/>
          </a:xfrm>
        </p:spPr>
        <p:txBody>
          <a:bodyPr/>
          <a:lstStyle/>
          <a:p>
            <a:r>
              <a:rPr lang="en-US" sz="1500"/>
              <a:t>Choose C++ when:</a:t>
            </a:r>
          </a:p>
          <a:p>
            <a:pPr lvl="1"/>
            <a:r>
              <a:rPr lang="en-US" sz="1350"/>
              <a:t>Program performance matters	</a:t>
            </a:r>
          </a:p>
          <a:p>
            <a:pPr lvl="2"/>
            <a:r>
              <a:rPr lang="en-US" sz="1200"/>
              <a:t>Dealing with large amounts of data, multiple CPUs, complex algorithms, etc. </a:t>
            </a:r>
          </a:p>
          <a:p>
            <a:pPr lvl="1"/>
            <a:r>
              <a:rPr lang="en-US" sz="1350"/>
              <a:t>Programmer productivity is less important</a:t>
            </a:r>
          </a:p>
          <a:p>
            <a:pPr lvl="2"/>
            <a:r>
              <a:rPr lang="en-US" sz="1200"/>
              <a:t>It is faster to produce working code in Python, R, </a:t>
            </a:r>
            <a:r>
              <a:rPr lang="en-US" sz="1200" err="1"/>
              <a:t>Matlab</a:t>
            </a:r>
            <a:r>
              <a:rPr lang="en-US" sz="1200"/>
              <a:t> or other scripting languages!</a:t>
            </a:r>
          </a:p>
          <a:p>
            <a:pPr lvl="1"/>
            <a:r>
              <a:rPr lang="en-US" sz="1350"/>
              <a:t>The programming language itself can help organize your code</a:t>
            </a:r>
          </a:p>
          <a:p>
            <a:pPr lvl="2"/>
            <a:r>
              <a:rPr lang="en-US" sz="1200"/>
              <a:t>Ex. In C++ your objects can closely model elements of your problem</a:t>
            </a:r>
          </a:p>
          <a:p>
            <a:pPr lvl="1"/>
            <a:r>
              <a:rPr lang="en-US" sz="1350"/>
              <a:t>Access to libraries </a:t>
            </a:r>
          </a:p>
          <a:p>
            <a:pPr lvl="2"/>
            <a:r>
              <a:rPr lang="en-US" sz="1200"/>
              <a:t>Ex. </a:t>
            </a:r>
            <a:r>
              <a:rPr lang="en-US" sz="1200" err="1"/>
              <a:t>Nvidia’s</a:t>
            </a:r>
            <a:r>
              <a:rPr lang="en-US" sz="1200"/>
              <a:t> CUDA Thrust library for GPUs</a:t>
            </a:r>
          </a:p>
          <a:p>
            <a:pPr lvl="1"/>
            <a:r>
              <a:rPr lang="en-US" sz="1350"/>
              <a:t>Your group uses it already!</a:t>
            </a:r>
          </a:p>
          <a:p>
            <a:pPr lvl="1"/>
            <a:endParaRPr lang="en-US" sz="1500"/>
          </a:p>
          <a:p>
            <a:pPr lvl="1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1050015" y="3796353"/>
            <a:ext cx="3495908" cy="64633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200"/>
              <a:t>“If you’re not at all interested in performance, shouldn’t you be in the Python room down the hall?” </a:t>
            </a:r>
          </a:p>
          <a:p>
            <a:r>
              <a:rPr lang="en-US" sz="1200"/>
              <a:t>― Scott Meyers (author of </a:t>
            </a:r>
            <a:r>
              <a:rPr lang="en-US" sz="1200">
                <a:hlinkClick r:id="rId2"/>
              </a:rPr>
              <a:t>Effective Modern C++</a:t>
            </a:r>
            <a:r>
              <a:rPr lang="en-US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8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643FE2F9-F145-4CB9-A517-73ABE729F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A4123F"/>
                </a:solidFill>
                <a:ea typeface="+mj-ea"/>
                <a:cs typeface="+mj-cs"/>
              </a:rPr>
              <a:t>C++ is C incremented 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1600"/>
              <a:t>(orig., “C with classes”)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A4123F"/>
                </a:solidFill>
                <a:ea typeface="+mj-ea"/>
                <a:cs typeface="+mj-cs"/>
              </a:rPr>
              <a:t>C++ is more expressive 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1600"/>
              <a:t>(fewer C++ source lines needed than C source lines for same program)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A4123F"/>
                </a:solidFill>
                <a:ea typeface="+mj-ea"/>
                <a:cs typeface="+mj-cs"/>
              </a:rPr>
              <a:t>C++ is just as permissive</a:t>
            </a:r>
            <a:br>
              <a:rPr lang="en-US" altLang="en-US" sz="2400" i="1"/>
            </a:br>
            <a:r>
              <a:rPr lang="en-US" altLang="en-US" sz="2400" i="1"/>
              <a:t>	</a:t>
            </a:r>
            <a:r>
              <a:rPr lang="en-US" altLang="en-US" sz="1600"/>
              <a:t>(anything you can do in C can also be done in C++)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A4123F"/>
                </a:solidFill>
                <a:ea typeface="+mj-ea"/>
                <a:cs typeface="+mj-cs"/>
              </a:rPr>
              <a:t>C++ can be just as efficient</a:t>
            </a:r>
            <a:br>
              <a:rPr lang="en-US" altLang="en-US" sz="2400" i="1"/>
            </a:br>
            <a:r>
              <a:rPr lang="en-US" altLang="en-US" sz="2400" i="1"/>
              <a:t>	</a:t>
            </a:r>
            <a:r>
              <a:rPr lang="en-US" altLang="en-US" sz="1600"/>
              <a:t>(most C++ expressions need no run-time support;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A4123F"/>
                </a:solidFill>
                <a:ea typeface="+mj-ea"/>
                <a:cs typeface="+mj-cs"/>
              </a:rPr>
              <a:t>C++ is more maintainable</a:t>
            </a:r>
          </a:p>
          <a:p>
            <a:pPr lvl="1">
              <a:lnSpc>
                <a:spcPct val="80000"/>
              </a:lnSpc>
            </a:pPr>
            <a:r>
              <a:rPr lang="en-US" altLang="en-US" sz="1200"/>
              <a:t>(</a:t>
            </a:r>
            <a:r>
              <a:rPr lang="en-US" altLang="en-US" sz="1200" i="1"/>
              <a:t>1000 lines of code</a:t>
            </a:r>
            <a:r>
              <a:rPr lang="en-US" altLang="en-US" sz="1200"/>
              <a:t> – even brute force, spaghetti code will work;</a:t>
            </a:r>
            <a:br>
              <a:rPr lang="en-US" altLang="en-US" sz="1200"/>
            </a:br>
            <a:r>
              <a:rPr lang="en-US" altLang="en-US" sz="1200"/>
              <a:t> </a:t>
            </a:r>
            <a:r>
              <a:rPr lang="en-US" altLang="en-US" sz="1200" i="1"/>
              <a:t>100,000 lines of code</a:t>
            </a:r>
            <a:r>
              <a:rPr lang="en-US" altLang="en-US" sz="1200"/>
              <a:t> – need good structure, or new errors will be introduced as quickly as old errors are removed)</a:t>
            </a:r>
            <a:endParaRPr lang="en-US" altLang="en-US" sz="1200" i="1"/>
          </a:p>
          <a:p>
            <a:pPr>
              <a:lnSpc>
                <a:spcPct val="80000"/>
              </a:lnSpc>
            </a:pPr>
            <a:endParaRPr lang="en-US" altLang="en-US" sz="2400" i="1"/>
          </a:p>
          <a:p>
            <a:pPr>
              <a:lnSpc>
                <a:spcPct val="80000"/>
              </a:lnSpc>
            </a:pPr>
            <a:endParaRPr lang="en-US" altLang="en-US" sz="2400" i="1"/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365E407-C950-4966-9356-3965D741F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 vs. C++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6B41555B-E932-47FA-A508-DAC828DAC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Backward compatibility with C </a:t>
            </a:r>
            <a:br>
              <a:rPr lang="en-US" altLang="en-US" sz="2400"/>
            </a:br>
            <a:r>
              <a:rPr lang="en-US" altLang="en-US" sz="2000"/>
              <a:t>(almost completely – every program in K&amp;R is a C++ program – but additional keywords can cause problems)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Simplicity, elegance </a:t>
            </a:r>
            <a:br>
              <a:rPr lang="en-US" altLang="en-US" sz="2400"/>
            </a:br>
            <a:r>
              <a:rPr lang="en-US" altLang="en-US" sz="2000"/>
              <a:t>(few built-in data types, e.g., no matrices)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Support for user-defined data types</a:t>
            </a:r>
            <a:br>
              <a:rPr lang="en-US" altLang="en-US" sz="2400"/>
            </a:br>
            <a:r>
              <a:rPr lang="en-US" altLang="en-US" sz="2000"/>
              <a:t>(act like built-in types; N.B. Standard Template Library (STL))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 compromise in efficiency, run-time or memory </a:t>
            </a:r>
            <a:br>
              <a:rPr lang="en-US" altLang="en-US" sz="2400"/>
            </a:br>
            <a:r>
              <a:rPr lang="en-US" altLang="en-US" sz="2000"/>
              <a:t>(unless “advanced features” used)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Compilation analysis to prevent accidental corruption of data</a:t>
            </a:r>
            <a:br>
              <a:rPr lang="en-US" altLang="en-US" sz="2400"/>
            </a:br>
            <a:r>
              <a:rPr lang="en-US" altLang="en-US" sz="2000"/>
              <a:t>(type-checking and data hiding)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Support object-oriented style of programming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0DA6940-F28F-46D4-BD6A-7F37811BB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goals of C++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6A05E696-B3A3-4080-A1BA-B57C7C968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Goal:  Don’t just learn new syntax, but become a better programmer and designer; learn new and better ways of building systems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Be willing to learn C++’s style; don’t force another style into it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C++ supports </a:t>
            </a:r>
            <a:r>
              <a:rPr lang="en-US" altLang="en-US" sz="2800" i="1"/>
              <a:t>gradual learning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Use what you know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As you learn new features and techniques, add those tools to your toolbox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C++ supports variety of </a:t>
            </a:r>
            <a:r>
              <a:rPr lang="en-US" altLang="en-US" sz="2800" i="1"/>
              <a:t>programming paradigms</a:t>
            </a:r>
          </a:p>
          <a:p>
            <a:pPr lvl="1">
              <a:lnSpc>
                <a:spcPct val="80000"/>
              </a:lnSpc>
            </a:pPr>
            <a:endParaRPr lang="en-US" altLang="en-US" sz="2400" i="1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70D4CCD-8ED9-4550-9F63-42D4FE5F7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C++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CC2DF843-1274-4944-A8F7-24F0D0AD3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i="1"/>
              <a:t>procedural –</a:t>
            </a:r>
            <a:r>
              <a:rPr lang="en-US" altLang="en-US" sz="2800"/>
              <a:t> implement algorithms via functions (variables, functions, etc.)</a:t>
            </a:r>
          </a:p>
          <a:p>
            <a:pPr>
              <a:lnSpc>
                <a:spcPct val="80000"/>
              </a:lnSpc>
            </a:pPr>
            <a:r>
              <a:rPr lang="en-US" altLang="en-US" sz="2800" i="1"/>
              <a:t>modular –</a:t>
            </a:r>
            <a:r>
              <a:rPr lang="en-US" altLang="en-US" sz="2800"/>
              <a:t> partition program into modules (separate compilation)</a:t>
            </a:r>
          </a:p>
          <a:p>
            <a:pPr>
              <a:lnSpc>
                <a:spcPct val="80000"/>
              </a:lnSpc>
            </a:pPr>
            <a:r>
              <a:rPr lang="en-US" altLang="en-US" sz="2800" i="1"/>
              <a:t>object-oriented –</a:t>
            </a:r>
            <a:r>
              <a:rPr lang="en-US" altLang="en-US" sz="2800"/>
              <a:t> divide problem into classes (data hiding, inheritance)</a:t>
            </a:r>
          </a:p>
          <a:p>
            <a:pPr>
              <a:lnSpc>
                <a:spcPct val="80000"/>
              </a:lnSpc>
            </a:pPr>
            <a:r>
              <a:rPr lang="en-US" altLang="en-US" sz="2800" i="1"/>
              <a:t>abstract –</a:t>
            </a:r>
            <a:r>
              <a:rPr lang="en-US" altLang="en-US" sz="2800"/>
              <a:t> separate interface from implementation (abstract classes)</a:t>
            </a:r>
          </a:p>
          <a:p>
            <a:pPr>
              <a:lnSpc>
                <a:spcPct val="80000"/>
              </a:lnSpc>
            </a:pPr>
            <a:r>
              <a:rPr lang="en-US" altLang="en-US" sz="2800" i="1"/>
              <a:t>generic –</a:t>
            </a:r>
            <a:r>
              <a:rPr lang="en-US" altLang="en-US" sz="2800"/>
              <a:t> manipulate arbitrary data types (STL:  containers, algorithms)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5B8A122-5DA0-4AD4-A3E0-227D8C4D6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paradigms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BA16A8CD-A6DB-4DE2-859B-2BFAD9B66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Encapsulation</a:t>
            </a:r>
            <a:br>
              <a:rPr lang="en-US" altLang="en-US" sz="2800"/>
            </a:br>
            <a:r>
              <a:rPr lang="en-US" altLang="en-US" sz="2800"/>
              <a:t>“black box” – internal data hidden</a:t>
            </a: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Inheritance</a:t>
            </a:r>
            <a:br>
              <a:rPr lang="en-US" altLang="en-US" sz="2800"/>
            </a:br>
            <a:r>
              <a:rPr lang="en-US" altLang="en-US" sz="2800"/>
              <a:t>related classes share implementation  </a:t>
            </a:r>
            <a:br>
              <a:rPr lang="en-US" altLang="en-US" sz="2800"/>
            </a:br>
            <a:r>
              <a:rPr lang="en-US" altLang="en-US" sz="2800"/>
              <a:t>                                    and/or interface</a:t>
            </a:r>
          </a:p>
          <a:p>
            <a:r>
              <a:rPr lang="en-US" altLang="en-US" sz="2800"/>
              <a:t>Polymorphism</a:t>
            </a:r>
            <a:br>
              <a:rPr lang="en-US" altLang="en-US" sz="2800"/>
            </a:br>
            <a:r>
              <a:rPr lang="en-US" altLang="en-US" sz="2800"/>
              <a:t>ability to use a class without knowing its type</a:t>
            </a:r>
          </a:p>
          <a:p>
            <a:endParaRPr lang="en-US" altLang="en-US" sz="28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7A440AD-15BC-45E1-9F7D-9675BA227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object-oriented?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4D28A9DB-0FCA-43F3-A139-660A51D41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5175" y="2586038"/>
          <a:ext cx="27447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762636" imgH="1533739" progId="Paint.Picture">
                  <p:embed/>
                </p:oleObj>
              </mc:Choice>
              <mc:Fallback>
                <p:oleObj name="Bitmap Image" r:id="rId3" imgW="2762636" imgH="1533739" progId="Paint.Picture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4D28A9DB-0FCA-43F3-A139-660A51D41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2586038"/>
                        <a:ext cx="27447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>
            <a:extLst>
              <a:ext uri="{FF2B5EF4-FFF2-40B4-BE49-F238E27FC236}">
                <a16:creationId xmlns:a16="http://schemas.microsoft.com/office/drawing/2014/main" id="{075E9258-ADBF-4680-8E3D-5289B4642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37068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>
                <a:cs typeface="Times New Roman" panose="02020603050405020304" pitchFamily="18" charset="0"/>
              </a:rPr>
              <a:t>© </a:t>
            </a:r>
            <a:r>
              <a:rPr lang="en-US" altLang="en-US" sz="1400"/>
              <a:t>SDC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14723155-393A-4821-93FC-AF8C6BC2B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93" y="5131836"/>
            <a:ext cx="85645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/>
              <a:t>“C++ is an object-oriented language” = </a:t>
            </a:r>
            <a:br>
              <a:rPr lang="en-US" altLang="en-US" sz="2000"/>
            </a:br>
            <a:r>
              <a:rPr lang="en-US" altLang="en-US" sz="2000"/>
              <a:t>C++ provides mechanisms that support object-oriented style of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239452-2898-471B-8700-930894F2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877438"/>
            <a:ext cx="8407032" cy="2821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:- </a:t>
            </a:r>
            <a:r>
              <a:rPr lang="en-IN" b="1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19CSE201</a:t>
            </a:r>
          </a:p>
          <a:p>
            <a:pPr marL="0" indent="0" algn="ctr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:- </a:t>
            </a:r>
            <a:r>
              <a:rPr lang="en-IN" b="1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Programming</a:t>
            </a:r>
          </a:p>
          <a:p>
            <a:pPr marL="0" indent="0" algn="ctr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Course L-T-P :- </a:t>
            </a:r>
            <a:r>
              <a:rPr lang="en-IN" b="1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2-0-3-3</a:t>
            </a:r>
          </a:p>
          <a:p>
            <a:pPr marL="0" indent="0" algn="ctr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Course Credits :- </a:t>
            </a:r>
            <a:r>
              <a:rPr lang="en-IN" b="1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 algn="ctr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Course Type :- </a:t>
            </a:r>
            <a:r>
              <a:rPr lang="en-IN" b="1">
                <a:solidFill>
                  <a:srgbClr val="CA00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Based Course (70:30)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IN"/>
              <a:t>ourse Details</a:t>
            </a:r>
          </a:p>
        </p:txBody>
      </p:sp>
    </p:spTree>
    <p:extLst>
      <p:ext uri="{BB962C8B-B14F-4D97-AF65-F5344CB8AC3E}">
        <p14:creationId xmlns:p14="http://schemas.microsoft.com/office/powerpoint/2010/main" val="218899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979AA43F-C5D1-4FF5-AFD1-F34A319BCC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800"/>
              <a:t>constructor / destructor / copy constructor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initialization list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inheritance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exceptions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overloading operators (e.g., assignment operator)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namespace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const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virtual function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pure virtual (abstract) function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friend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template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standard template library (STL)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pass by value, pass by reference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composition versus derivation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F48DFC0-2CBB-4C1B-82AF-10469DE5F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C++ concepts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78D343-ADDE-4DBA-8B2F-2150EAB1E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271786"/>
              </p:ext>
            </p:extLst>
          </p:nvPr>
        </p:nvGraphicFramePr>
        <p:xfrm>
          <a:off x="499533" y="1225973"/>
          <a:ext cx="8383697" cy="2016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89382488"/>
                    </a:ext>
                  </a:extLst>
                </a:gridCol>
                <a:gridCol w="728134">
                  <a:extLst>
                    <a:ext uri="{9D8B030D-6E8A-4147-A177-3AD203B41FA5}">
                      <a16:colId xmlns:a16="http://schemas.microsoft.com/office/drawing/2014/main" val="410667519"/>
                    </a:ext>
                  </a:extLst>
                </a:gridCol>
                <a:gridCol w="3216913">
                  <a:extLst>
                    <a:ext uri="{9D8B030D-6E8A-4147-A177-3AD203B41FA5}">
                      <a16:colId xmlns:a16="http://schemas.microsoft.com/office/drawing/2014/main" val="274727603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833178409"/>
                    </a:ext>
                  </a:extLst>
                </a:gridCol>
              </a:tblGrid>
              <a:tr h="2720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 of Faculty</a:t>
                      </a:r>
                    </a:p>
                  </a:txBody>
                  <a:tcPr>
                    <a:solidFill>
                      <a:srgbClr val="CA00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Batch</a:t>
                      </a:r>
                    </a:p>
                  </a:txBody>
                  <a:tcPr>
                    <a:solidFill>
                      <a:srgbClr val="CA00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E-mail ID</a:t>
                      </a:r>
                    </a:p>
                  </a:txBody>
                  <a:tcPr>
                    <a:solidFill>
                      <a:srgbClr val="CA00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Ph. No.</a:t>
                      </a:r>
                    </a:p>
                  </a:txBody>
                  <a:tcPr>
                    <a:solidFill>
                      <a:srgbClr val="CA00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9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Sarath 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CSE B</a:t>
                      </a:r>
                    </a:p>
                    <a:p>
                      <a:pPr lvl="0" algn="ctr">
                        <a:buNone/>
                      </a:pPr>
                      <a:r>
                        <a:rPr lang="en-IN" dirty="0"/>
                        <a:t>CSE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linkClick r:id="rId2"/>
                        </a:rPr>
                        <a:t>saraths@am.amrita.edu</a:t>
                      </a:r>
                      <a:r>
                        <a:rPr lang="en-IN" dirty="0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9645656698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9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Sethulekshmi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CSE A</a:t>
                      </a:r>
                    </a:p>
                    <a:p>
                      <a:pPr lvl="0" algn="ctr">
                        <a:buNone/>
                      </a:pPr>
                      <a:r>
                        <a:rPr lang="en-IN" dirty="0"/>
                        <a:t>CSE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i="0" u="sng" strike="noStrike" noProof="0" dirty="0">
                          <a:latin typeface="Calibri"/>
                          <a:hlinkClick r:id="rId3"/>
                        </a:rPr>
                        <a:t>sethuleksmius@am.amrita.edu</a:t>
                      </a:r>
                      <a:endParaRPr lang="en-IN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i="0" u="none" strike="noStrike" noProof="0" dirty="0">
                          <a:latin typeface="Calibri"/>
                        </a:rPr>
                        <a:t>9562334510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6492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Parvathy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dirty="0"/>
                        <a:t>CSE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  <a:hlinkClick r:id="rId4"/>
                        </a:rPr>
                        <a:t>parvathyr@am.amrita.edu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i="0" u="none" strike="noStrike" noProof="0" dirty="0">
                          <a:latin typeface="Calibri"/>
                        </a:rPr>
                        <a:t>9496329375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151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53287"/>
          </a:xfrm>
        </p:spPr>
        <p:txBody>
          <a:bodyPr/>
          <a:lstStyle/>
          <a:p>
            <a:r>
              <a:rPr lang="en-IN"/>
              <a:t>Course Instructors</a:t>
            </a:r>
          </a:p>
        </p:txBody>
      </p:sp>
    </p:spTree>
    <p:extLst>
      <p:ext uri="{BB962C8B-B14F-4D97-AF65-F5344CB8AC3E}">
        <p14:creationId xmlns:p14="http://schemas.microsoft.com/office/powerpoint/2010/main" val="93959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/>
              <a:t>Course Timings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50-9B54-49D3-8DD0-741AE85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Live Classes</a:t>
            </a:r>
          </a:p>
          <a:p>
            <a:pPr marL="457200" lvl="1" indent="0">
              <a:buNone/>
            </a:pPr>
            <a:r>
              <a:rPr lang="en-IN">
                <a:latin typeface="Georgia"/>
              </a:rPr>
              <a:t>Time  table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0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/>
              <a:t>Course Page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50-9B54-49D3-8DD0-741AE85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IN" sz="2400">
              <a:hlinkClick r:id="rId2"/>
            </a:endParaRPr>
          </a:p>
          <a:p>
            <a:r>
              <a:rPr lang="en-IN" sz="2400">
                <a:latin typeface="Georgia"/>
                <a:hlinkClick r:id="rId3"/>
              </a:rPr>
              <a:t>https://amritauniv.sharepoint.com/sites/saraths/SitePages/19CSE201-Advanced-Programming.aspx</a:t>
            </a:r>
            <a:r>
              <a:rPr lang="en-IN" sz="2400">
                <a:latin typeface="Georgi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722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/>
              <a:t>Course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50-9B54-49D3-8DD0-741AE85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510540" indent="-285750" algn="just">
              <a:lnSpc>
                <a:spcPct val="150000"/>
              </a:lnSpc>
              <a:spcAft>
                <a:spcPts val="745"/>
              </a:spcAft>
            </a:pPr>
            <a:r>
              <a:rPr lang="en-US" sz="1200"/>
              <a:t>This is an undergraduate level course aims to improve the problem solving and programming skill of the students. They will learn advanced programming techniques like template programming using C++ programming language. Also, they will learn problem solving techniques like divide and conquer, greedy, and dynamic programming. </a:t>
            </a:r>
            <a:endParaRPr lang="en-IN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/>
              <a:t>Course Outcomes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F57857-522F-4796-AC46-0F4E723C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8030"/>
              </p:ext>
            </p:extLst>
          </p:nvPr>
        </p:nvGraphicFramePr>
        <p:xfrm>
          <a:off x="507999" y="1137256"/>
          <a:ext cx="8016876" cy="3971263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787915">
                  <a:extLst>
                    <a:ext uri="{9D8B030D-6E8A-4147-A177-3AD203B41FA5}">
                      <a16:colId xmlns:a16="http://schemas.microsoft.com/office/drawing/2014/main" val="3678818408"/>
                    </a:ext>
                  </a:extLst>
                </a:gridCol>
                <a:gridCol w="7228961">
                  <a:extLst>
                    <a:ext uri="{9D8B030D-6E8A-4147-A177-3AD203B41FA5}">
                      <a16:colId xmlns:a16="http://schemas.microsoft.com/office/drawing/2014/main" val="621647707"/>
                    </a:ext>
                  </a:extLst>
                </a:gridCol>
              </a:tblGrid>
              <a:tr h="801213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CO1: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US" sz="1200" b="0"/>
                        <a:t>Describe the object-oriented programming approach in connection with C++ and apply the STL library for problem solving. </a:t>
                      </a:r>
                      <a:endParaRPr lang="en-IN" sz="12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603922682"/>
                  </a:ext>
                </a:extLst>
              </a:tr>
              <a:tr h="801213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CO2: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US" sz="1200"/>
                        <a:t>Students will be able to Solve recurrence equations using Iteration method, recursion tree method and Master’s Theorem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276758244"/>
                  </a:ext>
                </a:extLst>
              </a:tr>
              <a:tr h="801213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CO3: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US" sz="1200"/>
                        <a:t>Students will be able to design algorithms using Divide and Conquer strategy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4126903026"/>
                  </a:ext>
                </a:extLst>
              </a:tr>
              <a:tr h="580802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CO4: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US" sz="1200"/>
                        <a:t>Learn greedy design method and students will be able to design Greedy algorithms.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3847893783"/>
                  </a:ext>
                </a:extLst>
              </a:tr>
              <a:tr h="986822"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en-IN" sz="1200">
                          <a:effectLst/>
                        </a:rPr>
                        <a:t>CO5: </a:t>
                      </a:r>
                    </a:p>
                    <a:p>
                      <a:pPr marL="19304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IN" sz="1200">
                          <a:effectLst/>
                        </a:rPr>
                        <a:t>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tc>
                  <a:txBody>
                    <a:bodyPr/>
                    <a:lstStyle/>
                    <a:p>
                      <a:pPr marL="6350" marR="126365" indent="-6350" algn="ctr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US" sz="1200"/>
                        <a:t>Learn Dynamic Programming design method and students will be able to design DP algorithms for problems.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0" marR="35560" marT="0" marB="76835" anchor="ctr"/>
                </a:tc>
                <a:extLst>
                  <a:ext uri="{0D108BD9-81ED-4DB2-BD59-A6C34878D82A}">
                    <a16:rowId xmlns:a16="http://schemas.microsoft.com/office/drawing/2014/main" val="59899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28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24790"/>
            <a:ext cx="8407032" cy="602062"/>
          </a:xfrm>
        </p:spPr>
        <p:txBody>
          <a:bodyPr/>
          <a:lstStyle/>
          <a:p>
            <a:r>
              <a:rPr lang="en-IN"/>
              <a:t>Syllabus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EDBC721-FD63-4E0A-BD1D-9B5604D5C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95187"/>
              </p:ext>
            </p:extLst>
          </p:nvPr>
        </p:nvGraphicFramePr>
        <p:xfrm>
          <a:off x="340468" y="826852"/>
          <a:ext cx="8657617" cy="4180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0257">
                  <a:extLst>
                    <a:ext uri="{9D8B030D-6E8A-4147-A177-3AD203B41FA5}">
                      <a16:colId xmlns:a16="http://schemas.microsoft.com/office/drawing/2014/main" val="52224484"/>
                    </a:ext>
                  </a:extLst>
                </a:gridCol>
                <a:gridCol w="7007360">
                  <a:extLst>
                    <a:ext uri="{9D8B030D-6E8A-4147-A177-3AD203B41FA5}">
                      <a16:colId xmlns:a16="http://schemas.microsoft.com/office/drawing/2014/main" val="131775894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Unit </a:t>
                      </a:r>
                    </a:p>
                  </a:txBody>
                  <a:tcPr>
                    <a:solidFill>
                      <a:srgbClr val="9915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Content</a:t>
                      </a:r>
                    </a:p>
                  </a:txBody>
                  <a:tcPr>
                    <a:solidFill>
                      <a:srgbClr val="991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73249"/>
                  </a:ext>
                </a:extLst>
              </a:tr>
              <a:tr h="1194049">
                <a:tc>
                  <a:txBody>
                    <a:bodyPr/>
                    <a:lstStyle/>
                    <a:p>
                      <a:pPr marL="2349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 1 </a:t>
                      </a:r>
                    </a:p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126365" indent="-6350" algn="just">
                        <a:lnSpc>
                          <a:spcPct val="107000"/>
                        </a:lnSpc>
                        <a:spcAft>
                          <a:spcPts val="1365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Introduction to object programming essentials, Introduction to C++: Input, output, defining class, class instantiation and invoking member functions, constructors. C++ STL (Standard Template Library) covering popular commonly used algorithms and data structures like arrays, vectors, deque, queue, priority queue, stack, set, map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48478"/>
                  </a:ext>
                </a:extLst>
              </a:tr>
              <a:tr h="903861">
                <a:tc>
                  <a:txBody>
                    <a:bodyPr/>
                    <a:lstStyle/>
                    <a:p>
                      <a:pPr marL="2349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 2 </a:t>
                      </a:r>
                    </a:p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34950" marR="510540" indent="-6350" algn="just">
                        <a:lnSpc>
                          <a:spcPct val="107000"/>
                        </a:lnSpc>
                        <a:spcAft>
                          <a:spcPts val="13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234950" marR="510540" indent="-6350" algn="just">
                        <a:lnSpc>
                          <a:spcPct val="107000"/>
                        </a:lnSpc>
                        <a:spcAft>
                          <a:spcPts val="13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Master’s method for Divide and conquer, binary search, finding max and second max, merge sort, quick sort, quick select, maximum sum sub-array, multiplying large integers. </a:t>
                      </a:r>
                    </a:p>
                    <a:p>
                      <a:pPr marL="234950" marR="510540" indent="-6350" algn="just">
                        <a:lnSpc>
                          <a:spcPct val="107000"/>
                        </a:lnSpc>
                        <a:spcAft>
                          <a:spcPts val="130"/>
                        </a:spcAft>
                      </a:pP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73182"/>
                  </a:ext>
                </a:extLst>
              </a:tr>
              <a:tr h="1346946">
                <a:tc>
                  <a:txBody>
                    <a:bodyPr/>
                    <a:lstStyle/>
                    <a:p>
                      <a:pPr marL="2349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 3 </a:t>
                      </a:r>
                    </a:p>
                    <a:p>
                      <a:pPr marL="234950" indent="-6350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126365" indent="-6350" algn="just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228600" marR="126365" indent="-6350" algn="just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Greedy method: fractional knapsack, task scheduling, maximum sum sub-sequence, </a:t>
                      </a:r>
                    </a:p>
                    <a:p>
                      <a:pPr marL="228600" marR="126365" indent="-6350" algn="just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Dynamic programming: LIS, LCS, edit distance, knapsack, subset sum </a:t>
                      </a:r>
                    </a:p>
                    <a:p>
                      <a:pPr marL="228600" marR="126365" indent="-6350" algn="l">
                        <a:lnSpc>
                          <a:spcPct val="107000"/>
                        </a:lnSpc>
                        <a:spcAft>
                          <a:spcPts val="150"/>
                        </a:spcAft>
                      </a:pP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1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0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348661"/>
            <a:ext cx="8407032" cy="663015"/>
          </a:xfrm>
        </p:spPr>
        <p:txBody>
          <a:bodyPr/>
          <a:lstStyle/>
          <a:p>
            <a:r>
              <a:rPr lang="en-IN"/>
              <a:t>Text Books/References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50-9B54-49D3-8DD0-741AE858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>
                <a:solidFill>
                  <a:srgbClr val="323130"/>
                </a:solidFill>
                <a:effectLst/>
              </a:rPr>
              <a:t>Reference(s)</a:t>
            </a:r>
          </a:p>
          <a:p>
            <a:pPr algn="l"/>
            <a:endParaRPr lang="en-IN" b="1" i="0">
              <a:solidFill>
                <a:srgbClr val="323130"/>
              </a:solidFill>
              <a:effectLst/>
            </a:endParaRPr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en-IN"/>
              <a:t>C++ Programming Language by Bjarne </a:t>
            </a:r>
            <a:r>
              <a:rPr lang="en-IN" err="1"/>
              <a:t>Stroustrup</a:t>
            </a:r>
            <a:r>
              <a:rPr lang="en-IN"/>
              <a:t> </a:t>
            </a:r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en-IN"/>
              <a:t>Introduction to Algorithms by Thomas H. </a:t>
            </a:r>
            <a:r>
              <a:rPr lang="en-IN" err="1"/>
              <a:t>Cormen</a:t>
            </a:r>
            <a:r>
              <a:rPr lang="en-IN"/>
              <a:t>, Charles E. </a:t>
            </a:r>
            <a:r>
              <a:rPr lang="en-IN" err="1"/>
              <a:t>Leiserson</a:t>
            </a:r>
            <a:r>
              <a:rPr lang="en-IN"/>
              <a:t>, Ronald L. Rivest, and Clifford Stein. </a:t>
            </a:r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en-IN"/>
              <a:t>Using the C++ Standard Template Libraries, Ivor Horton </a:t>
            </a:r>
          </a:p>
          <a:p>
            <a:pPr marL="971550" lvl="1" indent="-514350" algn="just" fontAlgn="base">
              <a:buFont typeface="+mj-lt"/>
              <a:buAutoNum type="arabicPeriod"/>
            </a:pPr>
            <a:r>
              <a:rPr lang="en-IN"/>
              <a:t>Competitive Programmer’s Handbook by Antti Laaksonen. </a:t>
            </a:r>
          </a:p>
        </p:txBody>
      </p:sp>
    </p:spTree>
    <p:extLst>
      <p:ext uri="{BB962C8B-B14F-4D97-AF65-F5344CB8AC3E}">
        <p14:creationId xmlns:p14="http://schemas.microsoft.com/office/powerpoint/2010/main" val="358018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20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Course Details</vt:lpstr>
      <vt:lpstr>Course Instructors</vt:lpstr>
      <vt:lpstr>Course Timings</vt:lpstr>
      <vt:lpstr>Course Page Link</vt:lpstr>
      <vt:lpstr>Course Objective</vt:lpstr>
      <vt:lpstr>Course Outcomes</vt:lpstr>
      <vt:lpstr>Syllabus</vt:lpstr>
      <vt:lpstr>Text Books/References</vt:lpstr>
      <vt:lpstr>Course Evaluation Policy</vt:lpstr>
      <vt:lpstr>Why C++?</vt:lpstr>
      <vt:lpstr>Very brief history of C++</vt:lpstr>
      <vt:lpstr>Characteristics of C++</vt:lpstr>
      <vt:lpstr>When to choose C++</vt:lpstr>
      <vt:lpstr>C  vs. C++</vt:lpstr>
      <vt:lpstr>Design goals of C++</vt:lpstr>
      <vt:lpstr>Learning C++</vt:lpstr>
      <vt:lpstr>Programming paradigms</vt:lpstr>
      <vt:lpstr>What is object-oriented?</vt:lpstr>
      <vt:lpstr>Some C++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revision>5</cp:revision>
  <dcterms:created xsi:type="dcterms:W3CDTF">2020-07-16T02:17:40Z</dcterms:created>
  <dcterms:modified xsi:type="dcterms:W3CDTF">2023-08-13T07:17:18Z</dcterms:modified>
</cp:coreProperties>
</file>