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1"/>
  </p:notesMasterIdLst>
  <p:handoutMasterIdLst>
    <p:handoutMasterId r:id="rId12"/>
  </p:handoutMasterIdLst>
  <p:sldIdLst>
    <p:sldId id="261" r:id="rId2"/>
    <p:sldId id="262" r:id="rId3"/>
    <p:sldId id="280" r:id="rId4"/>
    <p:sldId id="267" r:id="rId5"/>
    <p:sldId id="314" r:id="rId6"/>
    <p:sldId id="351" r:id="rId7"/>
    <p:sldId id="268" r:id="rId8"/>
    <p:sldId id="344" r:id="rId9"/>
    <p:sldId id="34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546"/>
    <a:srgbClr val="B8114F"/>
    <a:srgbClr val="CA004E"/>
    <a:srgbClr val="9F1649"/>
    <a:srgbClr val="FADAE6"/>
    <a:srgbClr val="FDB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2082" autoAdjust="0"/>
  </p:normalViewPr>
  <p:slideViewPr>
    <p:cSldViewPr snapToGrid="0" snapToObjects="1">
      <p:cViewPr varScale="1">
        <p:scale>
          <a:sx n="101" d="100"/>
          <a:sy n="101" d="100"/>
        </p:scale>
        <p:origin x="127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46" d="100"/>
          <a:sy n="46" d="100"/>
        </p:scale>
        <p:origin x="280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ABC720-70F0-4DA8-9B34-47E327D1E5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CA845-B1AB-491D-96D6-75CA4C54CE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8863-DC05-4404-B675-D72481211B2B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856A3-E57A-491B-8B44-3063E97203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CF31E-B7E3-4D34-88A1-328309CD95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237D6-0026-44A1-9ACB-1B49D249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37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6C710-9289-0047-825B-8D8A7CA55EFA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D96E4-A350-8F4A-8D8D-46AA2997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8407032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348662"/>
            <a:ext cx="8407032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Here To Edit Title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17" y="6369931"/>
            <a:ext cx="9164233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490361"/>
            <a:ext cx="1336456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6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8/13/2023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2136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0646-72DF-44E5-8988-8ADD74C3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12DCE-6783-479F-87B7-4FE7A934C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3DED6-B452-4A01-AB4F-548B410B7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EE878-B28E-42A5-B081-88EF343D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04C90-8B03-4F82-9037-F840C9F1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2A027-537A-4931-BC6F-91D36DD9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67B394-05CC-4798-921C-8C3E97023E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074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8/13/2023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81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68D9A-60AF-D041-8208-94719D7FA88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9176273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99" y="2667000"/>
            <a:ext cx="3443174" cy="1104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4929074" y="2927061"/>
            <a:ext cx="387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  <a:buSzPct val="100000"/>
              <a:buFont typeface="Arial" charset="0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First CPP Program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4766673" y="2401044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2217907" y="4477032"/>
            <a:ext cx="5418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19CSE201 Advanced Programming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6A34-99D1-486B-8DA5-84A48A78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CPP program</a:t>
            </a:r>
            <a:endParaRPr lang="en-IN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0ADE0DA-24A7-4650-8328-64ACBF3D4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863" y="974725"/>
            <a:ext cx="8232923" cy="5073650"/>
          </a:xfrm>
        </p:spPr>
      </p:pic>
    </p:spTree>
    <p:extLst>
      <p:ext uri="{BB962C8B-B14F-4D97-AF65-F5344CB8AC3E}">
        <p14:creationId xmlns:p14="http://schemas.microsoft.com/office/powerpoint/2010/main" val="363429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Scenes: The Compilation Process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200151"/>
            <a:ext cx="8105775" cy="440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5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 explained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357492"/>
            <a:ext cx="3753643" cy="2061730"/>
          </a:xfrm>
          <a:prstGeom prst="rect">
            <a:avLst/>
          </a:prstGeom>
        </p:spPr>
      </p:pic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4803982" y="2370776"/>
            <a:ext cx="4031674" cy="110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 dirty="0"/>
              <a:t>The </a:t>
            </a:r>
            <a:r>
              <a:rPr lang="en-US" sz="1200" i="1" kern="0" dirty="0"/>
              <a:t>main</a:t>
            </a:r>
            <a:r>
              <a:rPr lang="en-US" sz="1200" kern="0" dirty="0"/>
              <a:t> routine – the start of </a:t>
            </a:r>
            <a:r>
              <a:rPr lang="en-US" sz="1200" b="1" kern="0" dirty="0"/>
              <a:t>every</a:t>
            </a:r>
            <a:r>
              <a:rPr lang="en-US" sz="1200" kern="0" dirty="0"/>
              <a:t> C++ program!  It returns an integer value to the operating system and (in this case) takes no arguments: main()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 bwMode="auto">
          <a:xfrm flipH="1">
            <a:off x="2133520" y="2925040"/>
            <a:ext cx="2670462" cy="4185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Content Placeholder 4"/>
          <p:cNvSpPr txBox="1">
            <a:spLocks/>
          </p:cNvSpPr>
          <p:nvPr/>
        </p:nvSpPr>
        <p:spPr bwMode="auto">
          <a:xfrm>
            <a:off x="457201" y="4745021"/>
            <a:ext cx="6486524" cy="84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 dirty="0"/>
              <a:t>The </a:t>
            </a:r>
            <a:r>
              <a:rPr lang="en-US" sz="1200" b="1" kern="0" dirty="0"/>
              <a:t>return</a:t>
            </a:r>
            <a:r>
              <a:rPr lang="en-US" sz="1200" kern="0" dirty="0"/>
              <a:t> statement returns an integer value to the operating system after completion. 0 means “no error”. C++ programs </a:t>
            </a:r>
            <a:r>
              <a:rPr lang="en-US" sz="1200" b="1" kern="0" dirty="0"/>
              <a:t>must</a:t>
            </a:r>
            <a:r>
              <a:rPr lang="en-US" sz="1200" kern="0" dirty="0"/>
              <a:t> return an integer value.</a:t>
            </a:r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 bwMode="auto">
          <a:xfrm flipH="1" flipV="1">
            <a:off x="1911929" y="3932961"/>
            <a:ext cx="1788534" cy="8120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1414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loads a </a:t>
            </a:r>
            <a:r>
              <a:rPr lang="en-US" sz="1200" i="1" dirty="0"/>
              <a:t>header</a:t>
            </a:r>
            <a:r>
              <a:rPr lang="en-US" sz="1200" dirty="0"/>
              <a:t> file containing function and class definitions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 explained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357492"/>
            <a:ext cx="3753643" cy="206173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</p:cNvCxnSpPr>
          <p:nvPr/>
        </p:nvCxnSpPr>
        <p:spPr bwMode="auto">
          <a:xfrm>
            <a:off x="1019175" y="1419225"/>
            <a:ext cx="712642" cy="11836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4800600" y="1912794"/>
            <a:ext cx="42100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 dirty="0"/>
              <a:t>Loads a </a:t>
            </a:r>
            <a:r>
              <a:rPr lang="en-US" sz="1200" i="1" kern="0" dirty="0"/>
              <a:t>namespace</a:t>
            </a:r>
            <a:r>
              <a:rPr lang="en-US" sz="1200" kern="0" dirty="0"/>
              <a:t> called </a:t>
            </a:r>
            <a:r>
              <a:rPr lang="en-US" sz="1200" i="1" kern="0" dirty="0"/>
              <a:t>std</a:t>
            </a:r>
            <a:r>
              <a:rPr lang="en-US" sz="1200" kern="0" dirty="0"/>
              <a:t>. Namespaces are used to separate sections of code for programmer convenience. To save typing we’ll always use this line in this tutorial. 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 bwMode="auto">
          <a:xfrm flipH="1">
            <a:off x="2919846" y="2231882"/>
            <a:ext cx="1880754" cy="8074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Content Placeholder 4"/>
          <p:cNvSpPr txBox="1">
            <a:spLocks/>
          </p:cNvSpPr>
          <p:nvPr/>
        </p:nvSpPr>
        <p:spPr bwMode="auto">
          <a:xfrm>
            <a:off x="3590204" y="3872077"/>
            <a:ext cx="5096595" cy="215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200" i="1" kern="0" dirty="0" err="1"/>
              <a:t>cout</a:t>
            </a:r>
            <a:r>
              <a:rPr lang="en-US" sz="1200" i="1" kern="0" dirty="0"/>
              <a:t> </a:t>
            </a:r>
            <a:r>
              <a:rPr lang="en-US" sz="1200" kern="0" dirty="0"/>
              <a:t>is the </a:t>
            </a:r>
            <a:r>
              <a:rPr lang="en-US" sz="1200" i="1" kern="0" dirty="0"/>
              <a:t>object</a:t>
            </a:r>
            <a:r>
              <a:rPr lang="en-US" sz="1200" kern="0" dirty="0"/>
              <a:t> that writes to the </a:t>
            </a:r>
            <a:r>
              <a:rPr lang="en-US" sz="1200" kern="0" dirty="0" err="1"/>
              <a:t>stdout</a:t>
            </a:r>
            <a:r>
              <a:rPr lang="en-US" sz="1200" kern="0" dirty="0"/>
              <a:t> device, i.e. the console window.   </a:t>
            </a:r>
          </a:p>
          <a:p>
            <a:r>
              <a:rPr lang="en-US" sz="1200" kern="0" dirty="0"/>
              <a:t>It is part of the C++ standard library.  </a:t>
            </a:r>
          </a:p>
          <a:p>
            <a:r>
              <a:rPr lang="en-US" sz="1200" kern="0" dirty="0"/>
              <a:t>Without the “using namespace </a:t>
            </a:r>
            <a:r>
              <a:rPr lang="en-US" sz="1200" kern="0" dirty="0" err="1"/>
              <a:t>std</a:t>
            </a:r>
            <a:r>
              <a:rPr lang="en-US" sz="1200" kern="0" dirty="0"/>
              <a:t>;” line this would have been called as </a:t>
            </a:r>
            <a:r>
              <a:rPr lang="en-US" sz="1200" i="1" kern="0" dirty="0" err="1"/>
              <a:t>std</a:t>
            </a:r>
            <a:r>
              <a:rPr lang="en-US" sz="1200" i="1" kern="0" dirty="0"/>
              <a:t>::</a:t>
            </a:r>
            <a:r>
              <a:rPr lang="en-US" sz="1200" i="1" kern="0" dirty="0" err="1"/>
              <a:t>cout</a:t>
            </a:r>
            <a:r>
              <a:rPr lang="en-US" sz="1200" kern="0" dirty="0"/>
              <a:t>. It is defined in the </a:t>
            </a:r>
            <a:r>
              <a:rPr lang="en-US" sz="1200" i="1" kern="0" dirty="0" err="1"/>
              <a:t>iostream</a:t>
            </a:r>
            <a:r>
              <a:rPr lang="en-US" sz="1200" kern="0" dirty="0"/>
              <a:t> header file.</a:t>
            </a:r>
          </a:p>
          <a:p>
            <a:r>
              <a:rPr lang="en-US" sz="1200" kern="0" dirty="0"/>
              <a:t>&lt;&lt; is the C++ </a:t>
            </a:r>
            <a:r>
              <a:rPr lang="en-US" sz="1200" i="1" kern="0" dirty="0"/>
              <a:t>insertion operator</a:t>
            </a:r>
            <a:r>
              <a:rPr lang="en-US" sz="1200" kern="0" dirty="0"/>
              <a:t>.  It is used to pass characters from  the right to the object on the left.  </a:t>
            </a:r>
            <a:r>
              <a:rPr lang="en-US" sz="1200" i="1" kern="0" dirty="0" err="1"/>
              <a:t>endl</a:t>
            </a:r>
            <a:r>
              <a:rPr lang="en-US" sz="1200" kern="0" dirty="0"/>
              <a:t> is the C++ newline character.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 flipV="1">
            <a:off x="2784764" y="3818659"/>
            <a:ext cx="680750" cy="6753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7374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4" y="1137256"/>
            <a:ext cx="3620663" cy="3606194"/>
          </a:xfrm>
        </p:spPr>
        <p:txBody>
          <a:bodyPr/>
          <a:lstStyle/>
          <a:p>
            <a:pPr algn="just"/>
            <a:r>
              <a:rPr lang="en-US" sz="1500" dirty="0"/>
              <a:t>C++ (along with C) uses </a:t>
            </a:r>
            <a:r>
              <a:rPr lang="en-US" sz="1500" i="1" dirty="0"/>
              <a:t>header files</a:t>
            </a:r>
            <a:r>
              <a:rPr lang="en-US" sz="1500" dirty="0"/>
              <a:t> as to hold definitions for the compiler to use while compiling.</a:t>
            </a:r>
          </a:p>
          <a:p>
            <a:pPr algn="just"/>
            <a:r>
              <a:rPr lang="en-US" sz="1500" dirty="0"/>
              <a:t>A source file (file.cpp) contains the code that is compiled into an object file (</a:t>
            </a:r>
            <a:r>
              <a:rPr lang="en-US" sz="1500" dirty="0" err="1"/>
              <a:t>file.o</a:t>
            </a:r>
            <a:r>
              <a:rPr lang="en-US" sz="1500" dirty="0"/>
              <a:t>).</a:t>
            </a:r>
          </a:p>
          <a:p>
            <a:pPr algn="just"/>
            <a:r>
              <a:rPr lang="en-US" sz="1500" dirty="0"/>
              <a:t>The header (</a:t>
            </a:r>
            <a:r>
              <a:rPr lang="en-US" sz="1500" dirty="0" err="1"/>
              <a:t>file.h</a:t>
            </a:r>
            <a:r>
              <a:rPr lang="en-US" sz="1500" dirty="0"/>
              <a:t>) is used to tell the compiler what to expect when it assembles the program in the linking stage from the object files.  </a:t>
            </a:r>
          </a:p>
          <a:p>
            <a:pPr algn="just"/>
            <a:r>
              <a:rPr lang="en-US" sz="1500" dirty="0"/>
              <a:t>Source files and header files can refer to any number of other header files.</a:t>
            </a:r>
          </a:p>
          <a:p>
            <a:pPr algn="just"/>
            <a:endParaRPr lang="en-US" sz="1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32140" y="2160136"/>
            <a:ext cx="4263737" cy="28623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 flipH="1">
            <a:off x="6150723" y="1265295"/>
            <a:ext cx="149972" cy="8948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448090" y="674462"/>
            <a:ext cx="326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C++ language headers aren’t referred to with the .h suffix.  &lt;</a:t>
            </a:r>
            <a:r>
              <a:rPr lang="en-US" sz="1200" dirty="0" err="1"/>
              <a:t>iostream</a:t>
            </a:r>
            <a:r>
              <a:rPr lang="en-US" sz="1200" dirty="0"/>
              <a:t>&gt; provides definitions for I/O functions, including the </a:t>
            </a:r>
            <a:r>
              <a:rPr lang="en-US" sz="1200" i="1" dirty="0" err="1"/>
              <a:t>cout</a:t>
            </a:r>
            <a:r>
              <a:rPr lang="en-US" sz="1200" dirty="0"/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112389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4" y="1137256"/>
            <a:ext cx="3590926" cy="4908082"/>
          </a:xfrm>
        </p:spPr>
        <p:txBody>
          <a:bodyPr/>
          <a:lstStyle/>
          <a:p>
            <a:r>
              <a:rPr lang="en-US" sz="1500" dirty="0"/>
              <a:t>Let’s put the message into some variables of type </a:t>
            </a:r>
            <a:r>
              <a:rPr lang="en-US" sz="1500" i="1" dirty="0"/>
              <a:t>string</a:t>
            </a:r>
            <a:r>
              <a:rPr lang="en-US" sz="1500" dirty="0"/>
              <a:t> and print some numbers.</a:t>
            </a:r>
          </a:p>
          <a:p>
            <a:r>
              <a:rPr lang="en-US" sz="1500" dirty="0"/>
              <a:t>Things to note:</a:t>
            </a:r>
          </a:p>
          <a:p>
            <a:pPr lvl="1"/>
            <a:r>
              <a:rPr lang="en-US" sz="1200" dirty="0"/>
              <a:t>Strings can be concatenated with a + operator.</a:t>
            </a:r>
          </a:p>
          <a:p>
            <a:pPr lvl="1"/>
            <a:r>
              <a:rPr lang="en-US" sz="1200" dirty="0"/>
              <a:t>No messing with null terminators or </a:t>
            </a:r>
            <a:r>
              <a:rPr lang="en-US" sz="1200" i="1" dirty="0" err="1"/>
              <a:t>strcat</a:t>
            </a:r>
            <a:r>
              <a:rPr lang="en-US" sz="1200" i="1" dirty="0"/>
              <a:t>()</a:t>
            </a:r>
            <a:r>
              <a:rPr lang="en-US" sz="1200" dirty="0"/>
              <a:t> as in C</a:t>
            </a:r>
          </a:p>
          <a:p>
            <a:r>
              <a:rPr lang="en-US" sz="1500" dirty="0"/>
              <a:t>Some string notes:</a:t>
            </a:r>
          </a:p>
          <a:p>
            <a:pPr lvl="1"/>
            <a:r>
              <a:rPr lang="en-US" sz="1200" dirty="0"/>
              <a:t>Access a string character by brackets or function:</a:t>
            </a:r>
          </a:p>
          <a:p>
            <a:pPr lvl="2"/>
            <a:r>
              <a:rPr lang="en-US" sz="1200" dirty="0" err="1"/>
              <a:t>msg</a:t>
            </a:r>
            <a:r>
              <a:rPr lang="en-US" sz="1200" dirty="0"/>
              <a:t>[0] </a:t>
            </a:r>
            <a:r>
              <a:rPr lang="en-US" sz="1200" dirty="0">
                <a:sym typeface="Wingdings" panose="05000000000000000000" pitchFamily="2" charset="2"/>
              </a:rPr>
              <a:t> “H”  or msg.at(0)  “H”</a:t>
            </a:r>
          </a:p>
          <a:p>
            <a:pPr lvl="2"/>
            <a:r>
              <a:rPr lang="en-US" sz="1200" dirty="0"/>
              <a:t>C++ strings are </a:t>
            </a:r>
            <a:r>
              <a:rPr lang="en-US" sz="1200" i="1" dirty="0"/>
              <a:t>mutable</a:t>
            </a:r>
            <a:r>
              <a:rPr lang="en-US" sz="1200" dirty="0"/>
              <a:t> – they can be changed in place.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 change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40251" y="1137256"/>
            <a:ext cx="4263737" cy="28623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>
            <a:off x="3745184" y="2246425"/>
            <a:ext cx="979216" cy="468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5057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4" y="1137256"/>
            <a:ext cx="3970279" cy="4908082"/>
          </a:xfrm>
        </p:spPr>
        <p:txBody>
          <a:bodyPr>
            <a:normAutofit/>
          </a:bodyPr>
          <a:lstStyle/>
          <a:p>
            <a:r>
              <a:rPr lang="en-US" sz="2000" i="1" dirty="0"/>
              <a:t>string</a:t>
            </a:r>
            <a:r>
              <a:rPr lang="en-US" sz="2000" dirty="0"/>
              <a:t> is not a basic type (more on those later), it is a class.</a:t>
            </a: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2000" dirty="0"/>
              <a:t>creates an </a:t>
            </a:r>
            <a:r>
              <a:rPr lang="en-US" sz="2000" i="1" dirty="0"/>
              <a:t>instance</a:t>
            </a:r>
            <a:r>
              <a:rPr lang="en-US" sz="2000" dirty="0"/>
              <a:t> of a string called “hello”.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sz="2000" dirty="0"/>
              <a:t>is an object.</a:t>
            </a:r>
          </a:p>
          <a:p>
            <a:r>
              <a:rPr lang="en-US" sz="2000" dirty="0"/>
              <a:t>Remember that a class defines some data and a set of functions (methods) that operate on that data.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C++ class: </a:t>
            </a:r>
            <a:r>
              <a:rPr lang="en-US" i="1" dirty="0"/>
              <a:t>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5098" y="2228780"/>
            <a:ext cx="4263737" cy="28623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9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4" y="1137256"/>
            <a:ext cx="3867151" cy="4908082"/>
          </a:xfrm>
        </p:spPr>
        <p:txBody>
          <a:bodyPr>
            <a:normAutofit/>
          </a:bodyPr>
          <a:lstStyle/>
          <a:p>
            <a:r>
              <a:rPr lang="en-US" sz="2000" dirty="0"/>
              <a:t>From the point of view of main(), the </a:t>
            </a:r>
            <a:r>
              <a:rPr lang="en-US" sz="2000" i="1" dirty="0"/>
              <a:t>msg</a:t>
            </a:r>
            <a:r>
              <a:rPr lang="en-US" sz="2000" dirty="0"/>
              <a:t> object has hidden away its means of tracking and retrieving the number of characters stored.</a:t>
            </a:r>
          </a:p>
          <a:p>
            <a:r>
              <a:rPr lang="en-US" sz="2000" dirty="0"/>
              <a:t>Note: while the string class has a </a:t>
            </a:r>
            <a:r>
              <a:rPr lang="en-US" sz="2000" b="1" dirty="0"/>
              <a:t>huge</a:t>
            </a:r>
            <a:r>
              <a:rPr lang="en-US" sz="2000" dirty="0"/>
              <a:t> number of methods your typical C++ class has far fewer!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C++ class: </a:t>
            </a:r>
            <a:r>
              <a:rPr lang="en-US" i="1" dirty="0"/>
              <a:t>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6554" y="1208444"/>
            <a:ext cx="4263737" cy="34163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2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"world!</a:t>
            </a:r>
            <a:r>
              <a:rPr lang="en-US" sz="12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msg.size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6214017" y="3934988"/>
            <a:ext cx="1455953" cy="8869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686193" y="4857354"/>
            <a:ext cx="3764466" cy="572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kern="0" dirty="0"/>
              <a:t>Note that </a:t>
            </a:r>
            <a:r>
              <a:rPr lang="en-US" sz="1800" i="1" kern="0" dirty="0" err="1"/>
              <a:t>cout</a:t>
            </a:r>
            <a:r>
              <a:rPr lang="en-US" sz="1800" kern="0" dirty="0"/>
              <a:t> prints integers without any modification! </a:t>
            </a:r>
          </a:p>
          <a:p>
            <a:endParaRPr lang="en-US" sz="1800" kern="0" dirty="0"/>
          </a:p>
          <a:p>
            <a:endParaRPr lang="en-US" sz="1800" kern="0" dirty="0"/>
          </a:p>
          <a:p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17719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5219</TotalTime>
  <Words>822</Words>
  <Application>Microsoft Office PowerPoint</Application>
  <PresentationFormat>On-screen Show (4:3)</PresentationFormat>
  <Paragraphs>100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First CPP program</vt:lpstr>
      <vt:lpstr>Behind the Scenes: The Compilation Process</vt:lpstr>
      <vt:lpstr>Hello, World! explained</vt:lpstr>
      <vt:lpstr>Hello, World! explained</vt:lpstr>
      <vt:lpstr>Header Files</vt:lpstr>
      <vt:lpstr>Slight change</vt:lpstr>
      <vt:lpstr>A first C++ class: string</vt:lpstr>
      <vt:lpstr>A first C++ class: 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Raman (Amrita Vishwa Vidyapeetham)</dc:creator>
  <cp:lastModifiedBy>saraths</cp:lastModifiedBy>
  <cp:revision>122</cp:revision>
  <dcterms:created xsi:type="dcterms:W3CDTF">2020-07-16T02:17:40Z</dcterms:created>
  <dcterms:modified xsi:type="dcterms:W3CDTF">2023-08-13T07:17:38Z</dcterms:modified>
</cp:coreProperties>
</file>