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261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JITH KUNCHEERATHODI" initials="RK" lastIdx="1" clrIdx="0">
    <p:extLst>
      <p:ext uri="{19B8F6BF-5375-455C-9EA6-DF929625EA0E}">
        <p15:presenceInfo xmlns:p15="http://schemas.microsoft.com/office/powerpoint/2012/main" userId="32c90685249ec3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14F"/>
    <a:srgbClr val="FADAE6"/>
    <a:srgbClr val="991546"/>
    <a:srgbClr val="C76161"/>
    <a:srgbClr val="B9655F"/>
    <a:srgbClr val="B12421"/>
    <a:srgbClr val="CA004E"/>
    <a:srgbClr val="9F1649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A400B-4EC6-5C6F-BE65-5E564A0269EF}" v="3" dt="2023-01-20T08:36:43.154"/>
    <p1510:client id="{E876F373-4854-0B9B-C3BB-0E33D5BA5986}" v="4" dt="2023-01-30T06:55:52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86479" autoAdjust="0"/>
  </p:normalViewPr>
  <p:slideViewPr>
    <p:cSldViewPr snapToGrid="0" snapToObjects="1">
      <p:cViewPr varScale="1">
        <p:scale>
          <a:sx n="116" d="100"/>
          <a:sy n="116" d="100"/>
        </p:scale>
        <p:origin x="166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13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81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CF3D-9EF5-43A5-B466-3304B041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4A4D-B43B-4ACA-90DA-10713C270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2604-00B4-4669-B15A-7E564F5C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3021E-014E-431F-A12E-F4D77F68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511B9-B569-4C52-91F5-4DCA3C54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A4D46-96CA-4710-B2F1-818DA889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8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922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41440"/>
            <a:ext cx="4038600" cy="478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38600" cy="478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5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5DF1-8830-4CDD-84BC-19D93460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CAD8400-B416-45C3-A248-61072D7576C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0F24-9E41-4B48-9B24-C0707B70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12074-384B-48D1-B10B-B64230583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7A264CA-AE6B-4527-A819-E3390A298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97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C999-4292-4C3D-94A1-4AB1E11911A7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EAD9-7260-46FB-B249-24AEF9F213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4CAE6-1C21-44CC-9F63-F620987F210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5F400-5D2D-4937-9B48-AD1C11001E3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63C30-7886-405C-A973-10B42C1E8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19CA6-DB48-47DA-895E-E878FB62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42BCD1-95F0-422A-B182-A63BD9110B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F6BADC6-6929-4D51-A7C0-0EC3F7230B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36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847874" y="2643292"/>
            <a:ext cx="42471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28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Algorithm Design Paradigms</a:t>
            </a:r>
          </a:p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Dynamic Programming</a:t>
            </a:r>
            <a:endParaRPr lang="en-IN" sz="2000" b="1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19CSE201 Advanced Programming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9E62A-C7B0-48C5-BC09-922C749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400" b="1" i="0" u="sng" dirty="0">
                <a:solidFill>
                  <a:srgbClr val="303030"/>
                </a:solidFill>
                <a:effectLst/>
              </a:rPr>
              <a:t>Finding T(1,2)-</a:t>
            </a:r>
            <a:endParaRPr lang="en-US" sz="2400" b="1" i="0" dirty="0">
              <a:solidFill>
                <a:srgbClr val="303030"/>
              </a:solidFill>
              <a:effectLst/>
            </a:endParaRPr>
          </a:p>
          <a:p>
            <a:pPr algn="l" fontAlgn="base"/>
            <a:r>
              <a:rPr lang="en-US" sz="2400" b="0" i="0" dirty="0">
                <a:solidFill>
                  <a:srgbClr val="303030"/>
                </a:solidFill>
                <a:effectLst/>
              </a:rPr>
              <a:t>We have,</a:t>
            </a:r>
          </a:p>
          <a:p>
            <a:pPr lvl="1" fontAlgn="base"/>
            <a:r>
              <a:rPr lang="en-US" sz="2000" b="0" i="0" dirty="0" err="1">
                <a:solidFill>
                  <a:srgbClr val="303030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 = 1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j = 2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(value)</a:t>
            </a:r>
            <a:r>
              <a:rPr lang="en-US" sz="2000" b="0" i="0" baseline="-25000" dirty="0" err="1">
                <a:solidFill>
                  <a:srgbClr val="303030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(value)</a:t>
            </a:r>
            <a:r>
              <a:rPr lang="en-US" sz="2000" b="0" i="0" baseline="-25000" dirty="0">
                <a:solidFill>
                  <a:srgbClr val="303030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3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(weight)</a:t>
            </a:r>
            <a:r>
              <a:rPr lang="en-US" sz="2000" b="0" i="0" baseline="-25000" dirty="0" err="1">
                <a:solidFill>
                  <a:srgbClr val="303030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(weight)</a:t>
            </a:r>
            <a:r>
              <a:rPr lang="en-US" sz="2000" b="0" i="0" baseline="-25000" dirty="0">
                <a:solidFill>
                  <a:srgbClr val="303030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2</a:t>
            </a:r>
          </a:p>
          <a:p>
            <a:pPr algn="l" fontAlgn="base"/>
            <a:r>
              <a:rPr lang="en-US" sz="2400" b="0" i="0" dirty="0">
                <a:solidFill>
                  <a:srgbClr val="303030"/>
                </a:solidFill>
                <a:effectLst/>
              </a:rPr>
              <a:t>Substituting the values, we get-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T(1,2) = max { T(1-1 , 2) , 3 + T(1-1 , 2-2) }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T(1,2) = max { T(0,2) , 3 + T(0,0) }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T(1,2) = max {0 , 3+0}</a:t>
            </a:r>
          </a:p>
          <a:p>
            <a:pPr algn="l" fontAlgn="base"/>
            <a:r>
              <a:rPr lang="en-US" sz="2400" b="0" i="0" dirty="0">
                <a:solidFill>
                  <a:srgbClr val="303030"/>
                </a:solidFill>
                <a:effectLst/>
              </a:rPr>
              <a:t>T(1,2) =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5C78AE-AC96-45FE-A598-F5C30B01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0252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9E62A-C7B0-48C5-BC09-922C749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400" b="1" i="0" u="sng" dirty="0">
                <a:solidFill>
                  <a:srgbClr val="303030"/>
                </a:solidFill>
                <a:effectLst/>
              </a:rPr>
              <a:t>Finding T(1,3)-</a:t>
            </a:r>
            <a:endParaRPr lang="en-US" sz="2400" b="0" i="0" dirty="0">
              <a:solidFill>
                <a:srgbClr val="303030"/>
              </a:solidFill>
              <a:effectLst/>
            </a:endParaRPr>
          </a:p>
          <a:p>
            <a:pPr algn="l" fontAlgn="base"/>
            <a:r>
              <a:rPr lang="en-US" sz="2400" b="0" i="0" dirty="0">
                <a:solidFill>
                  <a:srgbClr val="303030"/>
                </a:solidFill>
                <a:effectLst/>
              </a:rPr>
              <a:t>We have,</a:t>
            </a:r>
          </a:p>
          <a:p>
            <a:pPr lvl="1" fontAlgn="base"/>
            <a:r>
              <a:rPr lang="en-US" sz="2000" b="0" i="0" dirty="0" err="1">
                <a:solidFill>
                  <a:srgbClr val="303030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 = 1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j = 3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(value)</a:t>
            </a:r>
            <a:r>
              <a:rPr lang="en-US" sz="2000" b="0" i="0" baseline="-25000" dirty="0" err="1">
                <a:solidFill>
                  <a:srgbClr val="303030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(value)</a:t>
            </a:r>
            <a:r>
              <a:rPr lang="en-US" sz="2000" b="0" i="0" baseline="-25000" dirty="0">
                <a:solidFill>
                  <a:srgbClr val="303030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3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(weight)</a:t>
            </a:r>
            <a:r>
              <a:rPr lang="en-US" sz="2000" b="0" i="0" baseline="-25000" dirty="0" err="1">
                <a:solidFill>
                  <a:srgbClr val="303030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(weight)</a:t>
            </a:r>
            <a:r>
              <a:rPr lang="en-US" sz="2000" b="0" i="0" baseline="-25000" dirty="0">
                <a:solidFill>
                  <a:srgbClr val="303030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2</a:t>
            </a:r>
          </a:p>
          <a:p>
            <a:pPr algn="l" fontAlgn="base"/>
            <a:r>
              <a:rPr lang="en-US" sz="2400" b="0" i="0" dirty="0">
                <a:solidFill>
                  <a:srgbClr val="303030"/>
                </a:solidFill>
                <a:effectLst/>
              </a:rPr>
              <a:t>Substituting the values, we get-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T(1,3) = max { T(1-1 , 3) , 3 + T(1-1 , 3-2) }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T(1,3) = max { T(0,3) , 3 + T(0,1) }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T(1,3) = max {0 , 3+0}</a:t>
            </a:r>
          </a:p>
          <a:p>
            <a:pPr algn="l" fontAlgn="base"/>
            <a:r>
              <a:rPr lang="en-US" sz="2400" b="0" i="0" dirty="0">
                <a:solidFill>
                  <a:srgbClr val="303030"/>
                </a:solidFill>
                <a:effectLst/>
              </a:rPr>
              <a:t>T(1,3) = 3</a:t>
            </a:r>
          </a:p>
          <a:p>
            <a:pPr algn="l" fontAlgn="base"/>
            <a:endParaRPr lang="en-US" sz="2400" b="0" i="0" dirty="0">
              <a:solidFill>
                <a:srgbClr val="303030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5C78AE-AC96-45FE-A598-F5C30B01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7204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9E62A-C7B0-48C5-BC09-922C749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400" b="1" i="0" u="sng" dirty="0">
                <a:solidFill>
                  <a:srgbClr val="303030"/>
                </a:solidFill>
                <a:effectLst/>
              </a:rPr>
              <a:t>Finding T(1,4)-</a:t>
            </a:r>
            <a:r>
              <a:rPr lang="en-US" sz="2400" b="0" i="0" dirty="0">
                <a:solidFill>
                  <a:srgbClr val="303030"/>
                </a:solidFill>
                <a:effectLst/>
              </a:rPr>
              <a:t> </a:t>
            </a:r>
          </a:p>
          <a:p>
            <a:pPr algn="l" fontAlgn="base"/>
            <a:r>
              <a:rPr lang="en-US" sz="2400" b="0" i="0" dirty="0">
                <a:solidFill>
                  <a:srgbClr val="303030"/>
                </a:solidFill>
                <a:effectLst/>
              </a:rPr>
              <a:t>We have,</a:t>
            </a:r>
          </a:p>
          <a:p>
            <a:pPr lvl="1" fontAlgn="base"/>
            <a:r>
              <a:rPr lang="en-US" sz="2000" b="0" i="0" dirty="0" err="1">
                <a:solidFill>
                  <a:srgbClr val="303030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 = 1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j = 4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(value)</a:t>
            </a:r>
            <a:r>
              <a:rPr lang="en-US" sz="2000" b="0" i="0" baseline="-25000" dirty="0" err="1">
                <a:solidFill>
                  <a:srgbClr val="303030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(value)</a:t>
            </a:r>
            <a:r>
              <a:rPr lang="en-US" sz="2000" b="0" i="0" baseline="-25000" dirty="0">
                <a:solidFill>
                  <a:srgbClr val="303030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3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(weight)</a:t>
            </a:r>
            <a:r>
              <a:rPr lang="en-US" sz="2000" b="0" i="0" baseline="-25000" dirty="0" err="1">
                <a:solidFill>
                  <a:srgbClr val="303030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(weight)</a:t>
            </a:r>
            <a:r>
              <a:rPr lang="en-US" sz="2000" b="0" i="0" baseline="-25000" dirty="0">
                <a:solidFill>
                  <a:srgbClr val="303030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2</a:t>
            </a:r>
          </a:p>
          <a:p>
            <a:pPr algn="l" fontAlgn="base"/>
            <a:r>
              <a:rPr lang="en-US" sz="2400" b="0" i="0" dirty="0">
                <a:solidFill>
                  <a:srgbClr val="303030"/>
                </a:solidFill>
                <a:effectLst/>
              </a:rPr>
              <a:t>Substituting the values, we get-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T(1,4) = max { T(1-1 , 4) , 3 + T(1-1 , 4-2) }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T(1,4) = max { T(0,4) , 3 + T(0,2) }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T(1,4) = max {0 , 3+0}</a:t>
            </a:r>
          </a:p>
          <a:p>
            <a:pPr algn="l" fontAlgn="base"/>
            <a:r>
              <a:rPr lang="en-US" sz="2400" b="0" i="0" dirty="0">
                <a:solidFill>
                  <a:srgbClr val="303030"/>
                </a:solidFill>
                <a:effectLst/>
              </a:rPr>
              <a:t>T(1,4) = 3</a:t>
            </a:r>
          </a:p>
          <a:p>
            <a:pPr algn="l" fontAlgn="base"/>
            <a:endParaRPr lang="en-US" sz="2400" b="0" i="0" dirty="0">
              <a:solidFill>
                <a:srgbClr val="303030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5C78AE-AC96-45FE-A598-F5C30B01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2570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9E62A-C7B0-48C5-BC09-922C749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400" b="1" i="0" u="sng" dirty="0">
                <a:solidFill>
                  <a:srgbClr val="303030"/>
                </a:solidFill>
                <a:effectLst/>
              </a:rPr>
              <a:t>Finding T(1,5)-</a:t>
            </a:r>
            <a:endParaRPr lang="en-US" sz="2400" b="0" i="0" dirty="0">
              <a:solidFill>
                <a:srgbClr val="303030"/>
              </a:solidFill>
              <a:effectLst/>
            </a:endParaRPr>
          </a:p>
          <a:p>
            <a:pPr algn="l" fontAlgn="base"/>
            <a:r>
              <a:rPr lang="en-US" sz="2400" b="0" i="0" dirty="0">
                <a:solidFill>
                  <a:srgbClr val="303030"/>
                </a:solidFill>
                <a:effectLst/>
              </a:rPr>
              <a:t>We have,</a:t>
            </a:r>
          </a:p>
          <a:p>
            <a:pPr lvl="1" fontAlgn="base"/>
            <a:r>
              <a:rPr lang="en-US" sz="2000" b="0" i="0" dirty="0" err="1">
                <a:solidFill>
                  <a:srgbClr val="303030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 = 1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j = 5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(value)</a:t>
            </a:r>
            <a:r>
              <a:rPr lang="en-US" sz="2000" b="0" i="0" baseline="-25000" dirty="0" err="1">
                <a:solidFill>
                  <a:srgbClr val="303030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(value)</a:t>
            </a:r>
            <a:r>
              <a:rPr lang="en-US" sz="2000" b="0" i="0" baseline="-25000" dirty="0">
                <a:solidFill>
                  <a:srgbClr val="303030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3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(weight)</a:t>
            </a:r>
            <a:r>
              <a:rPr lang="en-US" sz="2000" b="0" i="0" baseline="-25000" dirty="0" err="1">
                <a:solidFill>
                  <a:srgbClr val="303030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(weight)</a:t>
            </a:r>
            <a:r>
              <a:rPr lang="en-US" sz="2000" b="0" i="0" baseline="-25000" dirty="0">
                <a:solidFill>
                  <a:srgbClr val="303030"/>
                </a:solidFill>
                <a:effectLst/>
              </a:rPr>
              <a:t>1</a:t>
            </a:r>
            <a:r>
              <a:rPr lang="en-US" sz="2000" b="0" i="0" dirty="0">
                <a:solidFill>
                  <a:srgbClr val="303030"/>
                </a:solidFill>
                <a:effectLst/>
              </a:rPr>
              <a:t> = 2</a:t>
            </a:r>
          </a:p>
          <a:p>
            <a:pPr algn="l" fontAlgn="base"/>
            <a:r>
              <a:rPr lang="en-US" sz="2400" b="0" i="0" dirty="0">
                <a:solidFill>
                  <a:srgbClr val="303030"/>
                </a:solidFill>
                <a:effectLst/>
              </a:rPr>
              <a:t>Substituting the values, we get-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T(1,5) = max { T(1-1 , 5) , 3 + T(1-1 , 5-2) }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T(1,5) = max { T(0,5) , 3 + T(0,3) }</a:t>
            </a:r>
          </a:p>
          <a:p>
            <a:pPr lvl="1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T(1,5) = max {0 , 3+0}</a:t>
            </a:r>
          </a:p>
          <a:p>
            <a:pPr algn="l" fontAlgn="base"/>
            <a:r>
              <a:rPr lang="en-US" sz="2400" b="0" i="0" dirty="0">
                <a:solidFill>
                  <a:srgbClr val="303030"/>
                </a:solidFill>
                <a:effectLst/>
              </a:rPr>
              <a:t>T(1,5) = 3</a:t>
            </a:r>
          </a:p>
          <a:p>
            <a:pPr algn="l" fontAlgn="base"/>
            <a:endParaRPr lang="en-US" sz="2400" b="0" i="0" dirty="0">
              <a:solidFill>
                <a:srgbClr val="303030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5C78AE-AC96-45FE-A598-F5C30B01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1814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9E62A-C7B0-48C5-BC09-922C749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Finding T(2,3)-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cs typeface="Times New Roman" panose="02020603050405020304" pitchFamily="18" charset="0"/>
              </a:rPr>
              <a:t>We have,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cs typeface="Times New Roman" panose="02020603050405020304" pitchFamily="18" charset="0"/>
              </a:rPr>
              <a:t>i</a:t>
            </a:r>
            <a:r>
              <a:rPr lang="en-US" sz="2000" dirty="0">
                <a:cs typeface="Times New Roman" panose="02020603050405020304" pitchFamily="18" charset="0"/>
              </a:rPr>
              <a:t> = 2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cs typeface="Times New Roman" panose="02020603050405020304" pitchFamily="18" charset="0"/>
              </a:rPr>
              <a:t>j = 3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cs typeface="Times New Roman" panose="02020603050405020304" pitchFamily="18" charset="0"/>
              </a:rPr>
              <a:t>(value)</a:t>
            </a:r>
            <a:r>
              <a:rPr lang="en-US" sz="2000" dirty="0" err="1">
                <a:cs typeface="Times New Roman" panose="02020603050405020304" pitchFamily="18" charset="0"/>
              </a:rPr>
              <a:t>i</a:t>
            </a:r>
            <a:r>
              <a:rPr lang="en-US" sz="2000" dirty="0">
                <a:cs typeface="Times New Roman" panose="02020603050405020304" pitchFamily="18" charset="0"/>
              </a:rPr>
              <a:t> = (value)2 = 4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cs typeface="Times New Roman" panose="02020603050405020304" pitchFamily="18" charset="0"/>
              </a:rPr>
              <a:t>(weight)</a:t>
            </a:r>
            <a:r>
              <a:rPr lang="en-US" sz="2000" dirty="0" err="1">
                <a:cs typeface="Times New Roman" panose="02020603050405020304" pitchFamily="18" charset="0"/>
              </a:rPr>
              <a:t>i</a:t>
            </a:r>
            <a:r>
              <a:rPr lang="en-US" sz="2000" dirty="0">
                <a:cs typeface="Times New Roman" panose="02020603050405020304" pitchFamily="18" charset="0"/>
              </a:rPr>
              <a:t> = (weight)2 = 3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cs typeface="Times New Roman" panose="02020603050405020304" pitchFamily="18" charset="0"/>
              </a:rPr>
              <a:t> Substituting the values, we get-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cs typeface="Times New Roman" panose="02020603050405020304" pitchFamily="18" charset="0"/>
              </a:rPr>
              <a:t>T(2,3) = max { T(2-1 , 3) , 4 + T(2-1 , 3-3) }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cs typeface="Times New Roman" panose="02020603050405020304" pitchFamily="18" charset="0"/>
              </a:rPr>
              <a:t>T(2,3) = max { T(1,3) , 4 + T(1,0) }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cs typeface="Times New Roman" panose="02020603050405020304" pitchFamily="18" charset="0"/>
              </a:rPr>
              <a:t>T(2,3) = max { 3 , 4+0 }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cs typeface="Times New Roman" panose="02020603050405020304" pitchFamily="18" charset="0"/>
              </a:rPr>
              <a:t>T(2,3) = 4</a:t>
            </a:r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5C78AE-AC96-45FE-A598-F5C30B01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0543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9E62A-C7B0-48C5-BC09-922C749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Similarly, compute all the entries.</a:t>
            </a:r>
          </a:p>
          <a:p>
            <a:pPr algn="l" fontAlgn="base"/>
            <a:r>
              <a:rPr lang="en-US" sz="2000" b="0" i="0" dirty="0">
                <a:solidFill>
                  <a:srgbClr val="303030"/>
                </a:solidFill>
                <a:effectLst/>
              </a:rPr>
              <a:t>After all the entries are computed and filled in the table, we get the following table-</a:t>
            </a:r>
          </a:p>
          <a:p>
            <a:pPr algn="l" fontAlgn="base"/>
            <a:endParaRPr lang="en-US" sz="2000" dirty="0">
              <a:solidFill>
                <a:srgbClr val="303030"/>
              </a:solidFill>
            </a:endParaRPr>
          </a:p>
          <a:p>
            <a:pPr algn="l" fontAlgn="base"/>
            <a:endParaRPr lang="en-US" sz="2000" b="0" i="0" dirty="0">
              <a:solidFill>
                <a:srgbClr val="303030"/>
              </a:solidFill>
              <a:effectLst/>
            </a:endParaRPr>
          </a:p>
          <a:p>
            <a:pPr algn="l" fontAlgn="base"/>
            <a:endParaRPr lang="en-US" sz="2000" dirty="0">
              <a:solidFill>
                <a:srgbClr val="303030"/>
              </a:solidFill>
            </a:endParaRPr>
          </a:p>
          <a:p>
            <a:pPr algn="l" fontAlgn="base"/>
            <a:endParaRPr lang="en-US" sz="2000" b="0" i="0" dirty="0">
              <a:solidFill>
                <a:srgbClr val="303030"/>
              </a:solidFill>
              <a:effectLst/>
            </a:endParaRPr>
          </a:p>
          <a:p>
            <a:pPr algn="l" fontAlgn="base"/>
            <a:endParaRPr lang="en-US" sz="2000" dirty="0">
              <a:solidFill>
                <a:srgbClr val="303030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03030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03030"/>
              </a:solidFill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</a:rPr>
              <a:t>The last entry represents the maximum possible value that can be put into the knapsack.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</a:rPr>
              <a:t>So, maximum possible value that can be put into the knapsack = 7.</a:t>
            </a:r>
          </a:p>
          <a:p>
            <a:pPr algn="l" fontAlgn="base"/>
            <a:endParaRPr lang="en-US" sz="2000" b="0" i="0" dirty="0">
              <a:solidFill>
                <a:srgbClr val="303030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IN" sz="2000" dirty="0"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3DB8EC-A992-4699-BD54-B1693BD8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4719E37-CAF3-46DB-84D9-EDA5F36A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3" y="2217346"/>
            <a:ext cx="5720080" cy="25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1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09E62A-C7B0-48C5-BC09-922C7496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Georgia"/>
                <a:cs typeface="Times New Roman"/>
              </a:rPr>
              <a:t>Following Step-03,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Georgia"/>
                <a:cs typeface="Times New Roman"/>
              </a:rPr>
              <a:t>We mark the rows labelled “1” and “2”.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Georgia"/>
                <a:cs typeface="Times New Roman"/>
              </a:rPr>
              <a:t>Thus, items that must be put into the knapsack to obtain the maximum value 7 are-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Georgia"/>
                <a:cs typeface="Times New Roman"/>
              </a:rPr>
              <a:t>Item-1 and Item-2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3DB8EC-A992-4699-BD54-B1693BD8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Items To Be Put Into Knapsack-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3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C41087-9374-48A1-9698-C0C25952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0/1 Knapsack Problem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8ED14B-B40E-47C9-90BD-C04249BE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In 0/1 Knapsack Problem,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Georgia"/>
                <a:cs typeface="Times New Roman"/>
              </a:rPr>
              <a:t>As the name suggests, items are indivisible here.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Georgia"/>
                <a:cs typeface="Times New Roman"/>
              </a:rPr>
              <a:t>We cannot take the fraction of any item.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Georgia"/>
                <a:cs typeface="Times New Roman"/>
              </a:rPr>
              <a:t>We have to either take an item completely or leave it completely.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Georgia"/>
                <a:cs typeface="Times New Roman"/>
              </a:rPr>
              <a:t>It is solved using dynamic programming approach.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Georgia"/>
              </a:rPr>
              <a:t>θ(</a:t>
            </a:r>
            <a:r>
              <a:rPr lang="en-US" sz="2000" dirty="0" err="1">
                <a:latin typeface="Georgia"/>
              </a:rPr>
              <a:t>nw</a:t>
            </a:r>
            <a:r>
              <a:rPr lang="en-US" sz="2000" dirty="0">
                <a:latin typeface="Georgia"/>
              </a:rPr>
              <a:t>) time is taken to solve 0/1 knapsack problem using dynamic programming</a:t>
            </a:r>
            <a:endParaRPr lang="en-IN" sz="2000" dirty="0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622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0ABE-A508-4107-B03A-91CFB383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solve using Dynamic Programming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E9BD-C78A-426E-AA0E-85AE457D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8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Consider a Knapsack of </a:t>
            </a:r>
          </a:p>
          <a:p>
            <a:pPr lvl="1"/>
            <a:r>
              <a:rPr lang="en-US" dirty="0"/>
              <a:t>weight capacity = w</a:t>
            </a:r>
          </a:p>
          <a:p>
            <a:pPr lvl="1"/>
            <a:r>
              <a:rPr lang="en-US" dirty="0"/>
              <a:t>Number of items =n </a:t>
            </a:r>
          </a:p>
          <a:p>
            <a:pPr marL="457200" lvl="1" indent="0">
              <a:buNone/>
            </a:pPr>
            <a:r>
              <a:rPr lang="en-US" dirty="0"/>
              <a:t>	each having some weight and value </a:t>
            </a:r>
          </a:p>
          <a:p>
            <a:r>
              <a:rPr lang="en-US" dirty="0"/>
              <a:t>0/1 knapsack problem is solved using dynamic programming in the following steps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5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53FF-40E3-4105-A43F-34CA4E9D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182880"/>
            <a:ext cx="8407032" cy="822960"/>
          </a:xfrm>
        </p:spPr>
        <p:txBody>
          <a:bodyPr/>
          <a:lstStyle/>
          <a:p>
            <a:r>
              <a:rPr lang="en-US" sz="2800" dirty="0"/>
              <a:t>Step-01:	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246B-EF02-4253-8FFA-E538488E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005840"/>
            <a:ext cx="8407032" cy="5039498"/>
          </a:xfrm>
        </p:spPr>
        <p:txBody>
          <a:bodyPr>
            <a:normAutofit/>
          </a:bodyPr>
          <a:lstStyle/>
          <a:p>
            <a:pPr lvl="1" indent="-457200" algn="just">
              <a:lnSpc>
                <a:spcPct val="150000"/>
              </a:lnSpc>
              <a:tabLst>
                <a:tab pos="447675" algn="l"/>
              </a:tabLst>
            </a:pPr>
            <a:r>
              <a:rPr lang="en-US" sz="2000" dirty="0">
                <a:cs typeface="Times New Roman" panose="02020603050405020304" pitchFamily="18" charset="0"/>
              </a:rPr>
              <a:t>Draw a table say ‘T’ with (n+1) number of rows and (w+1) number of columns.</a:t>
            </a:r>
          </a:p>
          <a:p>
            <a:pPr lvl="1" indent="-457200" algn="just">
              <a:lnSpc>
                <a:spcPct val="150000"/>
              </a:lnSpc>
              <a:tabLst>
                <a:tab pos="447675" algn="l"/>
              </a:tabLst>
            </a:pPr>
            <a:r>
              <a:rPr lang="en-US" sz="2000" dirty="0">
                <a:cs typeface="Times New Roman" panose="02020603050405020304" pitchFamily="18" charset="0"/>
              </a:rPr>
              <a:t>Fill all the boxes of 0th row and 0th column with zeroes as shown-</a:t>
            </a:r>
          </a:p>
          <a:p>
            <a:pPr lvl="1" indent="-457200" algn="just">
              <a:lnSpc>
                <a:spcPct val="150000"/>
              </a:lnSpc>
              <a:tabLst>
                <a:tab pos="447675" algn="l"/>
              </a:tabLst>
            </a:pPr>
            <a:endParaRPr lang="en-US" sz="2000" dirty="0">
              <a:cs typeface="Times New Roman" panose="02020603050405020304" pitchFamily="18" charset="0"/>
            </a:endParaRPr>
          </a:p>
          <a:p>
            <a:pPr marL="228600" lvl="1" indent="34925" algn="just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447675" algn="l"/>
              </a:tabLst>
            </a:pPr>
            <a:endParaRPr lang="en-US" sz="20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7" name="Picture 6" descr="A picture containing screen, building, clock&#10;&#10;Description automatically generated">
            <a:extLst>
              <a:ext uri="{FF2B5EF4-FFF2-40B4-BE49-F238E27FC236}">
                <a16:creationId xmlns:a16="http://schemas.microsoft.com/office/drawing/2014/main" id="{E0F5F5F4-D406-4A9F-8270-57C7F636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54" y="3429000"/>
            <a:ext cx="432244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2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5282-9BF3-4AD4-8C2D-0D97519A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Step-02: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8DB3-496B-4F3C-8D93-72CE52E25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812662"/>
            <a:ext cx="8407032" cy="54865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Start filling the table row wise top to bottom from left to right.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Use the following formula-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T (</a:t>
            </a:r>
            <a:r>
              <a:rPr lang="en-US" sz="2000" dirty="0" err="1"/>
              <a:t>i</a:t>
            </a:r>
            <a:r>
              <a:rPr lang="en-US" sz="2000" dirty="0"/>
              <a:t> , j) = max { T ( i-1 , j ) , </a:t>
            </a:r>
            <a:r>
              <a:rPr lang="en-US" sz="2000" dirty="0" err="1"/>
              <a:t>valuei</a:t>
            </a:r>
            <a:r>
              <a:rPr lang="en-US" sz="2000" dirty="0"/>
              <a:t> + T( i-1 , j – </a:t>
            </a:r>
            <a:r>
              <a:rPr lang="en-US" sz="2000" dirty="0" err="1"/>
              <a:t>weighti</a:t>
            </a:r>
            <a:r>
              <a:rPr lang="en-US" sz="2000" dirty="0"/>
              <a:t> ) }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Here, T(</a:t>
            </a:r>
            <a:r>
              <a:rPr lang="en-US" sz="2000" dirty="0" err="1"/>
              <a:t>i</a:t>
            </a:r>
            <a:r>
              <a:rPr lang="en-US" sz="2000" dirty="0"/>
              <a:t> , j) = maximum value of the selected items if we can take items 1 to </a:t>
            </a:r>
            <a:r>
              <a:rPr lang="en-US" sz="2000" dirty="0" err="1"/>
              <a:t>i</a:t>
            </a:r>
            <a:r>
              <a:rPr lang="en-US" sz="2000" dirty="0"/>
              <a:t> and have weight restrictions of j.</a:t>
            </a:r>
          </a:p>
          <a:p>
            <a:pPr algn="just"/>
            <a:r>
              <a:rPr lang="en-US" sz="2000" dirty="0"/>
              <a:t>This step leads to completely filling the table.</a:t>
            </a:r>
          </a:p>
          <a:p>
            <a:pPr algn="just"/>
            <a:r>
              <a:rPr lang="en-US" sz="2000" dirty="0"/>
              <a:t>Then, value of the last box represents the maximum possible value that can be put into the knapsack.</a:t>
            </a:r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645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02E2-EEFC-4DDB-AD37-D5C03890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Step-03: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AF034-2822-4B47-AE7E-E2AA2B79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To identify the items that must be put into the knapsack to obtain that maximum profit,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Consider the last column of the table.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Start scanning the entries from bottom to top.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On encountering an entry whose value is not same as the value stored in the entry immediately above it, mark the row label of that entry.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After all the entries are scanned, the marked labels represent the items that must be put into the knapsack.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3018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D2BC-6BE9-4958-B866-64AB06B2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4407-2517-4FD6-8768-2384858D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For the given set of items and knapsack capacity = 5 kg, find the optimal solution for the 0/1 knapsack problem making use of dynamic programming approach.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87A3F-14FE-4B64-ABFA-CAE9A8CB2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07" y="3077874"/>
            <a:ext cx="37052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6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C3EC-B349-4E68-97DB-8A3AD9FD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41A3-60EA-4C08-84FA-A60E3A55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1" dirty="0">
                <a:cs typeface="Times New Roman" panose="02020603050405020304" pitchFamily="18" charset="0"/>
              </a:rPr>
              <a:t>Step-01:</a:t>
            </a:r>
          </a:p>
          <a:p>
            <a:pPr lvl="1" algn="just"/>
            <a:r>
              <a:rPr lang="en-US" sz="2000" dirty="0"/>
              <a:t>Draw a table say ‘T’ with (n+1) = 4 + 1 = 5 number of rows and (w+1) = 5 + 1 = 6 number of columns.</a:t>
            </a:r>
          </a:p>
          <a:p>
            <a:pPr lvl="1" algn="just"/>
            <a:r>
              <a:rPr lang="en-US" sz="2000" dirty="0"/>
              <a:t>Fill all the boxes of 0th row and 0th column with 0.</a:t>
            </a:r>
          </a:p>
          <a:p>
            <a:pPr lvl="1" algn="just"/>
            <a:endParaRPr lang="en-IN" sz="2000" dirty="0"/>
          </a:p>
        </p:txBody>
      </p:sp>
      <p:pic>
        <p:nvPicPr>
          <p:cNvPr id="5" name="Picture 4" descr="A picture containing screen, building, clock&#10;&#10;Description automatically generated">
            <a:extLst>
              <a:ext uri="{FF2B5EF4-FFF2-40B4-BE49-F238E27FC236}">
                <a16:creationId xmlns:a16="http://schemas.microsoft.com/office/drawing/2014/main" id="{27DD974F-D50E-47A5-B2C5-D468830E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74" y="2937510"/>
            <a:ext cx="4657725" cy="27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8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239452-2898-471B-8700-930894F2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5263544"/>
          </a:xfrm>
        </p:spPr>
        <p:txBody>
          <a:bodyPr>
            <a:noAutofit/>
          </a:bodyPr>
          <a:lstStyle/>
          <a:p>
            <a:r>
              <a:rPr lang="en-US" sz="2000" dirty="0"/>
              <a:t>Start filling the table row wise top to bottom from left to right using the formula-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Finding T(1,1)</a:t>
            </a:r>
          </a:p>
          <a:p>
            <a:r>
              <a:rPr lang="en-US" sz="2000" dirty="0"/>
              <a:t>We have,</a:t>
            </a:r>
          </a:p>
          <a:p>
            <a:pPr lvl="1"/>
            <a:r>
              <a:rPr lang="en-US" sz="1800" dirty="0" err="1"/>
              <a:t>i</a:t>
            </a:r>
            <a:r>
              <a:rPr lang="en-US" sz="1800" dirty="0"/>
              <a:t> = 1</a:t>
            </a:r>
          </a:p>
          <a:p>
            <a:pPr lvl="1"/>
            <a:r>
              <a:rPr lang="en-US" sz="1800" dirty="0"/>
              <a:t>j = 1</a:t>
            </a:r>
          </a:p>
          <a:p>
            <a:pPr lvl="1"/>
            <a:r>
              <a:rPr lang="en-US" sz="1800" dirty="0"/>
              <a:t>(value)</a:t>
            </a:r>
            <a:r>
              <a:rPr lang="en-US" sz="1800" dirty="0" err="1"/>
              <a:t>i</a:t>
            </a:r>
            <a:r>
              <a:rPr lang="en-US" sz="1800" dirty="0"/>
              <a:t> = (value)1 = 3</a:t>
            </a:r>
          </a:p>
          <a:p>
            <a:pPr lvl="1"/>
            <a:r>
              <a:rPr lang="en-US" sz="1800" dirty="0"/>
              <a:t>(weight)</a:t>
            </a:r>
            <a:r>
              <a:rPr lang="en-US" sz="1800" dirty="0" err="1"/>
              <a:t>i</a:t>
            </a:r>
            <a:r>
              <a:rPr lang="en-US" sz="1800" dirty="0"/>
              <a:t> = (weight)1 = 2</a:t>
            </a:r>
          </a:p>
          <a:p>
            <a:r>
              <a:rPr lang="en-US" sz="2000" dirty="0"/>
              <a:t>Substituting the values, we get-</a:t>
            </a:r>
          </a:p>
          <a:p>
            <a:pPr lvl="1"/>
            <a:r>
              <a:rPr lang="en-US" sz="1800" dirty="0"/>
              <a:t>T(1,1) = max { T(1-1 , 1) , 3 + T(1-1 , 1-2) }</a:t>
            </a:r>
          </a:p>
          <a:p>
            <a:pPr lvl="1"/>
            <a:r>
              <a:rPr lang="en-US" sz="1800" dirty="0"/>
              <a:t>T(1,1) = max { T(0,1) , 3 + T(0,-1) }</a:t>
            </a:r>
          </a:p>
          <a:p>
            <a:pPr lvl="1"/>
            <a:r>
              <a:rPr lang="en-US" sz="1800" dirty="0"/>
              <a:t>T(1,1) = T(0,1)             { Ignore T(0,-1) }</a:t>
            </a:r>
          </a:p>
          <a:p>
            <a:r>
              <a:rPr lang="en-US" sz="2000" dirty="0"/>
              <a:t>T(1,1) = 0</a:t>
            </a: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EA2C8-B8F5-4772-8589-CADEB9863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71" y="1892616"/>
            <a:ext cx="7176537" cy="51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7240</TotalTime>
  <Words>715</Words>
  <Application>Microsoft Office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   0/1 Knapsack Problem</vt:lpstr>
      <vt:lpstr>Steps to solve using Dynamic Programming</vt:lpstr>
      <vt:lpstr>Step-01: </vt:lpstr>
      <vt:lpstr>Step-02:</vt:lpstr>
      <vt:lpstr>Step-03:</vt:lpstr>
      <vt:lpstr>Example</vt:lpstr>
      <vt:lpstr>Example contd.</vt:lpstr>
      <vt:lpstr>Example 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Identifying Items To Be Put Into Knapsack-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amrita</cp:lastModifiedBy>
  <cp:revision>528</cp:revision>
  <dcterms:created xsi:type="dcterms:W3CDTF">2020-07-16T02:17:40Z</dcterms:created>
  <dcterms:modified xsi:type="dcterms:W3CDTF">2023-08-13T07:36:02Z</dcterms:modified>
</cp:coreProperties>
</file>