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261" r:id="rId2"/>
    <p:sldId id="361" r:id="rId3"/>
    <p:sldId id="362" r:id="rId4"/>
    <p:sldId id="262" r:id="rId5"/>
    <p:sldId id="363" r:id="rId6"/>
    <p:sldId id="364" r:id="rId7"/>
    <p:sldId id="365" r:id="rId8"/>
    <p:sldId id="367" r:id="rId9"/>
    <p:sldId id="375" r:id="rId10"/>
    <p:sldId id="376" r:id="rId11"/>
    <p:sldId id="366" r:id="rId12"/>
    <p:sldId id="368" r:id="rId13"/>
    <p:sldId id="369" r:id="rId14"/>
    <p:sldId id="370" r:id="rId15"/>
    <p:sldId id="371" r:id="rId16"/>
    <p:sldId id="372" r:id="rId17"/>
    <p:sldId id="373" r:id="rId18"/>
    <p:sldId id="377" r:id="rId19"/>
    <p:sldId id="378" r:id="rId20"/>
    <p:sldId id="374" r:id="rId21"/>
    <p:sldId id="380" r:id="rId22"/>
    <p:sldId id="384" r:id="rId23"/>
    <p:sldId id="383" r:id="rId24"/>
    <p:sldId id="382" r:id="rId25"/>
    <p:sldId id="3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991546"/>
    <a:srgbClr val="C76161"/>
    <a:srgbClr val="B9655F"/>
    <a:srgbClr val="B12421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B7C9-9D8D-0513-4FFC-B9A9C844DF09}" v="298" dt="2022-09-24T03:57:00.042"/>
    <p1510:client id="{C3F465F9-8A36-B4DE-72D3-11F438B108E7}" v="4" dt="2022-09-24T04:45:27.383"/>
    <p1510:client id="{E3FC628F-BE17-98C6-8129-57A23EE79E81}" v="114" dt="2022-09-28T04:20:58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0" d="100"/>
          <a:sy n="110" d="100"/>
        </p:scale>
        <p:origin x="17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0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2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4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5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726142"/>
            <a:ext cx="424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C++ Object Oriented Concepts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Specifiers Example</a:t>
            </a:r>
            <a:endParaRPr lang="en-IN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87FD-D952-40BD-8754-6AAD0C9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4621697" cy="5101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#include&lt;iostream&gt;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using namespace std;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class Demo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{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   int num1;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private: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int num2, num3;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public: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void get(int x, int y)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{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     num1=x;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     num2=y;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     num3=num1+num2;</a:t>
            </a:r>
          </a:p>
          <a:p>
            <a:pPr marL="457200" lvl="1" indent="0" algn="just">
              <a:buNone/>
            </a:pPr>
            <a:r>
              <a:rPr lang="en-IN" sz="1900" dirty="0">
                <a:latin typeface="Courier New"/>
                <a:cs typeface="Courier New"/>
              </a:rPr>
              <a:t>    }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4ED59A0-5317-484A-A08C-AC33A3C7F104}"/>
              </a:ext>
            </a:extLst>
          </p:cNvPr>
          <p:cNvSpPr txBox="1">
            <a:spLocks/>
          </p:cNvSpPr>
          <p:nvPr/>
        </p:nvSpPr>
        <p:spPr>
          <a:xfrm>
            <a:off x="4940253" y="1137256"/>
            <a:ext cx="3836506" cy="5101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sz="1800" dirty="0">
                <a:latin typeface="Courier New"/>
                <a:cs typeface="Courier New"/>
              </a:rPr>
              <a:t>int set()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{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   return num3;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}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sz="1800" dirty="0">
                <a:latin typeface="Courier New"/>
                <a:cs typeface="Courier New"/>
              </a:rPr>
              <a:t>};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IN" sz="1800" dirty="0">
              <a:latin typeface="Courier New"/>
              <a:cs typeface="Courier New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sz="1800" dirty="0">
                <a:latin typeface="Courier New"/>
                <a:cs typeface="Courier New"/>
              </a:rPr>
              <a:t>int main()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sz="1800" dirty="0">
                <a:latin typeface="Courier New"/>
                <a:cs typeface="Courier New"/>
              </a:rPr>
              <a:t>{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   Demo d;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   </a:t>
            </a:r>
            <a:r>
              <a:rPr lang="en-IN" sz="1800" dirty="0" err="1">
                <a:latin typeface="Courier New"/>
                <a:cs typeface="Courier New"/>
              </a:rPr>
              <a:t>d.get</a:t>
            </a:r>
            <a:r>
              <a:rPr lang="en-IN" sz="1800" dirty="0">
                <a:latin typeface="Courier New"/>
                <a:cs typeface="Courier New"/>
              </a:rPr>
              <a:t>(3,4);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   </a:t>
            </a:r>
            <a:r>
              <a:rPr lang="en-IN" sz="1800" dirty="0" err="1">
                <a:latin typeface="Courier New"/>
                <a:cs typeface="Courier New"/>
              </a:rPr>
              <a:t>cout</a:t>
            </a:r>
            <a:r>
              <a:rPr lang="en-IN" sz="1800" dirty="0">
                <a:latin typeface="Courier New"/>
                <a:cs typeface="Courier New"/>
              </a:rPr>
              <a:t>&lt;&lt;</a:t>
            </a:r>
            <a:r>
              <a:rPr lang="en-IN" sz="1800" dirty="0" err="1">
                <a:latin typeface="Courier New"/>
                <a:cs typeface="Courier New"/>
              </a:rPr>
              <a:t>d.set</a:t>
            </a:r>
            <a:r>
              <a:rPr lang="en-IN" sz="1800" dirty="0">
                <a:latin typeface="Courier New"/>
                <a:cs typeface="Courier New"/>
              </a:rPr>
              <a:t>();</a:t>
            </a:r>
          </a:p>
          <a:p>
            <a:pPr marL="457200" lvl="1" indent="0" algn="just">
              <a:buNone/>
            </a:pPr>
            <a:r>
              <a:rPr lang="en-IN" sz="1800" dirty="0">
                <a:latin typeface="Courier New"/>
                <a:cs typeface="Courier New"/>
              </a:rPr>
              <a:t>    return 0;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67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Georgia"/>
              </a:rPr>
              <a:t>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Georgia"/>
              </a:rPr>
              <a:t>onstructor is a special method which is invoked automatically at the time of object creation.</a:t>
            </a:r>
            <a:r>
              <a:rPr lang="en-US" sz="1800" dirty="0">
                <a:solidFill>
                  <a:srgbClr val="333333"/>
                </a:solidFill>
                <a:latin typeface="Georgia"/>
              </a:rPr>
              <a:t> </a:t>
            </a:r>
            <a:endParaRPr lang="en-US" sz="1800" b="0" i="0">
              <a:solidFill>
                <a:srgbClr val="333333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Georgia"/>
              </a:rPr>
              <a:t>It is used to allocate the required resources such as memory and initialize the data members of new object generally.</a:t>
            </a:r>
            <a:r>
              <a:rPr lang="en-US" sz="1800" dirty="0">
                <a:solidFill>
                  <a:srgbClr val="333333"/>
                </a:solidFill>
                <a:latin typeface="Georgia"/>
              </a:rPr>
              <a:t> </a:t>
            </a:r>
            <a:endParaRPr lang="en-US" sz="1800" b="0" i="0">
              <a:solidFill>
                <a:srgbClr val="333333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Georgia"/>
              </a:rPr>
              <a:t>The constructor in C++ has the same name as class or structure.</a:t>
            </a:r>
          </a:p>
          <a:p>
            <a:pPr algn="just"/>
            <a:r>
              <a:rPr lang="en-US" sz="1800" dirty="0">
                <a:solidFill>
                  <a:srgbClr val="333333"/>
                </a:solidFill>
                <a:latin typeface="Georgia"/>
              </a:rPr>
              <a:t>The constructor has no return value specification, not even void.</a:t>
            </a:r>
            <a:endParaRPr lang="en-US" sz="1800" b="0" i="0" dirty="0">
              <a:solidFill>
                <a:srgbClr val="333333"/>
              </a:solidFill>
              <a:effectLst/>
              <a:latin typeface="Georgia"/>
            </a:endParaRP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Georgia"/>
              </a:rPr>
              <a:t>There can be two types of constructors in C++.</a:t>
            </a:r>
          </a:p>
          <a:p>
            <a:pPr lvl="1" algn="just"/>
            <a:r>
              <a:rPr lang="en-US" sz="1800" b="0" i="0" dirty="0">
                <a:solidFill>
                  <a:srgbClr val="000000"/>
                </a:solidFill>
                <a:effectLst/>
                <a:latin typeface="Georgia"/>
              </a:rPr>
              <a:t>Default constructor</a:t>
            </a:r>
          </a:p>
          <a:p>
            <a:pPr lvl="1" algn="just"/>
            <a:r>
              <a:rPr lang="en-US" sz="1800" b="0" i="0" dirty="0">
                <a:solidFill>
                  <a:srgbClr val="000000"/>
                </a:solidFill>
                <a:effectLst/>
                <a:latin typeface="Georgia"/>
              </a:rPr>
              <a:t>Parameterized constructor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017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3276601" cy="4908082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</a:rPr>
              <a:t>A constructor which has no argument is known as default constructor. 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</a:rPr>
              <a:t>It is invoked at the time of creating object.</a:t>
            </a:r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F003B-2475-42AA-9627-4359E287C6FB}"/>
              </a:ext>
            </a:extLst>
          </p:cNvPr>
          <p:cNvSpPr txBox="1"/>
          <p:nvPr/>
        </p:nvSpPr>
        <p:spPr>
          <a:xfrm>
            <a:off x="4095749" y="1137256"/>
            <a:ext cx="48101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#include &lt;iostream&gt;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using namespace std;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class Employee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{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 public: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     Employee() 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     { 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      </a:t>
            </a:r>
            <a:r>
              <a:rPr lang="en-US" sz="1400" dirty="0" err="1">
                <a:latin typeface="Courier New"/>
                <a:cs typeface="Courier New"/>
              </a:rPr>
              <a:t>cout</a:t>
            </a:r>
            <a:r>
              <a:rPr lang="en-US" sz="1400" dirty="0">
                <a:latin typeface="Courier New"/>
                <a:cs typeface="Courier New"/>
              </a:rPr>
              <a:t>&lt;&lt;"Default Constructor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               Invoked"&lt;&lt;</a:t>
            </a:r>
            <a:r>
              <a:rPr lang="en-US" sz="1400" dirty="0" err="1">
                <a:latin typeface="Courier New"/>
                <a:cs typeface="Courier New"/>
              </a:rPr>
              <a:t>endl</a:t>
            </a:r>
            <a:r>
              <a:rPr lang="en-US" sz="1400" dirty="0">
                <a:latin typeface="Courier New"/>
                <a:cs typeface="Courier New"/>
              </a:rPr>
              <a:t>; 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     } 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};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int main(void)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{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 Employee e1;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//creating an object of Employee   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 Employee e2; 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    return 0; 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  <a:endParaRPr lang="en-I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367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1137256"/>
            <a:ext cx="3239177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</a:rPr>
              <a:t>A constructor which has parameters is called parameterized constructor. 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</a:rPr>
              <a:t>It is used to provide different values to distinct objects.</a:t>
            </a: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732A3-89CC-4A16-91F0-2C749B7724AD}"/>
              </a:ext>
            </a:extLst>
          </p:cNvPr>
          <p:cNvSpPr txBox="1"/>
          <p:nvPr/>
        </p:nvSpPr>
        <p:spPr>
          <a:xfrm>
            <a:off x="4177931" y="775141"/>
            <a:ext cx="4861566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dirty="0">
                <a:latin typeface="Courier New"/>
                <a:cs typeface="Courier New"/>
              </a:rPr>
              <a:t>#include &lt;iostream&gt;</a:t>
            </a:r>
          </a:p>
          <a:p>
            <a:r>
              <a:rPr lang="en-IN" sz="1400" dirty="0">
                <a:latin typeface="Courier New"/>
                <a:cs typeface="Courier New"/>
              </a:rPr>
              <a:t>using namespace std;</a:t>
            </a:r>
          </a:p>
          <a:p>
            <a:r>
              <a:rPr lang="en-IN" sz="1400" dirty="0">
                <a:latin typeface="Courier New"/>
                <a:cs typeface="Courier New"/>
              </a:rPr>
              <a:t>class Employee </a:t>
            </a:r>
          </a:p>
          <a:p>
            <a:r>
              <a:rPr lang="en-IN" sz="1400" dirty="0">
                <a:latin typeface="Courier New"/>
                <a:cs typeface="Courier New"/>
              </a:rPr>
              <a:t>{</a:t>
            </a:r>
            <a:endParaRPr lang="en-IN" dirty="0"/>
          </a:p>
          <a:p>
            <a:r>
              <a:rPr lang="en-IN" sz="1400" dirty="0">
                <a:latin typeface="Courier New"/>
                <a:cs typeface="Courier New"/>
              </a:rPr>
              <a:t>       int empid;  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 string name;</a:t>
            </a:r>
          </a:p>
          <a:p>
            <a:r>
              <a:rPr lang="en-IN" sz="1400" dirty="0">
                <a:latin typeface="Courier New"/>
                <a:cs typeface="Courier New"/>
              </a:rPr>
              <a:t>       Employee(int </a:t>
            </a:r>
            <a:r>
              <a:rPr lang="en-IN" sz="1400" dirty="0" err="1">
                <a:latin typeface="Courier New"/>
                <a:cs typeface="Courier New"/>
              </a:rPr>
              <a:t>i</a:t>
            </a:r>
            <a:r>
              <a:rPr lang="en-IN" sz="1400" dirty="0">
                <a:latin typeface="Courier New"/>
                <a:cs typeface="Courier New"/>
              </a:rPr>
              <a:t>, string n)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 {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     empid = </a:t>
            </a:r>
            <a:r>
              <a:rPr lang="en-IN" sz="1400" dirty="0" err="1">
                <a:latin typeface="Courier New"/>
                <a:cs typeface="Courier New"/>
              </a:rPr>
              <a:t>i</a:t>
            </a:r>
            <a:r>
              <a:rPr lang="en-IN" sz="1400" dirty="0">
                <a:latin typeface="Courier New"/>
                <a:cs typeface="Courier New"/>
              </a:rPr>
              <a:t>;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     name = n;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 }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 void display()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 {  </a:t>
            </a:r>
            <a:r>
              <a:rPr lang="en-IN" sz="1400" dirty="0" err="1">
                <a:latin typeface="Courier New"/>
                <a:cs typeface="Courier New"/>
              </a:rPr>
              <a:t>cout</a:t>
            </a:r>
            <a:r>
              <a:rPr lang="en-IN" sz="1400" dirty="0">
                <a:latin typeface="Courier New"/>
                <a:cs typeface="Courier New"/>
              </a:rPr>
              <a:t>&lt;&lt;empid&lt;&lt;"  "&lt;&lt;name&lt;&lt;</a:t>
            </a:r>
            <a:r>
              <a:rPr lang="en-IN" sz="1400" dirty="0" err="1">
                <a:latin typeface="Courier New"/>
                <a:cs typeface="Courier New"/>
              </a:rPr>
              <a:t>endl</a:t>
            </a:r>
            <a:r>
              <a:rPr lang="en-IN" sz="1400" dirty="0">
                <a:latin typeface="Courier New"/>
                <a:cs typeface="Courier New"/>
              </a:rPr>
              <a:t>;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     }  </a:t>
            </a:r>
          </a:p>
          <a:p>
            <a:r>
              <a:rPr lang="en-IN" sz="1400" dirty="0">
                <a:latin typeface="Courier New"/>
                <a:cs typeface="Courier New"/>
              </a:rPr>
              <a:t>};</a:t>
            </a:r>
            <a:endParaRPr lang="en-IN" dirty="0"/>
          </a:p>
          <a:p>
            <a:r>
              <a:rPr lang="en-IN" sz="1400" dirty="0">
                <a:latin typeface="Courier New"/>
                <a:cs typeface="Courier New"/>
              </a:rPr>
              <a:t>int main(void) </a:t>
            </a:r>
          </a:p>
          <a:p>
            <a:r>
              <a:rPr lang="en-IN" sz="1400" dirty="0">
                <a:latin typeface="Courier New"/>
                <a:cs typeface="Courier New"/>
              </a:rPr>
              <a:t>{</a:t>
            </a:r>
            <a:endParaRPr lang="en-IN" dirty="0"/>
          </a:p>
          <a:p>
            <a:r>
              <a:rPr lang="en-IN" sz="1400" dirty="0">
                <a:latin typeface="Courier New"/>
                <a:cs typeface="Courier New"/>
              </a:rPr>
              <a:t>    Employee e1 =Employee(101, "Ram");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 e1.display();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/>
                <a:cs typeface="Courier New"/>
              </a:rPr>
              <a:t>    return 0;</a:t>
            </a:r>
          </a:p>
          <a:p>
            <a:r>
              <a:rPr lang="en-IN"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02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4198041" cy="49080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1800" dirty="0">
                <a:latin typeface="Georgia"/>
              </a:rPr>
              <a:t>A copy constructor is a constructor used to declare and initialize an object from another object. </a:t>
            </a:r>
            <a:endParaRPr lang="en-US" sz="1800" dirty="0"/>
          </a:p>
          <a:p>
            <a:pPr algn="just"/>
            <a:r>
              <a:rPr lang="en-US" sz="1800" b="1" dirty="0">
                <a:latin typeface="Georgia"/>
              </a:rPr>
              <a:t>Syntax</a:t>
            </a:r>
            <a:endParaRPr lang="en-US" sz="1800" b="1">
              <a:latin typeface="Georgia"/>
            </a:endParaRPr>
          </a:p>
          <a:p>
            <a:pPr marL="0" indent="0" algn="just">
              <a:buNone/>
            </a:pPr>
            <a:r>
              <a:rPr lang="en-US" sz="1600" dirty="0" err="1">
                <a:latin typeface="Georgia"/>
              </a:rPr>
              <a:t>class_name</a:t>
            </a:r>
            <a:r>
              <a:rPr lang="en-US" sz="1600" dirty="0">
                <a:latin typeface="Georgia"/>
              </a:rPr>
              <a:t>(</a:t>
            </a:r>
            <a:r>
              <a:rPr lang="en-US" sz="1600" dirty="0" err="1">
                <a:latin typeface="Georgia"/>
              </a:rPr>
              <a:t>class_name</a:t>
            </a:r>
            <a:r>
              <a:rPr lang="en-US" sz="1600" dirty="0">
                <a:latin typeface="Georgia"/>
              </a:rPr>
              <a:t> &amp;</a:t>
            </a:r>
            <a:r>
              <a:rPr lang="en-US" sz="1600" dirty="0" err="1">
                <a:latin typeface="Georgia"/>
              </a:rPr>
              <a:t>old_object</a:t>
            </a:r>
            <a:r>
              <a:rPr lang="en-US" sz="1600" dirty="0">
                <a:latin typeface="Georgia"/>
              </a:rPr>
              <a:t>)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>
                <a:latin typeface="Georgia"/>
                <a:cs typeface="Courier New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latin typeface="Georgia"/>
                <a:cs typeface="Courier New"/>
              </a:rPr>
              <a:t>  …..</a:t>
            </a:r>
          </a:p>
          <a:p>
            <a:pPr marL="0" indent="0" algn="just">
              <a:buNone/>
            </a:pPr>
            <a:r>
              <a:rPr lang="en-US" sz="1600" dirty="0">
                <a:latin typeface="Georgia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#include &lt;iostream&gt;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class Person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 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int age;</a:t>
            </a:r>
            <a:endParaRPr lang="en-US"/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//parameterized constructor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Person(int no)     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     age=no;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}</a:t>
            </a:r>
          </a:p>
          <a:p>
            <a:pPr marL="0" indent="0" algn="just">
              <a:buNone/>
            </a:pPr>
            <a:endParaRPr lang="en-IN" sz="1400" dirty="0">
              <a:latin typeface="Courier New"/>
              <a:cs typeface="Courier New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3B61D3B-9A1F-4C96-A976-41A194D6F904}"/>
              </a:ext>
            </a:extLst>
          </p:cNvPr>
          <p:cNvSpPr txBox="1">
            <a:spLocks/>
          </p:cNvSpPr>
          <p:nvPr/>
        </p:nvSpPr>
        <p:spPr>
          <a:xfrm>
            <a:off x="5002726" y="350630"/>
            <a:ext cx="4001895" cy="56947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 //copy constructor</a:t>
            </a:r>
            <a:endParaRPr lang="en-US" sz="1200" b="1" dirty="0">
              <a:latin typeface="Georgia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</a:t>
            </a:r>
            <a:r>
              <a:rPr lang="en-US" sz="1400" dirty="0">
                <a:latin typeface="Courier New"/>
                <a:cs typeface="Courier New"/>
              </a:rPr>
              <a:t>Person(Person &amp;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)   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 {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     age=</a:t>
            </a:r>
            <a:r>
              <a:rPr lang="en-US" sz="1400" dirty="0" err="1">
                <a:latin typeface="Courier New"/>
                <a:cs typeface="Courier New"/>
              </a:rPr>
              <a:t>i.age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int main()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/>
                <a:cs typeface="Courier New"/>
              </a:rPr>
              <a:t>//calling parameterized constructor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Person p1(45);       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</a:t>
            </a:r>
            <a:r>
              <a:rPr lang="en-US" sz="1400" b="1" dirty="0">
                <a:latin typeface="Courier New"/>
                <a:cs typeface="Courier New"/>
              </a:rPr>
              <a:t>//calling copy constructor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   Person p2(p1); 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</a:t>
            </a:r>
            <a:r>
              <a:rPr lang="en-US" sz="1400" dirty="0" err="1">
                <a:latin typeface="Courier New"/>
                <a:cs typeface="Courier New"/>
              </a:rPr>
              <a:t>cout</a:t>
            </a:r>
            <a:r>
              <a:rPr lang="en-US" sz="1400" dirty="0">
                <a:latin typeface="Courier New"/>
                <a:cs typeface="Courier New"/>
              </a:rPr>
              <a:t>&lt;&lt;p2.age;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    return 0;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  <a:endParaRPr lang="en-I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130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3852233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When an object is no longer needed, it can be destroyed.</a:t>
            </a:r>
          </a:p>
          <a:p>
            <a:pPr algn="just"/>
            <a:r>
              <a:rPr lang="en-US" sz="1800" dirty="0">
                <a:latin typeface="Georgia"/>
              </a:rPr>
              <a:t>A class can have another special member function called the destructor which is invoked when an object is need to be destroyed.</a:t>
            </a:r>
          </a:p>
          <a:p>
            <a:pPr algn="just"/>
            <a:r>
              <a:rPr lang="en-US" sz="1800" dirty="0">
                <a:latin typeface="Georgia"/>
              </a:rPr>
              <a:t>A destructor is defined like constructor. It must have same name as class. But it is prefixed with a tilde sign (~).</a:t>
            </a:r>
            <a:endParaRPr lang="en-IN" sz="1800">
              <a:latin typeface="Georgia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9C69755-28FE-4931-9CD0-FD38FE0255C4}"/>
              </a:ext>
            </a:extLst>
          </p:cNvPr>
          <p:cNvSpPr txBox="1">
            <a:spLocks/>
          </p:cNvSpPr>
          <p:nvPr/>
        </p:nvSpPr>
        <p:spPr>
          <a:xfrm>
            <a:off x="4481692" y="580662"/>
            <a:ext cx="4572229" cy="5569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  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Employee()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 {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       </a:t>
            </a:r>
            <a:r>
              <a:rPr lang="en-US" sz="1200" dirty="0" err="1">
                <a:latin typeface="Courier New"/>
                <a:cs typeface="Courier New"/>
              </a:rPr>
              <a:t>cout</a:t>
            </a:r>
            <a:r>
              <a:rPr lang="en-US" sz="1200" dirty="0">
                <a:latin typeface="Courier New"/>
                <a:cs typeface="Courier New"/>
              </a:rPr>
              <a:t>&lt;&lt;"Constructor Invoked"&lt;&lt;</a:t>
            </a:r>
            <a:r>
              <a:rPr lang="en-US" sz="1200" dirty="0" err="1">
                <a:latin typeface="Courier New"/>
                <a:cs typeface="Courier New"/>
              </a:rPr>
              <a:t>endl</a:t>
            </a:r>
            <a:r>
              <a:rPr lang="en-US" sz="1200" dirty="0">
                <a:latin typeface="Courier New"/>
                <a:cs typeface="Courier New"/>
              </a:rPr>
              <a:t>;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}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~Employee()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{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   </a:t>
            </a:r>
            <a:r>
              <a:rPr lang="en-US" sz="1200" dirty="0" err="1">
                <a:latin typeface="Courier New"/>
                <a:cs typeface="Courier New"/>
              </a:rPr>
              <a:t>cout</a:t>
            </a:r>
            <a:r>
              <a:rPr lang="en-US" sz="1200" dirty="0">
                <a:latin typeface="Courier New"/>
                <a:cs typeface="Courier New"/>
              </a:rPr>
              <a:t>&lt;&lt;"Destructor Invoked"&lt;&lt;</a:t>
            </a:r>
            <a:r>
              <a:rPr lang="en-US" sz="1200" dirty="0" err="1">
                <a:latin typeface="Courier New"/>
                <a:cs typeface="Courier New"/>
              </a:rPr>
              <a:t>endl</a:t>
            </a:r>
            <a:r>
              <a:rPr lang="en-US" sz="1200" dirty="0">
                <a:latin typeface="Courier New"/>
                <a:cs typeface="Courier New"/>
              </a:rPr>
              <a:t>;  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    } 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e1;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The ability of a class to acquire properties and characteristics of another class.</a:t>
            </a:r>
          </a:p>
          <a:p>
            <a:pPr algn="just"/>
            <a:r>
              <a:rPr lang="en-US" sz="1800" b="1" dirty="0">
                <a:latin typeface="Georgia"/>
              </a:rPr>
              <a:t>Sub Class:</a:t>
            </a:r>
            <a:r>
              <a:rPr lang="en-US" sz="1800" dirty="0">
                <a:latin typeface="Georgia"/>
              </a:rPr>
              <a:t> The class that inherits properties from another class is called sub class or derived class or child class. </a:t>
            </a:r>
          </a:p>
          <a:p>
            <a:pPr algn="just"/>
            <a:r>
              <a:rPr lang="en-US" sz="1800" b="1" dirty="0">
                <a:latin typeface="Georgia"/>
              </a:rPr>
              <a:t>Super Class: </a:t>
            </a:r>
            <a:r>
              <a:rPr lang="en-US" sz="1800" dirty="0">
                <a:latin typeface="Georgia"/>
              </a:rPr>
              <a:t>The class whose properties are inherited by sub class is called super class or base class or parent class. </a:t>
            </a:r>
          </a:p>
          <a:p>
            <a:pPr algn="just"/>
            <a:r>
              <a:rPr lang="en-US" sz="1800" dirty="0">
                <a:latin typeface="Georgia"/>
              </a:rPr>
              <a:t>Inheritance is useful when we need to use same data members and member functions are need to be used in another class.</a:t>
            </a:r>
          </a:p>
          <a:p>
            <a:pPr algn="just"/>
            <a:r>
              <a:rPr lang="en-US" sz="1800" dirty="0">
                <a:latin typeface="Georgia"/>
              </a:rPr>
              <a:t>It reduces code redundancy and enhances code reusability. </a:t>
            </a:r>
            <a:endParaRPr lang="en-US" sz="1800" dirty="0"/>
          </a:p>
          <a:p>
            <a:pPr algn="just"/>
            <a:r>
              <a:rPr lang="en-US" sz="1800" dirty="0">
                <a:latin typeface="Georgia"/>
              </a:rPr>
              <a:t>Protected members of a class can be accessed from immediate derived classes.</a:t>
            </a:r>
          </a:p>
          <a:p>
            <a:pPr marL="0" indent="0" algn="just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9572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534401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B8114F"/>
                </a:solidFill>
                <a:latin typeface="Georgia"/>
                <a:cs typeface="Courier New"/>
              </a:rPr>
              <a:t>Syntax</a:t>
            </a:r>
          </a:p>
          <a:p>
            <a:pPr marL="457200" lvl="1" indent="0">
              <a:buNone/>
            </a:pPr>
            <a:r>
              <a:rPr lang="en-US" sz="1800" dirty="0">
                <a:latin typeface="Georgia"/>
                <a:cs typeface="Courier New"/>
              </a:rPr>
              <a:t>class </a:t>
            </a:r>
            <a:r>
              <a:rPr lang="en-US" sz="1800" dirty="0" err="1">
                <a:latin typeface="Georgia"/>
                <a:cs typeface="Courier New"/>
              </a:rPr>
              <a:t>SubClassName</a:t>
            </a:r>
            <a:r>
              <a:rPr lang="en-US" sz="1800" dirty="0">
                <a:latin typeface="Georgia"/>
                <a:cs typeface="Courier New"/>
              </a:rPr>
              <a:t> : </a:t>
            </a:r>
            <a:r>
              <a:rPr lang="en-US" sz="1800" dirty="0" err="1">
                <a:latin typeface="Georgia"/>
                <a:cs typeface="Courier New"/>
              </a:rPr>
              <a:t>access_specifier</a:t>
            </a:r>
            <a:r>
              <a:rPr lang="en-US" sz="1800" dirty="0">
                <a:latin typeface="Georgia"/>
                <a:cs typeface="Courier New"/>
              </a:rPr>
              <a:t> </a:t>
            </a:r>
            <a:r>
              <a:rPr lang="en-US" sz="1800" dirty="0" err="1">
                <a:latin typeface="Georgia"/>
                <a:cs typeface="Courier New"/>
              </a:rPr>
              <a:t>SuperClassName</a:t>
            </a:r>
            <a:endParaRPr lang="en-US" sz="1800">
              <a:latin typeface="Georgia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>
                <a:latin typeface="Georgia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Georgia"/>
                <a:cs typeface="Courier New"/>
              </a:rPr>
              <a:t>//body of subclass</a:t>
            </a:r>
          </a:p>
          <a:p>
            <a:pPr marL="457200" lvl="1" indent="0">
              <a:buNone/>
            </a:pPr>
            <a:r>
              <a:rPr lang="en-US" sz="1800" dirty="0">
                <a:latin typeface="Georgia"/>
                <a:cs typeface="Courier New"/>
              </a:rPr>
              <a:t>};</a:t>
            </a:r>
          </a:p>
          <a:p>
            <a:r>
              <a:rPr lang="en-US" sz="1800" dirty="0">
                <a:solidFill>
                  <a:srgbClr val="B8114F"/>
                </a:solidFill>
                <a:latin typeface="Georgia"/>
                <a:cs typeface="Courier New"/>
              </a:rPr>
              <a:t>Types</a:t>
            </a:r>
          </a:p>
          <a:p>
            <a:pPr lvl="1"/>
            <a:r>
              <a:rPr lang="en-US" sz="1800" b="1" dirty="0">
                <a:latin typeface="Georgia"/>
                <a:cs typeface="Courier New"/>
              </a:rPr>
              <a:t>Single inheritance:</a:t>
            </a:r>
            <a:r>
              <a:rPr lang="en-US" sz="1800" dirty="0">
                <a:latin typeface="Georgia"/>
                <a:cs typeface="Courier New"/>
              </a:rPr>
              <a:t> class A-&gt; class B</a:t>
            </a:r>
          </a:p>
          <a:p>
            <a:pPr lvl="1"/>
            <a:r>
              <a:rPr lang="en-US" sz="1800" b="1" dirty="0">
                <a:latin typeface="Georgia"/>
                <a:cs typeface="Courier New"/>
              </a:rPr>
              <a:t>Multiple inheritance:</a:t>
            </a:r>
            <a:r>
              <a:rPr lang="en-US" sz="1800" dirty="0">
                <a:latin typeface="Georgia"/>
                <a:cs typeface="Courier New"/>
              </a:rPr>
              <a:t> class A and class B -&gt; Class C</a:t>
            </a:r>
          </a:p>
          <a:p>
            <a:pPr lvl="1"/>
            <a:r>
              <a:rPr lang="en-IN" sz="1800" b="1" dirty="0">
                <a:latin typeface="Georgia"/>
                <a:cs typeface="Courier New"/>
              </a:rPr>
              <a:t>Multilevel inheritance:</a:t>
            </a:r>
            <a:r>
              <a:rPr lang="en-IN" sz="1800" dirty="0">
                <a:latin typeface="Georgia"/>
                <a:cs typeface="Courier New"/>
              </a:rPr>
              <a:t> class A-&gt; class B-&gt; class C</a:t>
            </a:r>
          </a:p>
          <a:p>
            <a:pPr lvl="1"/>
            <a:r>
              <a:rPr lang="en-IN" sz="1800" b="1" dirty="0">
                <a:latin typeface="Georgia"/>
                <a:cs typeface="Courier New"/>
              </a:rPr>
              <a:t>Hierarchical inheritance:</a:t>
            </a:r>
            <a:r>
              <a:rPr lang="en-IN" sz="1800" dirty="0">
                <a:latin typeface="Georgia"/>
                <a:cs typeface="Courier New"/>
              </a:rPr>
              <a:t> class A-&gt; class B, class C, class D</a:t>
            </a:r>
          </a:p>
          <a:p>
            <a:pPr lvl="1"/>
            <a:r>
              <a:rPr lang="en-IN" sz="1800" b="1" dirty="0">
                <a:latin typeface="Georgia"/>
                <a:cs typeface="Courier New"/>
              </a:rPr>
              <a:t>Hybrid inheritance:</a:t>
            </a:r>
            <a:r>
              <a:rPr lang="en-IN" sz="1800" dirty="0">
                <a:latin typeface="Georgia"/>
                <a:cs typeface="Courier New"/>
              </a:rPr>
              <a:t> combination of any two of above. (</a:t>
            </a:r>
            <a:r>
              <a:rPr lang="en-IN" sz="1800" dirty="0" err="1">
                <a:latin typeface="Georgia"/>
                <a:cs typeface="Courier New"/>
              </a:rPr>
              <a:t>eg</a:t>
            </a:r>
            <a:r>
              <a:rPr lang="en-IN" sz="1800" dirty="0">
                <a:latin typeface="Georgia"/>
                <a:cs typeface="Courier New"/>
              </a:rPr>
              <a:t>: class A &amp; class B-&gt; class C-&gt; class D, class E).</a:t>
            </a:r>
          </a:p>
        </p:txBody>
      </p:sp>
    </p:spTree>
    <p:extLst>
      <p:ext uri="{BB962C8B-B14F-4D97-AF65-F5344CB8AC3E}">
        <p14:creationId xmlns:p14="http://schemas.microsoft.com/office/powerpoint/2010/main" val="258978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 </a:t>
            </a:r>
            <a:r>
              <a:rPr lang="en-US" sz="1800" dirty="0"/>
              <a:t>(Single)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952901"/>
            <a:ext cx="5908722" cy="5342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#include &lt;iostream&gt;</a:t>
            </a: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class Bird{    </a:t>
            </a:r>
            <a:r>
              <a:rPr lang="en-IN" sz="1400" dirty="0">
                <a:solidFill>
                  <a:srgbClr val="B8114F"/>
                </a:solidFill>
                <a:latin typeface="Courier New"/>
                <a:cs typeface="Courier New"/>
              </a:rPr>
              <a:t>//base class</a:t>
            </a: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public: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void display()    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 {      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   </a:t>
            </a:r>
            <a:r>
              <a:rPr lang="en-IN" sz="1400" dirty="0" err="1">
                <a:latin typeface="Courier New"/>
                <a:cs typeface="Courier New"/>
              </a:rPr>
              <a:t>cout</a:t>
            </a:r>
            <a:r>
              <a:rPr lang="en-IN" sz="1400" dirty="0">
                <a:latin typeface="Courier New"/>
                <a:cs typeface="Courier New"/>
              </a:rPr>
              <a:t>&lt;&lt;"Birds are </a:t>
            </a:r>
            <a:r>
              <a:rPr lang="en-IN" sz="1400" dirty="0" err="1">
                <a:latin typeface="Courier New"/>
                <a:cs typeface="Courier New"/>
              </a:rPr>
              <a:t>colorful</a:t>
            </a:r>
            <a:r>
              <a:rPr lang="en-IN" sz="1400" dirty="0">
                <a:latin typeface="Courier New"/>
                <a:cs typeface="Courier New"/>
              </a:rPr>
              <a:t>!"&lt;&lt;</a:t>
            </a:r>
            <a:r>
              <a:rPr lang="en-IN" sz="1400" dirty="0" err="1">
                <a:latin typeface="Courier New"/>
                <a:cs typeface="Courier New"/>
              </a:rPr>
              <a:t>endl</a:t>
            </a:r>
            <a:r>
              <a:rPr lang="en-IN" sz="1400" dirty="0">
                <a:latin typeface="Courier New"/>
                <a:cs typeface="Courier New"/>
              </a:rPr>
              <a:t>;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 }</a:t>
            </a: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}; </a:t>
            </a:r>
            <a:r>
              <a:rPr lang="en-IN" sz="1400" dirty="0">
                <a:solidFill>
                  <a:srgbClr val="B8114F"/>
                </a:solidFill>
                <a:latin typeface="Courier New"/>
                <a:cs typeface="Courier New"/>
              </a:rPr>
              <a:t>//derived class</a:t>
            </a:r>
            <a:endParaRPr lang="en-IN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class </a:t>
            </a:r>
            <a:r>
              <a:rPr lang="en-IN" sz="1400" dirty="0" err="1">
                <a:latin typeface="Courier New"/>
                <a:cs typeface="Courier New"/>
              </a:rPr>
              <a:t>peacock:public</a:t>
            </a:r>
            <a:r>
              <a:rPr lang="en-IN" sz="1400" dirty="0">
                <a:latin typeface="Courier New"/>
                <a:cs typeface="Courier New"/>
              </a:rPr>
              <a:t> Bird{    </a:t>
            </a:r>
            <a:endParaRPr lang="en-IN" sz="1400">
              <a:solidFill>
                <a:srgbClr val="B8114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public: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void print()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{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  </a:t>
            </a:r>
            <a:r>
              <a:rPr lang="en-IN" sz="1400" dirty="0" err="1">
                <a:latin typeface="Courier New"/>
                <a:cs typeface="Courier New"/>
              </a:rPr>
              <a:t>cout</a:t>
            </a:r>
            <a:r>
              <a:rPr lang="en-IN" sz="1400" dirty="0">
                <a:latin typeface="Courier New"/>
                <a:cs typeface="Courier New"/>
              </a:rPr>
              <a:t>&lt;&lt;"Peacock has a </a:t>
            </a:r>
            <a:r>
              <a:rPr lang="en-IN" sz="1400" dirty="0" err="1">
                <a:latin typeface="Courier New"/>
                <a:cs typeface="Courier New"/>
              </a:rPr>
              <a:t>long,vibrant</a:t>
            </a:r>
            <a:r>
              <a:rPr lang="en-IN" sz="1400" dirty="0">
                <a:latin typeface="Courier New"/>
                <a:cs typeface="Courier New"/>
              </a:rPr>
              <a:t> tail!"&lt;&lt;</a:t>
            </a:r>
            <a:r>
              <a:rPr lang="en-IN" sz="1400" dirty="0" err="1">
                <a:latin typeface="Courier New"/>
                <a:cs typeface="Courier New"/>
              </a:rPr>
              <a:t>endl</a:t>
            </a:r>
            <a:r>
              <a:rPr lang="en-IN" sz="1400" dirty="0">
                <a:latin typeface="Courier New"/>
                <a:cs typeface="Courier New"/>
              </a:rPr>
              <a:t>;    </a:t>
            </a:r>
            <a:endParaRPr lang="en-I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 }</a:t>
            </a: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};</a:t>
            </a:r>
            <a:endParaRPr lang="en-IN" sz="1400">
              <a:latin typeface="Courier New"/>
              <a:cs typeface="Courier New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77836B2-3F46-4158-AF9C-2FAE6BF29E66}"/>
              </a:ext>
            </a:extLst>
          </p:cNvPr>
          <p:cNvSpPr txBox="1">
            <a:spLocks/>
          </p:cNvSpPr>
          <p:nvPr/>
        </p:nvSpPr>
        <p:spPr>
          <a:xfrm>
            <a:off x="6150032" y="1137256"/>
            <a:ext cx="2685624" cy="4908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int main() {  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>
                <a:latin typeface="Courier New"/>
                <a:cs typeface="Courier New"/>
              </a:rPr>
              <a:t>peacock p;  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400" dirty="0" err="1">
                <a:latin typeface="Courier New"/>
                <a:cs typeface="Courier New"/>
              </a:rPr>
              <a:t>p.display</a:t>
            </a:r>
            <a:r>
              <a:rPr lang="en-IN" sz="1400" dirty="0">
                <a:latin typeface="Courier New"/>
                <a:cs typeface="Courier New"/>
              </a:rPr>
              <a:t>();    </a:t>
            </a:r>
            <a:r>
              <a:rPr lang="en-IN" sz="1400" dirty="0">
                <a:solidFill>
                  <a:srgbClr val="B8114F"/>
                </a:solidFill>
                <a:latin typeface="Courier New"/>
                <a:cs typeface="Courier New"/>
              </a:rPr>
              <a:t>//accessing base class members</a:t>
            </a:r>
          </a:p>
          <a:p>
            <a:pPr marL="0" indent="0">
              <a:buNone/>
            </a:pPr>
            <a:r>
              <a:rPr lang="en-IN" sz="1400" dirty="0" err="1">
                <a:latin typeface="Courier New"/>
                <a:cs typeface="Courier New"/>
              </a:rPr>
              <a:t>p.print</a:t>
            </a:r>
            <a:r>
              <a:rPr lang="en-IN" sz="1400" dirty="0">
                <a:latin typeface="Courier New"/>
                <a:cs typeface="Courier New"/>
              </a:rPr>
              <a:t>();      </a:t>
            </a:r>
            <a:r>
              <a:rPr lang="en-IN" sz="1400" dirty="0">
                <a:solidFill>
                  <a:srgbClr val="B8114F"/>
                </a:solidFill>
                <a:latin typeface="Courier New"/>
                <a:cs typeface="Courier New"/>
              </a:rPr>
              <a:t>//accessing derived class members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>
                <a:latin typeface="Courier New"/>
                <a:cs typeface="Courier New"/>
              </a:rPr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13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17378"/>
            <a:ext cx="3628567" cy="4927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Polymorphism is derived from the Greek words poly and morphs which means many forms.</a:t>
            </a:r>
          </a:p>
          <a:p>
            <a:pPr algn="just"/>
            <a:r>
              <a:rPr lang="en-IN" sz="1800" dirty="0">
                <a:latin typeface="Georgia"/>
              </a:rPr>
              <a:t>In real life, a person can exhibit different behaviour in different situations. </a:t>
            </a:r>
            <a:endParaRPr lang="en-IN" sz="1800" dirty="0"/>
          </a:p>
          <a:p>
            <a:pPr algn="just"/>
            <a:r>
              <a:rPr lang="en-IN" sz="1800" dirty="0">
                <a:latin typeface="Georgia"/>
              </a:rPr>
              <a:t>Similarly, in programming one function can perform different tasks in different situations.</a:t>
            </a:r>
          </a:p>
          <a:p>
            <a:pPr algn="just"/>
            <a:r>
              <a:rPr lang="en-IN" sz="1800" dirty="0">
                <a:latin typeface="Georgia"/>
              </a:rPr>
              <a:t>This feature in oops is called polymorphism.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B93EA2B-E812-43AF-8166-59E4B9A0BB22}"/>
              </a:ext>
            </a:extLst>
          </p:cNvPr>
          <p:cNvSpPr txBox="1">
            <a:spLocks/>
          </p:cNvSpPr>
          <p:nvPr/>
        </p:nvSpPr>
        <p:spPr>
          <a:xfrm>
            <a:off x="4632140" y="1137256"/>
            <a:ext cx="4143376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F36CA-F233-414F-BD22-68F8CB64CDE0}"/>
              </a:ext>
            </a:extLst>
          </p:cNvPr>
          <p:cNvSpPr txBox="1"/>
          <p:nvPr/>
        </p:nvSpPr>
        <p:spPr>
          <a:xfrm>
            <a:off x="4543425" y="2665677"/>
            <a:ext cx="134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Function overloading</a:t>
            </a:r>
            <a:endParaRPr lang="en-IN" dirty="0">
              <a:solidFill>
                <a:srgbClr val="B8114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F1B44-3C17-46F1-8C51-3C70534874ED}"/>
              </a:ext>
            </a:extLst>
          </p:cNvPr>
          <p:cNvCxnSpPr/>
          <p:nvPr/>
        </p:nvCxnSpPr>
        <p:spPr>
          <a:xfrm>
            <a:off x="5886449" y="1070165"/>
            <a:ext cx="1971675" cy="0"/>
          </a:xfrm>
          <a:prstGeom prst="line">
            <a:avLst/>
          </a:prstGeom>
          <a:ln>
            <a:solidFill>
              <a:srgbClr val="B81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82B679-5356-44EF-8715-271027BE7614}"/>
              </a:ext>
            </a:extLst>
          </p:cNvPr>
          <p:cNvCxnSpPr/>
          <p:nvPr/>
        </p:nvCxnSpPr>
        <p:spPr>
          <a:xfrm>
            <a:off x="5886449" y="1070165"/>
            <a:ext cx="0" cy="628650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1392C-F84D-43F5-9185-345A71C6EF94}"/>
              </a:ext>
            </a:extLst>
          </p:cNvPr>
          <p:cNvCxnSpPr/>
          <p:nvPr/>
        </p:nvCxnSpPr>
        <p:spPr>
          <a:xfrm>
            <a:off x="7848596" y="1070165"/>
            <a:ext cx="0" cy="628650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F2BCC4-962A-4F22-8700-F0097F16160C}"/>
              </a:ext>
            </a:extLst>
          </p:cNvPr>
          <p:cNvSpPr txBox="1"/>
          <p:nvPr/>
        </p:nvSpPr>
        <p:spPr>
          <a:xfrm>
            <a:off x="6040207" y="700833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Polymorphism</a:t>
            </a:r>
            <a:endParaRPr lang="en-IN" dirty="0">
              <a:solidFill>
                <a:srgbClr val="B8114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3EEF0-5B34-4416-AC15-5F333E5BBE04}"/>
              </a:ext>
            </a:extLst>
          </p:cNvPr>
          <p:cNvSpPr txBox="1"/>
          <p:nvPr/>
        </p:nvSpPr>
        <p:spPr>
          <a:xfrm>
            <a:off x="7292676" y="27762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Virtual function</a:t>
            </a:r>
            <a:endParaRPr lang="en-IN" dirty="0">
              <a:solidFill>
                <a:srgbClr val="B8114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45C0A-B2E3-453F-BB11-A45162A28DAF}"/>
              </a:ext>
            </a:extLst>
          </p:cNvPr>
          <p:cNvSpPr txBox="1"/>
          <p:nvPr/>
        </p:nvSpPr>
        <p:spPr>
          <a:xfrm>
            <a:off x="7140759" y="1696645"/>
            <a:ext cx="161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Run Time Polymorphism</a:t>
            </a:r>
            <a:endParaRPr lang="en-IN" dirty="0">
              <a:solidFill>
                <a:srgbClr val="B8114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10F91-C378-4FAE-B9CE-73F4A6533523}"/>
              </a:ext>
            </a:extLst>
          </p:cNvPr>
          <p:cNvSpPr txBox="1"/>
          <p:nvPr/>
        </p:nvSpPr>
        <p:spPr>
          <a:xfrm>
            <a:off x="4981643" y="1696151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Compile Time Polymorphism</a:t>
            </a:r>
            <a:endParaRPr lang="en-IN" dirty="0">
              <a:solidFill>
                <a:srgbClr val="B8114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E7900-2056-4337-BFEF-E5D8F20A5649}"/>
              </a:ext>
            </a:extLst>
          </p:cNvPr>
          <p:cNvSpPr txBox="1"/>
          <p:nvPr/>
        </p:nvSpPr>
        <p:spPr>
          <a:xfrm>
            <a:off x="5862638" y="2633782"/>
            <a:ext cx="134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114F"/>
                </a:solidFill>
              </a:rPr>
              <a:t>Operator overloading</a:t>
            </a:r>
            <a:endParaRPr lang="en-IN" dirty="0">
              <a:solidFill>
                <a:srgbClr val="B8114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E651FF-F64F-44D1-840F-6D5FE7440A75}"/>
              </a:ext>
            </a:extLst>
          </p:cNvPr>
          <p:cNvCxnSpPr/>
          <p:nvPr/>
        </p:nvCxnSpPr>
        <p:spPr>
          <a:xfrm>
            <a:off x="5076825" y="2295704"/>
            <a:ext cx="1457325" cy="0"/>
          </a:xfrm>
          <a:prstGeom prst="line">
            <a:avLst/>
          </a:prstGeom>
          <a:ln>
            <a:solidFill>
              <a:srgbClr val="B81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17AE2-3731-4A3C-B449-AB6615BF0B2A}"/>
              </a:ext>
            </a:extLst>
          </p:cNvPr>
          <p:cNvCxnSpPr/>
          <p:nvPr/>
        </p:nvCxnSpPr>
        <p:spPr>
          <a:xfrm>
            <a:off x="5076825" y="2295704"/>
            <a:ext cx="0" cy="399871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2E4B8B-B05E-4793-9718-E180171B702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48004" y="2342976"/>
            <a:ext cx="0" cy="399871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B25F0D22-11F4-41CE-A545-4B56BA5D6FF2}"/>
              </a:ext>
            </a:extLst>
          </p:cNvPr>
          <p:cNvSpPr/>
          <p:nvPr/>
        </p:nvSpPr>
        <p:spPr>
          <a:xfrm>
            <a:off x="4622546" y="3343903"/>
            <a:ext cx="2026443" cy="2048469"/>
          </a:xfrm>
          <a:prstGeom prst="wedgeRoundRectCallout">
            <a:avLst/>
          </a:prstGeom>
          <a:ln>
            <a:solidFill>
              <a:srgbClr val="B8114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to be invoked is known at compile time. Also known as overloading, static binding or early binding</a:t>
            </a:r>
            <a:endParaRPr lang="en-IN" dirty="0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D873A94A-634B-4804-91C9-078CE5057BB3}"/>
              </a:ext>
            </a:extLst>
          </p:cNvPr>
          <p:cNvSpPr/>
          <p:nvPr/>
        </p:nvSpPr>
        <p:spPr>
          <a:xfrm>
            <a:off x="7006994" y="3323898"/>
            <a:ext cx="2041757" cy="2068234"/>
          </a:xfrm>
          <a:prstGeom prst="wedgeRoundRectCallout">
            <a:avLst/>
          </a:prstGeom>
          <a:ln>
            <a:solidFill>
              <a:srgbClr val="B8114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to be invoked is known at run time. Also known as overriding, dynamic binding or late binding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79F2FD-1CE9-4463-8F28-00866B381A4A}"/>
              </a:ext>
            </a:extLst>
          </p:cNvPr>
          <p:cNvCxnSpPr/>
          <p:nvPr/>
        </p:nvCxnSpPr>
        <p:spPr>
          <a:xfrm>
            <a:off x="6534150" y="2295704"/>
            <a:ext cx="0" cy="399871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</a:rPr>
              <a:t>A programming paradigm to design a program using classes and objects.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91546"/>
                </a:solidFill>
              </a:rPr>
              <a:t>Object Oriented Concepts</a:t>
            </a:r>
          </a:p>
          <a:p>
            <a:pPr algn="just"/>
            <a:r>
              <a:rPr lang="en-US" sz="2000" b="1" dirty="0"/>
              <a:t>Object:</a:t>
            </a:r>
            <a:r>
              <a:rPr lang="en-US" sz="2000" dirty="0"/>
              <a:t> combination of data and code to emulate a real world entity. Each object has its own identity, properties and behaviors. </a:t>
            </a:r>
            <a:r>
              <a:rPr lang="en-US" sz="2000" dirty="0" err="1"/>
              <a:t>Eg</a:t>
            </a:r>
            <a:r>
              <a:rPr lang="en-US" sz="2000" dirty="0"/>
              <a:t>; student, account etc.</a:t>
            </a:r>
          </a:p>
          <a:p>
            <a:pPr algn="just"/>
            <a:r>
              <a:rPr lang="en-US" sz="2000" b="1" dirty="0"/>
              <a:t>Class:</a:t>
            </a:r>
            <a:r>
              <a:rPr lang="en-US" sz="2000" dirty="0"/>
              <a:t> group of objects with same data structure (attributes/properties) and behavior (operations).</a:t>
            </a:r>
          </a:p>
          <a:p>
            <a:pPr algn="just"/>
            <a:r>
              <a:rPr lang="en-US" sz="2000" b="1" dirty="0"/>
              <a:t>Inheritance:</a:t>
            </a:r>
            <a:r>
              <a:rPr lang="en-US" sz="2000" dirty="0"/>
              <a:t> acquiring properties of one class to other (parent to child).</a:t>
            </a:r>
          </a:p>
          <a:p>
            <a:pPr algn="just"/>
            <a:r>
              <a:rPr lang="en-US" sz="2000" b="1" dirty="0"/>
              <a:t>Polymorphism:</a:t>
            </a:r>
            <a:r>
              <a:rPr lang="en-US" sz="2000" dirty="0"/>
              <a:t> different behavior depending on situations.</a:t>
            </a:r>
          </a:p>
          <a:p>
            <a:pPr algn="just"/>
            <a:r>
              <a:rPr lang="en-US" sz="2000" b="1" dirty="0"/>
              <a:t>Abstraction:</a:t>
            </a:r>
            <a:r>
              <a:rPr lang="en-US" sz="2000" dirty="0"/>
              <a:t> information hiding or showing relevant details only.</a:t>
            </a:r>
          </a:p>
          <a:p>
            <a:pPr algn="just"/>
            <a:r>
              <a:rPr lang="en-US" sz="2000" b="1" dirty="0"/>
              <a:t>Encapsulation:</a:t>
            </a:r>
            <a:r>
              <a:rPr lang="en-US" sz="2000" dirty="0"/>
              <a:t> wrapping code and data into a single unit and keeps them safe from external interference and misuse.</a:t>
            </a:r>
            <a:endParaRPr lang="en-US" sz="2000" dirty="0">
              <a:solidFill>
                <a:srgbClr val="333333"/>
              </a:solidFill>
            </a:endParaRPr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8167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296276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Function Overloading is defined as the process of having two or more function with the same name, but different in parameters.</a:t>
            </a:r>
          </a:p>
          <a:p>
            <a:pPr algn="just"/>
            <a:r>
              <a:rPr lang="en-US" sz="1800" dirty="0">
                <a:latin typeface="Georgia"/>
              </a:rPr>
              <a:t>In function overloading, the function is redefined by using either different types of arguments or a different number of arguments.</a:t>
            </a:r>
          </a:p>
          <a:p>
            <a:pPr algn="just"/>
            <a:r>
              <a:rPr lang="en-US" sz="1800" dirty="0">
                <a:latin typeface="Georgia"/>
              </a:rPr>
              <a:t>The advantage of function overloading is that it increases the readability of the program because you don't need to use different names for the same action.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4993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943910D-7C82-4F30-BFF4-F319268ECF34}"/>
              </a:ext>
            </a:extLst>
          </p:cNvPr>
          <p:cNvSpPr txBox="1">
            <a:spLocks/>
          </p:cNvSpPr>
          <p:nvPr/>
        </p:nvSpPr>
        <p:spPr>
          <a:xfrm>
            <a:off x="5143500" y="1137256"/>
            <a:ext cx="3848100" cy="4908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int main() {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Courier New"/>
                <a:cs typeface="Courier New"/>
              </a:rPr>
              <a:t>fno</a:t>
            </a:r>
            <a:r>
              <a:rPr lang="en-IN" sz="1600" dirty="0">
                <a:latin typeface="Courier New"/>
                <a:cs typeface="Courier New"/>
              </a:rPr>
              <a:t> f;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int a=</a:t>
            </a:r>
            <a:r>
              <a:rPr lang="en-IN" sz="1600" dirty="0" err="1">
                <a:latin typeface="Courier New"/>
                <a:cs typeface="Courier New"/>
              </a:rPr>
              <a:t>f.mul</a:t>
            </a:r>
            <a:r>
              <a:rPr lang="en-IN" sz="1600" dirty="0">
                <a:latin typeface="Courier New"/>
                <a:cs typeface="Courier New"/>
              </a:rPr>
              <a:t>(2,3);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float b=</a:t>
            </a:r>
            <a:r>
              <a:rPr lang="en-IN" sz="1600" dirty="0" err="1">
                <a:latin typeface="Courier New"/>
                <a:cs typeface="Courier New"/>
              </a:rPr>
              <a:t>f.mul</a:t>
            </a:r>
            <a:r>
              <a:rPr lang="en-IN" sz="1600" dirty="0">
                <a:latin typeface="Courier New"/>
                <a:cs typeface="Courier New"/>
              </a:rPr>
              <a:t>(1.5,0.25);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Courier New"/>
                <a:cs typeface="Courier New"/>
              </a:rPr>
              <a:t>cout</a:t>
            </a:r>
            <a:r>
              <a:rPr lang="en-IN" sz="1600" dirty="0">
                <a:latin typeface="Courier New"/>
                <a:cs typeface="Courier New"/>
              </a:rPr>
              <a:t>&lt;&lt;a&lt;&lt;</a:t>
            </a:r>
            <a:r>
              <a:rPr lang="en-IN" sz="1600" dirty="0" err="1">
                <a:latin typeface="Courier New"/>
                <a:cs typeface="Courier New"/>
              </a:rPr>
              <a:t>endl</a:t>
            </a:r>
            <a:r>
              <a:rPr lang="en-IN" sz="1600" dirty="0">
                <a:latin typeface="Courier New"/>
                <a:cs typeface="Courier New"/>
              </a:rPr>
              <a:t>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Courier New"/>
                <a:cs typeface="Courier New"/>
              </a:rPr>
              <a:t>cout</a:t>
            </a:r>
            <a:r>
              <a:rPr lang="en-IN" sz="1600" dirty="0">
                <a:latin typeface="Courier New"/>
                <a:cs typeface="Courier New"/>
              </a:rPr>
              <a:t>&lt;&lt;b&lt;&lt;</a:t>
            </a:r>
            <a:r>
              <a:rPr lang="en-IN" sz="1600" dirty="0" err="1">
                <a:latin typeface="Courier New"/>
                <a:cs typeface="Courier New"/>
              </a:rPr>
              <a:t>endl</a:t>
            </a:r>
            <a:r>
              <a:rPr lang="en-IN" sz="1600" dirty="0">
                <a:latin typeface="Courier New"/>
                <a:cs typeface="Courier New"/>
              </a:rPr>
              <a:t>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BA83-5C73-4A7C-BCF8-2BA85903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137256"/>
            <a:ext cx="4505326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class </a:t>
            </a:r>
            <a:r>
              <a:rPr lang="en-IN" sz="1600" dirty="0" err="1">
                <a:latin typeface="Courier New"/>
                <a:cs typeface="Courier New"/>
              </a:rPr>
              <a:t>fno</a:t>
            </a:r>
            <a:r>
              <a:rPr lang="en-IN" sz="1600" dirty="0">
                <a:latin typeface="Courier New"/>
                <a:cs typeface="Courier New"/>
              </a:rPr>
              <a:t>{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public: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int </a:t>
            </a:r>
            <a:r>
              <a:rPr lang="en-IN" sz="1600" dirty="0" err="1">
                <a:latin typeface="Courier New"/>
                <a:cs typeface="Courier New"/>
              </a:rPr>
              <a:t>mul</a:t>
            </a:r>
            <a:r>
              <a:rPr lang="en-IN" sz="1600" dirty="0">
                <a:latin typeface="Courier New"/>
                <a:cs typeface="Courier New"/>
              </a:rPr>
              <a:t>(int </a:t>
            </a:r>
            <a:r>
              <a:rPr lang="en-IN" sz="1600" dirty="0" err="1">
                <a:latin typeface="Courier New"/>
                <a:cs typeface="Courier New"/>
              </a:rPr>
              <a:t>a,int</a:t>
            </a:r>
            <a:r>
              <a:rPr lang="en-IN" sz="1600" dirty="0">
                <a:latin typeface="Courier New"/>
                <a:cs typeface="Courier New"/>
              </a:rPr>
              <a:t> b) {   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return a*b;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}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600" dirty="0">
                <a:latin typeface="Courier New"/>
                <a:cs typeface="Courier New"/>
              </a:rPr>
              <a:t>float </a:t>
            </a:r>
            <a:r>
              <a:rPr lang="en-IN" sz="1600" dirty="0" err="1">
                <a:latin typeface="Courier New"/>
                <a:cs typeface="Courier New"/>
              </a:rPr>
              <a:t>mul</a:t>
            </a:r>
            <a:r>
              <a:rPr lang="en-IN" sz="1600" dirty="0">
                <a:latin typeface="Courier New"/>
                <a:cs typeface="Courier New"/>
              </a:rPr>
              <a:t>(double </a:t>
            </a:r>
            <a:r>
              <a:rPr lang="en-IN" sz="1600" dirty="0" err="1">
                <a:latin typeface="Courier New"/>
                <a:cs typeface="Courier New"/>
              </a:rPr>
              <a:t>a,float</a:t>
            </a:r>
            <a:r>
              <a:rPr lang="en-IN" sz="1600" dirty="0">
                <a:latin typeface="Courier New"/>
                <a:cs typeface="Courier New"/>
              </a:rPr>
              <a:t> b){      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return a*b;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}};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4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Consider a situation where,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you might be writing some code that has a function called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() and there is another library available which is also having same function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().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Now the compiler has no way of knowing which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() function you are referring to within your code.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A namespace is used to overcome this confusion.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022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Example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F19350C-BBCC-4C09-B04B-8C0451378FD9}"/>
              </a:ext>
            </a:extLst>
          </p:cNvPr>
          <p:cNvSpPr txBox="1">
            <a:spLocks/>
          </p:cNvSpPr>
          <p:nvPr/>
        </p:nvSpPr>
        <p:spPr>
          <a:xfrm>
            <a:off x="5838825" y="1137256"/>
            <a:ext cx="3095625" cy="3587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FA5-42D4-4C49-8FAA-A86E31EE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5166833" cy="49080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First {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First Namespace"&lt;&lt;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Second  {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Second Namespace"&lt;&lt;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8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974959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A friend function is a function that can access protected and private members of a class.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By using the keyword friend compiler knows the given function is a friend function.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For accessing the data, the declaration of a friend function should be done inside the body of a class starting with the keyword friend.</a:t>
            </a:r>
          </a:p>
          <a:p>
            <a:pPr algn="just"/>
            <a:r>
              <a:rPr lang="en-US" sz="2000" b="1" dirty="0">
                <a:solidFill>
                  <a:srgbClr val="333333"/>
                </a:solidFill>
              </a:rPr>
              <a:t>Syntax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333333"/>
                </a:solidFill>
              </a:rPr>
              <a:t>class </a:t>
            </a:r>
            <a:r>
              <a:rPr lang="en-US" sz="1800" dirty="0" err="1">
                <a:solidFill>
                  <a:srgbClr val="333333"/>
                </a:solidFill>
              </a:rPr>
              <a:t>className</a:t>
            </a:r>
            <a:r>
              <a:rPr lang="en-US" sz="1800" dirty="0">
                <a:solidFill>
                  <a:srgbClr val="333333"/>
                </a:solidFill>
              </a:rPr>
              <a:t> {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333333"/>
                </a:solidFill>
              </a:rPr>
              <a:t>friend </a:t>
            </a:r>
            <a:r>
              <a:rPr lang="en-US" sz="1800" dirty="0" err="1">
                <a:solidFill>
                  <a:srgbClr val="333333"/>
                </a:solidFill>
              </a:rPr>
              <a:t>return_type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functionName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arg_list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333333"/>
                </a:solidFill>
              </a:rPr>
              <a:t>};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</a:rPr>
              <a:t>In the same way, we can make a class friend class whose all member functions are friend functions. </a:t>
            </a:r>
          </a:p>
        </p:txBody>
      </p:sp>
    </p:spTree>
    <p:extLst>
      <p:ext uri="{BB962C8B-B14F-4D97-AF65-F5344CB8AC3E}">
        <p14:creationId xmlns:p14="http://schemas.microsoft.com/office/powerpoint/2010/main" val="210866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 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974959"/>
            <a:ext cx="5124452" cy="490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Distance {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 meter;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15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friend function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friend int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(Distance);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Distance() : meter(0) {} </a:t>
            </a:r>
            <a:r>
              <a:rPr lang="en-US" sz="1800" b="0" i="0" dirty="0">
                <a:solidFill>
                  <a:srgbClr val="9915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//constructor to initialize meter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DDE337F-779A-458D-825A-7ACEF16A87E3}"/>
              </a:ext>
            </a:extLst>
          </p:cNvPr>
          <p:cNvSpPr txBox="1">
            <a:spLocks/>
          </p:cNvSpPr>
          <p:nvPr/>
        </p:nvSpPr>
        <p:spPr>
          <a:xfrm>
            <a:off x="5095875" y="974959"/>
            <a:ext cx="4248150" cy="49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9915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friend function definition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(Distance d)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915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private members from the friend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15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d.meter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d.meter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Distance 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"Distance: " &lt;&lt;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0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</a:rPr>
              <a:t>Improved programmer productivity, better quality of software and lesser maintenance cost.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Oops systems can be easily upgraded.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Secured programs (data hiding and encapsulation).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Eliminate redundant code and extend the use of existing codes (inheritance).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Improved communication (message passing).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Increased modularity (classes).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Increased flexibility (polymorphism).</a:t>
            </a:r>
          </a:p>
          <a:p>
            <a:pPr algn="just"/>
            <a:r>
              <a:rPr lang="en-US" sz="2000" dirty="0">
                <a:solidFill>
                  <a:srgbClr val="333333"/>
                </a:solidFill>
              </a:rPr>
              <a:t>Effective problem solving.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73457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D9E6-F3F8-4A53-A3C9-F40CE35D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76" y="812662"/>
            <a:ext cx="3958442" cy="5397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A class is a programmer defined data type that can be used to represent a real world object.</a:t>
            </a:r>
          </a:p>
          <a:p>
            <a:pPr algn="just"/>
            <a:r>
              <a:rPr lang="en-US" sz="1800" dirty="0">
                <a:latin typeface="Georgia"/>
              </a:rPr>
              <a:t>Classes have attributes and actions to simulate real world object.</a:t>
            </a:r>
          </a:p>
          <a:p>
            <a:pPr algn="just"/>
            <a:r>
              <a:rPr lang="en-US" sz="1800" dirty="0">
                <a:latin typeface="Georgia"/>
              </a:rPr>
              <a:t>The attributes of a class is known as its members (data members) and actions are known as its methods (member functions).</a:t>
            </a:r>
          </a:p>
          <a:p>
            <a:pPr algn="just"/>
            <a:r>
              <a:rPr lang="en-US" sz="1800" dirty="0" err="1">
                <a:latin typeface="Georgia"/>
              </a:rPr>
              <a:t>Eg</a:t>
            </a:r>
            <a:r>
              <a:rPr lang="en-US" sz="1800" dirty="0">
                <a:latin typeface="Georgia"/>
              </a:rPr>
              <a:t>; A Dog can be a class with attributes breed, weight, color, </a:t>
            </a:r>
            <a:r>
              <a:rPr lang="en-US" sz="1800" dirty="0" err="1">
                <a:latin typeface="Georgia"/>
              </a:rPr>
              <a:t>etc</a:t>
            </a:r>
            <a:r>
              <a:rPr lang="en-US" sz="1800" dirty="0">
                <a:latin typeface="Georgia"/>
              </a:rPr>
              <a:t> and actions eat, sleep, bark etc.</a:t>
            </a:r>
            <a:endParaRPr lang="en-IN" sz="1800">
              <a:latin typeface="Georgia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E24973-BABE-4779-B868-F37B200223C8}"/>
              </a:ext>
            </a:extLst>
          </p:cNvPr>
          <p:cNvSpPr txBox="1">
            <a:spLocks/>
          </p:cNvSpPr>
          <p:nvPr/>
        </p:nvSpPr>
        <p:spPr>
          <a:xfrm>
            <a:off x="4384018" y="812662"/>
            <a:ext cx="4607086" cy="5397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Georgia"/>
              </a:rPr>
              <a:t>A class is defined by using keyword class, followed by the name of the class (user defined).</a:t>
            </a:r>
          </a:p>
          <a:p>
            <a:pPr algn="just"/>
            <a:r>
              <a:rPr lang="en-US" sz="1800" dirty="0">
                <a:latin typeface="Georgia"/>
              </a:rPr>
              <a:t>The body of class (data member and member functions) defined inside a pair of curly braces followed by a semicolon (;).</a:t>
            </a:r>
          </a:p>
          <a:p>
            <a:pPr algn="just"/>
            <a:r>
              <a:rPr lang="en-US" sz="1800" b="1" dirty="0">
                <a:latin typeface="Georgia"/>
              </a:rPr>
              <a:t>Class Syntax</a:t>
            </a: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class </a:t>
            </a:r>
            <a:r>
              <a:rPr lang="en-US" sz="1400" dirty="0" err="1">
                <a:latin typeface="Courier New"/>
                <a:cs typeface="Courier New"/>
              </a:rPr>
              <a:t>ClassName</a:t>
            </a:r>
            <a:endParaRPr lang="en-US" sz="1400" dirty="0">
              <a:latin typeface="Courier New"/>
              <a:cs typeface="Courier New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dirty="0" err="1">
                <a:latin typeface="Courier New"/>
                <a:cs typeface="Courier New"/>
              </a:rPr>
              <a:t>access_specifier</a:t>
            </a:r>
            <a:r>
              <a:rPr lang="en-US" sz="1400" dirty="0">
                <a:latin typeface="Courier New"/>
                <a:cs typeface="Courier New"/>
              </a:rPr>
              <a:t>:  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 algn="just">
              <a:buNone/>
            </a:pPr>
            <a:r>
              <a:rPr lang="en-US" sz="1400" dirty="0">
                <a:solidFill>
                  <a:srgbClr val="B8114F"/>
                </a:solidFill>
                <a:latin typeface="Courier New"/>
                <a:cs typeface="Courier New"/>
              </a:rPr>
              <a:t>//can be public, private or protected.</a:t>
            </a:r>
            <a:endParaRPr lang="en-US" sz="1400" dirty="0">
              <a:latin typeface="Courier New"/>
              <a:cs typeface="Courier New"/>
            </a:endParaRP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dirty="0" err="1">
                <a:latin typeface="Courier New"/>
                <a:cs typeface="Courier New"/>
              </a:rPr>
              <a:t>data_members</a:t>
            </a:r>
            <a:r>
              <a:rPr lang="en-US" sz="1400" dirty="0">
                <a:latin typeface="Courier New"/>
                <a:cs typeface="Courier New"/>
              </a:rPr>
              <a:t>;  </a:t>
            </a:r>
            <a:r>
              <a:rPr lang="en-US" sz="1400" dirty="0">
                <a:solidFill>
                  <a:srgbClr val="B8114F"/>
                </a:solidFill>
                <a:latin typeface="Courier New"/>
                <a:cs typeface="Courier New"/>
              </a:rPr>
              <a:t>//variables</a:t>
            </a: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dirty="0" err="1">
                <a:latin typeface="Courier New"/>
                <a:cs typeface="Courier New"/>
              </a:rPr>
              <a:t>member_functions</a:t>
            </a:r>
            <a:r>
              <a:rPr lang="en-US" sz="1400" dirty="0">
                <a:latin typeface="Courier New"/>
                <a:cs typeface="Courier New"/>
              </a:rPr>
              <a:t>(); </a:t>
            </a:r>
            <a:r>
              <a:rPr lang="en-US" sz="1400" dirty="0">
                <a:solidFill>
                  <a:srgbClr val="B8114F"/>
                </a:solidFill>
                <a:latin typeface="Courier New"/>
                <a:cs typeface="Courier New"/>
              </a:rPr>
              <a:t>//functions</a:t>
            </a:r>
          </a:p>
          <a:p>
            <a:pPr marL="457200" lvl="1" indent="0" algn="just">
              <a:buNone/>
            </a:pPr>
            <a:r>
              <a:rPr lang="en-US" sz="1400" dirty="0">
                <a:latin typeface="Courier New"/>
                <a:cs typeface="Courier New"/>
              </a:rPr>
              <a:t>};</a:t>
            </a:r>
            <a:endParaRPr lang="en-I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42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87FD-D952-40BD-8754-6AAD0C9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3338076" cy="49080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Dog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string color;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string </a:t>
            </a:r>
            <a:r>
              <a:rPr lang="en-US" sz="2000" dirty="0" err="1">
                <a:latin typeface="Georgia"/>
              </a:rPr>
              <a:t>Ecolor</a:t>
            </a:r>
            <a:r>
              <a:rPr lang="en-US" sz="2000" dirty="0">
                <a:latin typeface="Georgia"/>
              </a:rPr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int weight;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float length;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float weight;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void sit();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void </a:t>
            </a:r>
            <a:r>
              <a:rPr lang="en-US" sz="2000" dirty="0" err="1">
                <a:latin typeface="Georgia"/>
              </a:rPr>
              <a:t>LayDown</a:t>
            </a:r>
            <a:r>
              <a:rPr lang="en-US" sz="2000" dirty="0">
                <a:latin typeface="Georgia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IN" sz="2400" dirty="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E3260C3-0E97-0A03-16C9-C0413D2BD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790" y="723001"/>
            <a:ext cx="4273827" cy="30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D9E6-F3F8-4A53-A3C9-F40CE35D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76" y="951810"/>
            <a:ext cx="3958442" cy="5397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An object is a real-world entity.</a:t>
            </a:r>
          </a:p>
          <a:p>
            <a:pPr algn="just"/>
            <a:r>
              <a:rPr lang="en-US" sz="1800" dirty="0">
                <a:latin typeface="Georgia"/>
              </a:rPr>
              <a:t>It has state and behavior.</a:t>
            </a:r>
          </a:p>
          <a:p>
            <a:pPr algn="just"/>
            <a:r>
              <a:rPr lang="en-US" sz="1800" dirty="0">
                <a:latin typeface="Georgia"/>
              </a:rPr>
              <a:t>Object is a run time entity, it is created during run time.</a:t>
            </a:r>
          </a:p>
          <a:p>
            <a:pPr algn="just"/>
            <a:r>
              <a:rPr lang="en-US" sz="1800" dirty="0">
                <a:latin typeface="Georgia"/>
              </a:rPr>
              <a:t>When a class is defined no memory is allocated but when it is instantiated (i.e. an object is created) memory is allocated. </a:t>
            </a:r>
            <a:endParaRPr lang="en-US" sz="1800" dirty="0"/>
          </a:p>
          <a:p>
            <a:pPr algn="just"/>
            <a:r>
              <a:rPr lang="en-US" sz="1800" dirty="0">
                <a:latin typeface="Georgia"/>
              </a:rPr>
              <a:t>Objects can be used to access the data and functions defined in a class.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E24973-BABE-4779-B868-F37B200223C8}"/>
              </a:ext>
            </a:extLst>
          </p:cNvPr>
          <p:cNvSpPr txBox="1">
            <a:spLocks/>
          </p:cNvSpPr>
          <p:nvPr/>
        </p:nvSpPr>
        <p:spPr>
          <a:xfrm>
            <a:off x="4384018" y="812662"/>
            <a:ext cx="4607086" cy="5397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Georgia"/>
              </a:rPr>
              <a:t>Declaring object, syntax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r>
              <a:rPr lang="en-US" sz="1800" dirty="0" err="1">
                <a:latin typeface="Georgia"/>
              </a:rPr>
              <a:t>ClassName</a:t>
            </a:r>
            <a:r>
              <a:rPr lang="en-US" sz="1800" dirty="0">
                <a:latin typeface="Georgia"/>
              </a:rPr>
              <a:t>  </a:t>
            </a:r>
            <a:r>
              <a:rPr lang="en-US" sz="1800" dirty="0" err="1">
                <a:latin typeface="Georgia"/>
              </a:rPr>
              <a:t>objectName</a:t>
            </a:r>
            <a:r>
              <a:rPr lang="en-US" sz="1800" dirty="0">
                <a:latin typeface="Georgia"/>
              </a:rPr>
              <a:t>;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r>
              <a:rPr lang="en-US" sz="1800" dirty="0">
                <a:latin typeface="Georgia"/>
              </a:rPr>
              <a:t>In our Dog class example, an object declaration can be,</a:t>
            </a:r>
          </a:p>
          <a:p>
            <a:pPr marL="457200" lvl="1" indent="0" algn="just">
              <a:buNone/>
            </a:pPr>
            <a:r>
              <a:rPr lang="en-US" sz="1800" dirty="0">
                <a:latin typeface="Georgia"/>
              </a:rPr>
              <a:t> </a:t>
            </a:r>
            <a:r>
              <a:rPr lang="en-US" sz="1800" b="1" dirty="0">
                <a:latin typeface="Georgia"/>
              </a:rPr>
              <a:t>Dog puppy;</a:t>
            </a:r>
            <a:r>
              <a:rPr lang="en-US" sz="1800" dirty="0">
                <a:latin typeface="Georgia"/>
              </a:rPr>
              <a:t> </a:t>
            </a:r>
            <a:endParaRPr lang="en-US" sz="1800" dirty="0"/>
          </a:p>
          <a:p>
            <a:pPr algn="just"/>
            <a:r>
              <a:rPr lang="en-US" sz="1800" dirty="0">
                <a:latin typeface="Georgia"/>
              </a:rPr>
              <a:t>To access class members using object.</a:t>
            </a:r>
          </a:p>
          <a:p>
            <a:pPr marL="457200" lvl="1" indent="0" algn="just">
              <a:buNone/>
            </a:pPr>
            <a:r>
              <a:rPr lang="en-US" sz="1600" b="1" dirty="0" err="1">
                <a:latin typeface="Georgia"/>
              </a:rPr>
              <a:t>ObjectName.DataMember</a:t>
            </a:r>
          </a:p>
          <a:p>
            <a:pPr marL="457200" lvl="1" indent="0" algn="just">
              <a:buNone/>
            </a:pPr>
            <a:r>
              <a:rPr lang="en-US" sz="1600" b="1" dirty="0" err="1">
                <a:latin typeface="Georgia"/>
              </a:rPr>
              <a:t>ObjectName.FunctionName</a:t>
            </a:r>
            <a:r>
              <a:rPr lang="en-US" sz="1600" b="1" dirty="0">
                <a:latin typeface="Georgia"/>
              </a:rPr>
              <a:t>(actual arguments)</a:t>
            </a:r>
          </a:p>
        </p:txBody>
      </p:sp>
    </p:spTree>
    <p:extLst>
      <p:ext uri="{BB962C8B-B14F-4D97-AF65-F5344CB8AC3E}">
        <p14:creationId xmlns:p14="http://schemas.microsoft.com/office/powerpoint/2010/main" val="411258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 Example </a:t>
            </a:r>
            <a:r>
              <a:rPr lang="en-US" sz="1400" dirty="0"/>
              <a:t>(Member function inside the class body)</a:t>
            </a:r>
            <a:endParaRPr lang="en-IN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87FD-D952-40BD-8754-6AAD0C9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4038601" cy="49080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#include&lt;iostream&gt;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#include&lt;string&gt;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class Dog </a:t>
            </a:r>
            <a:r>
              <a:rPr lang="en-IN" sz="2600" dirty="0">
                <a:solidFill>
                  <a:srgbClr val="B8114F"/>
                </a:solidFill>
                <a:latin typeface="Courier New"/>
                <a:cs typeface="Courier New"/>
              </a:rPr>
              <a:t>//class declaration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{    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public:  </a:t>
            </a:r>
            <a:r>
              <a:rPr lang="en-IN" sz="2300" dirty="0">
                <a:solidFill>
                  <a:srgbClr val="B8114F"/>
                </a:solidFill>
                <a:latin typeface="Courier New"/>
                <a:cs typeface="Courier New"/>
              </a:rPr>
              <a:t>//Access specifier</a:t>
            </a:r>
          </a:p>
          <a:p>
            <a:pPr>
              <a:buNone/>
            </a:pPr>
            <a:r>
              <a:rPr lang="en-IN" dirty="0">
                <a:solidFill>
                  <a:srgbClr val="B8114F"/>
                </a:solidFill>
                <a:latin typeface="Courier New"/>
                <a:cs typeface="Courier New"/>
              </a:rPr>
              <a:t>//Data members</a:t>
            </a:r>
            <a:r>
              <a:rPr lang="en-IN" dirty="0">
                <a:latin typeface="Courier New"/>
                <a:cs typeface="Courier New"/>
              </a:rPr>
              <a:t> 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string breed;   </a:t>
            </a:r>
            <a:endParaRPr lang="en-IN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int weight;    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string </a:t>
            </a:r>
            <a:r>
              <a:rPr lang="en-IN" dirty="0" err="1">
                <a:latin typeface="Courier New"/>
                <a:cs typeface="Courier New"/>
              </a:rPr>
              <a:t>color</a:t>
            </a:r>
            <a:r>
              <a:rPr lang="en-IN" dirty="0">
                <a:latin typeface="Courier New"/>
                <a:cs typeface="Courier New"/>
              </a:rPr>
              <a:t>; </a:t>
            </a:r>
          </a:p>
          <a:p>
            <a:pPr lvl="1">
              <a:buNone/>
            </a:pPr>
            <a:r>
              <a:rPr lang="en-IN" dirty="0">
                <a:solidFill>
                  <a:srgbClr val="B8114F"/>
                </a:solidFill>
                <a:latin typeface="Courier New"/>
                <a:cs typeface="Courier New"/>
              </a:rPr>
              <a:t>//Member function</a:t>
            </a:r>
            <a:endParaRPr lang="en-IN" dirty="0">
              <a:latin typeface="Georgia"/>
              <a:cs typeface="Courier New"/>
            </a:endParaRP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void sit(){    </a:t>
            </a:r>
            <a:endParaRPr lang="en-IN" dirty="0">
              <a:solidFill>
                <a:srgbClr val="B8114F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IN" dirty="0" err="1">
                <a:latin typeface="Courier New"/>
                <a:cs typeface="Courier New"/>
              </a:rPr>
              <a:t>cout</a:t>
            </a:r>
            <a:r>
              <a:rPr lang="en-IN" dirty="0">
                <a:latin typeface="Courier New"/>
                <a:cs typeface="Courier New"/>
              </a:rPr>
              <a:t>&lt;&lt;"</a:t>
            </a:r>
            <a:r>
              <a:rPr lang="en-IN" dirty="0" err="1">
                <a:latin typeface="Courier New"/>
                <a:cs typeface="Courier New"/>
              </a:rPr>
              <a:t>Dontdisturb</a:t>
            </a:r>
            <a:r>
              <a:rPr lang="en-IN" dirty="0">
                <a:latin typeface="Courier New"/>
                <a:cs typeface="Courier New"/>
              </a:rPr>
              <a:t>!";     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}; </a:t>
            </a:r>
            <a:r>
              <a:rPr lang="en-IN" sz="2300" dirty="0">
                <a:solidFill>
                  <a:srgbClr val="B8114F"/>
                </a:solidFill>
                <a:latin typeface="Courier New"/>
                <a:cs typeface="Courier New"/>
              </a:rPr>
              <a:t>//Class definition ends here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C7482D2-36DB-4895-BD52-20B0D4438DFA}"/>
              </a:ext>
            </a:extLst>
          </p:cNvPr>
          <p:cNvSpPr txBox="1">
            <a:spLocks/>
          </p:cNvSpPr>
          <p:nvPr/>
        </p:nvSpPr>
        <p:spPr>
          <a:xfrm>
            <a:off x="4572000" y="1061056"/>
            <a:ext cx="4263656" cy="5187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int main() </a:t>
            </a:r>
            <a:r>
              <a:rPr lang="en-IN" sz="2100" dirty="0">
                <a:solidFill>
                  <a:srgbClr val="B8114F"/>
                </a:solidFill>
                <a:latin typeface="Courier New"/>
                <a:cs typeface="Courier New"/>
              </a:rPr>
              <a:t>//main starts here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Dog puppy; </a:t>
            </a:r>
            <a:r>
              <a:rPr lang="en-IN" sz="2100" dirty="0">
                <a:solidFill>
                  <a:srgbClr val="B8114F"/>
                </a:solidFill>
                <a:latin typeface="Courier New"/>
                <a:cs typeface="Courier New"/>
              </a:rPr>
              <a:t>//object creation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100" dirty="0">
              <a:solidFill>
                <a:srgbClr val="B8114F"/>
              </a:solidFill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/>
                <a:cs typeface="Courier New"/>
              </a:rPr>
              <a:t>puppy.breed</a:t>
            </a:r>
            <a:r>
              <a:rPr lang="en-IN" dirty="0">
                <a:latin typeface="Courier New"/>
                <a:cs typeface="Courier New"/>
              </a:rPr>
              <a:t>="pom";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/>
                <a:cs typeface="Courier New"/>
              </a:rPr>
              <a:t>puppy.weight</a:t>
            </a:r>
            <a:r>
              <a:rPr lang="en-IN" dirty="0">
                <a:latin typeface="Courier New"/>
                <a:cs typeface="Courier New"/>
              </a:rPr>
              <a:t>=2;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/>
                <a:cs typeface="Courier New"/>
              </a:rPr>
              <a:t>cout</a:t>
            </a:r>
            <a:r>
              <a:rPr lang="en-IN" dirty="0">
                <a:latin typeface="Courier New"/>
                <a:cs typeface="Courier New"/>
              </a:rPr>
              <a:t>&lt;&lt;"Dog breed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is:"&lt;&lt;</a:t>
            </a:r>
            <a:r>
              <a:rPr lang="en-IN" dirty="0" err="1">
                <a:latin typeface="Courier New"/>
                <a:cs typeface="Courier New"/>
              </a:rPr>
              <a:t>puppy.breed</a:t>
            </a:r>
            <a:r>
              <a:rPr lang="en-IN" dirty="0">
                <a:latin typeface="Courier New"/>
                <a:cs typeface="Courier New"/>
              </a:rPr>
              <a:t>&lt;&lt;</a:t>
            </a:r>
            <a:r>
              <a:rPr lang="en-IN" dirty="0" err="1">
                <a:latin typeface="Courier New"/>
                <a:cs typeface="Courier New"/>
              </a:rPr>
              <a:t>endl</a:t>
            </a:r>
            <a:r>
              <a:rPr lang="en-IN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/>
                <a:cs typeface="Courier New"/>
              </a:rPr>
              <a:t>cout</a:t>
            </a:r>
            <a:r>
              <a:rPr lang="en-IN" dirty="0">
                <a:latin typeface="Courier New"/>
                <a:cs typeface="Courier New"/>
              </a:rPr>
              <a:t>&lt;&lt;"Puppy's weight is:"&lt;&lt;</a:t>
            </a:r>
            <a:r>
              <a:rPr lang="en-IN" dirty="0" err="1">
                <a:latin typeface="Courier New"/>
                <a:cs typeface="Courier New"/>
              </a:rPr>
              <a:t>puppy.weight</a:t>
            </a:r>
            <a:r>
              <a:rPr lang="en-IN" dirty="0">
                <a:latin typeface="Courier New"/>
                <a:cs typeface="Courier New"/>
              </a:rPr>
              <a:t>&lt;&lt;"Kg"&lt;&lt;</a:t>
            </a:r>
            <a:r>
              <a:rPr lang="en-IN" dirty="0" err="1">
                <a:latin typeface="Courier New"/>
                <a:cs typeface="Courier New"/>
              </a:rPr>
              <a:t>endl</a:t>
            </a:r>
            <a:r>
              <a:rPr lang="en-IN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/>
                <a:cs typeface="Courier New"/>
              </a:rPr>
              <a:t>puppy.sit</a:t>
            </a:r>
            <a:r>
              <a:rPr lang="en-IN" dirty="0">
                <a:latin typeface="Courier New"/>
                <a:cs typeface="Courier New"/>
              </a:rPr>
              <a:t>(); </a:t>
            </a:r>
            <a:r>
              <a:rPr lang="en-IN" sz="2100" dirty="0">
                <a:solidFill>
                  <a:srgbClr val="B8114F"/>
                </a:solidFill>
                <a:latin typeface="Courier New"/>
                <a:cs typeface="Courier New"/>
              </a:rPr>
              <a:t>//accessing members using 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0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 Example </a:t>
            </a:r>
            <a:r>
              <a:rPr lang="en-US" sz="1400" dirty="0"/>
              <a:t>(Member function outside the class body)</a:t>
            </a:r>
            <a:endParaRPr lang="en-IN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87FD-D952-40BD-8754-6AAD0C9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4038601" cy="510161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#include&lt;iostream&gt;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#include&lt;string&gt;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class Dog </a:t>
            </a:r>
            <a:r>
              <a:rPr lang="en-IN" sz="2600" dirty="0">
                <a:solidFill>
                  <a:srgbClr val="B8114F"/>
                </a:solidFill>
                <a:latin typeface="Courier New"/>
                <a:cs typeface="Courier New"/>
              </a:rPr>
              <a:t>//class declaration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{    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public:  </a:t>
            </a:r>
            <a:r>
              <a:rPr lang="en-IN" sz="2300" dirty="0">
                <a:solidFill>
                  <a:srgbClr val="B8114F"/>
                </a:solidFill>
                <a:latin typeface="Courier New"/>
                <a:cs typeface="Courier New"/>
              </a:rPr>
              <a:t>//Access specifier</a:t>
            </a:r>
            <a:r>
              <a:rPr lang="en-IN" dirty="0">
                <a:latin typeface="Courier New"/>
                <a:cs typeface="Courier New"/>
              </a:rPr>
              <a:t> 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string breed;   </a:t>
            </a:r>
            <a:r>
              <a:rPr lang="en-IN" sz="2300" dirty="0">
                <a:solidFill>
                  <a:srgbClr val="B8114F"/>
                </a:solidFill>
                <a:latin typeface="Courier New"/>
                <a:cs typeface="Courier New"/>
              </a:rPr>
              <a:t>//Data members</a:t>
            </a:r>
            <a:r>
              <a:rPr lang="en-IN" dirty="0">
                <a:latin typeface="Courier New"/>
                <a:cs typeface="Courier New"/>
              </a:rPr>
              <a:t> 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int weight;    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string </a:t>
            </a:r>
            <a:r>
              <a:rPr lang="en-IN" dirty="0" err="1">
                <a:latin typeface="Courier New"/>
                <a:cs typeface="Courier New"/>
              </a:rPr>
              <a:t>color</a:t>
            </a:r>
            <a:r>
              <a:rPr lang="en-IN" dirty="0">
                <a:latin typeface="Courier New"/>
                <a:cs typeface="Courier New"/>
              </a:rPr>
              <a:t>;</a:t>
            </a:r>
          </a:p>
          <a:p>
            <a:pPr marL="457200" lvl="1" indent="0">
              <a:buNone/>
            </a:pPr>
            <a:r>
              <a:rPr lang="en-IN" dirty="0">
                <a:latin typeface="Courier New"/>
                <a:cs typeface="Courier New"/>
              </a:rPr>
              <a:t>void sit();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}; </a:t>
            </a:r>
            <a:r>
              <a:rPr lang="en-IN" sz="2200" dirty="0">
                <a:solidFill>
                  <a:srgbClr val="B8114F"/>
                </a:solidFill>
                <a:latin typeface="Courier New"/>
                <a:cs typeface="Courier New"/>
              </a:rPr>
              <a:t>//Class definition ends here</a:t>
            </a:r>
            <a:r>
              <a:rPr lang="en-IN" sz="2200" dirty="0">
                <a:latin typeface="Courier New"/>
                <a:cs typeface="Courier New"/>
              </a:rPr>
              <a:t> </a:t>
            </a:r>
            <a:r>
              <a:rPr lang="en-IN" dirty="0">
                <a:latin typeface="Courier New"/>
                <a:cs typeface="Courier New"/>
              </a:rPr>
              <a:t> </a:t>
            </a:r>
            <a:endParaRPr lang="en-IN" dirty="0">
              <a:latin typeface="Georgia"/>
              <a:cs typeface="Courier New"/>
            </a:endParaRPr>
          </a:p>
          <a:p>
            <a:pPr marL="0" indent="0">
              <a:buNone/>
            </a:pPr>
            <a:r>
              <a:rPr lang="en-IN" sz="2500" dirty="0">
                <a:solidFill>
                  <a:srgbClr val="B8114F"/>
                </a:solidFill>
                <a:latin typeface="Courier New"/>
                <a:cs typeface="Courier New"/>
              </a:rPr>
              <a:t>//Member function when declared outside scope resolution operator is used.</a:t>
            </a:r>
            <a:endParaRPr lang="en-IN" sz="2500">
              <a:latin typeface="Georgia"/>
              <a:cs typeface="Courier New"/>
            </a:endParaRPr>
          </a:p>
          <a:p>
            <a:pPr marL="457200" lvl="1" indent="0"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void Dog::sit()  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{    </a:t>
            </a:r>
          </a:p>
          <a:p>
            <a:pPr marL="0" indent="0">
              <a:buNone/>
            </a:pPr>
            <a:r>
              <a:rPr lang="en-IN" dirty="0" err="1">
                <a:latin typeface="Courier New"/>
                <a:cs typeface="Courier New"/>
              </a:rPr>
              <a:t>cout</a:t>
            </a:r>
            <a:r>
              <a:rPr lang="en-IN" dirty="0">
                <a:latin typeface="Courier New"/>
                <a:cs typeface="Courier New"/>
              </a:rPr>
              <a:t>&lt;&lt;"Don't disturb!;</a:t>
            </a:r>
          </a:p>
          <a:p>
            <a:pPr marL="0" indent="0">
              <a:buNone/>
            </a:pPr>
            <a:r>
              <a:rPr lang="en-IN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IN" sz="2300" dirty="0">
              <a:solidFill>
                <a:srgbClr val="B8114F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C7482D2-36DB-4895-BD52-20B0D4438DFA}"/>
              </a:ext>
            </a:extLst>
          </p:cNvPr>
          <p:cNvSpPr txBox="1">
            <a:spLocks/>
          </p:cNvSpPr>
          <p:nvPr/>
        </p:nvSpPr>
        <p:spPr>
          <a:xfrm>
            <a:off x="4572000" y="1061055"/>
            <a:ext cx="4343400" cy="5177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int main() </a:t>
            </a:r>
            <a:r>
              <a:rPr lang="en-IN" sz="1200" dirty="0">
                <a:solidFill>
                  <a:srgbClr val="B8114F"/>
                </a:solidFill>
                <a:latin typeface="Courier New"/>
                <a:cs typeface="Courier New"/>
              </a:rPr>
              <a:t>//main starts here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Dog puppy; </a:t>
            </a:r>
            <a:r>
              <a:rPr lang="en-IN" sz="1200" dirty="0">
                <a:solidFill>
                  <a:srgbClr val="B8114F"/>
                </a:solidFill>
                <a:latin typeface="Courier New"/>
                <a:cs typeface="Courier New"/>
              </a:rPr>
              <a:t>//object creation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>
              <a:solidFill>
                <a:srgbClr val="B8114F"/>
              </a:solidFill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err="1">
                <a:latin typeface="Courier New"/>
                <a:cs typeface="Courier New"/>
              </a:rPr>
              <a:t>puppy.breed</a:t>
            </a:r>
            <a:r>
              <a:rPr lang="en-IN" sz="1600" dirty="0">
                <a:latin typeface="Courier New"/>
                <a:cs typeface="Courier New"/>
              </a:rPr>
              <a:t>="pom";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err="1">
                <a:latin typeface="Courier New"/>
                <a:cs typeface="Courier New"/>
              </a:rPr>
              <a:t>puppy.weight</a:t>
            </a:r>
            <a:r>
              <a:rPr lang="en-IN" sz="1600" dirty="0">
                <a:latin typeface="Courier New"/>
                <a:cs typeface="Courier New"/>
              </a:rPr>
              <a:t>=2;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err="1">
                <a:latin typeface="Courier New"/>
                <a:cs typeface="Courier New"/>
              </a:rPr>
              <a:t>cout</a:t>
            </a:r>
            <a:r>
              <a:rPr lang="en-IN" sz="1600" dirty="0">
                <a:latin typeface="Courier New"/>
                <a:cs typeface="Courier New"/>
              </a:rPr>
              <a:t>&lt;&lt;"Dog breed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is:"&lt;&lt;</a:t>
            </a:r>
            <a:r>
              <a:rPr lang="en-IN" sz="1600" dirty="0" err="1">
                <a:latin typeface="Courier New"/>
                <a:cs typeface="Courier New"/>
              </a:rPr>
              <a:t>puppy.breed</a:t>
            </a:r>
            <a:r>
              <a:rPr lang="en-IN" sz="1600" dirty="0">
                <a:latin typeface="Courier New"/>
                <a:cs typeface="Courier New"/>
              </a:rPr>
              <a:t>&lt;&lt;</a:t>
            </a:r>
            <a:r>
              <a:rPr lang="en-IN" sz="1600" dirty="0" err="1">
                <a:latin typeface="Courier New"/>
                <a:cs typeface="Courier New"/>
              </a:rPr>
              <a:t>endl</a:t>
            </a:r>
            <a:r>
              <a:rPr lang="en-IN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latin typeface="Courier New"/>
              <a:cs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err="1">
                <a:latin typeface="Courier New"/>
                <a:cs typeface="Courier New"/>
              </a:rPr>
              <a:t>cout</a:t>
            </a:r>
            <a:r>
              <a:rPr lang="en-IN" sz="1600" dirty="0">
                <a:latin typeface="Courier New"/>
                <a:cs typeface="Courier New"/>
              </a:rPr>
              <a:t>&lt;&lt;"Puppy's weight is:"&lt;&lt;</a:t>
            </a:r>
            <a:r>
              <a:rPr lang="en-IN" sz="1600" dirty="0" err="1">
                <a:latin typeface="Courier New"/>
                <a:cs typeface="Courier New"/>
              </a:rPr>
              <a:t>puppy.weight</a:t>
            </a:r>
            <a:r>
              <a:rPr lang="en-IN" sz="1600" dirty="0">
                <a:latin typeface="Courier New"/>
                <a:cs typeface="Courier New"/>
              </a:rPr>
              <a:t>&lt;&lt;"Kg"&lt;&lt;</a:t>
            </a:r>
            <a:r>
              <a:rPr lang="en-IN" sz="1600" dirty="0" err="1">
                <a:latin typeface="Courier New"/>
                <a:cs typeface="Courier New"/>
              </a:rPr>
              <a:t>endl</a:t>
            </a:r>
            <a:r>
              <a:rPr lang="en-IN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 err="1">
                <a:latin typeface="Courier New"/>
                <a:cs typeface="Courier New"/>
              </a:rPr>
              <a:t>puppy.sit</a:t>
            </a:r>
            <a:r>
              <a:rPr lang="en-IN" sz="1600" dirty="0">
                <a:latin typeface="Courier New"/>
                <a:cs typeface="Courier New"/>
              </a:rPr>
              <a:t>(); </a:t>
            </a:r>
            <a:r>
              <a:rPr lang="en-IN" sz="1000" dirty="0">
                <a:solidFill>
                  <a:srgbClr val="B8114F"/>
                </a:solidFill>
                <a:latin typeface="Courier New"/>
                <a:cs typeface="Courier New"/>
              </a:rPr>
              <a:t>//accessing members using 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0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Specifiers</a:t>
            </a:r>
            <a:endParaRPr lang="en-IN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87FD-D952-40BD-8754-6AAD0C9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3" cy="5101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Georgia"/>
              </a:rPr>
              <a:t>Data hiding is a key feature of OOP by which members of a class can be accessed by privileged users only.</a:t>
            </a:r>
          </a:p>
          <a:p>
            <a:pPr algn="just"/>
            <a:r>
              <a:rPr lang="en-US" sz="1800" dirty="0">
                <a:latin typeface="Georgia"/>
              </a:rPr>
              <a:t>To restrict unprivileged access, C++ imposes access control specifiers.</a:t>
            </a:r>
          </a:p>
          <a:p>
            <a:pPr algn="just"/>
            <a:r>
              <a:rPr lang="en-US" sz="1800" dirty="0">
                <a:latin typeface="Georgia"/>
              </a:rPr>
              <a:t>There are three categories of access specifiers in C++</a:t>
            </a:r>
          </a:p>
          <a:p>
            <a:pPr lvl="1" algn="just"/>
            <a:r>
              <a:rPr lang="en-US" sz="1800" b="1" dirty="0">
                <a:latin typeface="Georgia"/>
              </a:rPr>
              <a:t>private:</a:t>
            </a:r>
            <a:r>
              <a:rPr lang="en-US" sz="1800" dirty="0">
                <a:latin typeface="Georgia"/>
              </a:rPr>
              <a:t> All members in a class are private by default. The private members of a class have strict access control. The private members of a class are inaccessible outside the class! </a:t>
            </a:r>
            <a:endParaRPr lang="en-US" sz="1800" dirty="0"/>
          </a:p>
          <a:p>
            <a:pPr lvl="1" algn="just"/>
            <a:r>
              <a:rPr lang="en-US" sz="1800" b="1" dirty="0">
                <a:latin typeface="Georgia"/>
              </a:rPr>
              <a:t>public:</a:t>
            </a:r>
            <a:r>
              <a:rPr lang="en-US" sz="1800" dirty="0">
                <a:latin typeface="Georgia"/>
              </a:rPr>
              <a:t> public members are accessible outside the class without any restriction from anywhere in the program.</a:t>
            </a:r>
          </a:p>
          <a:p>
            <a:pPr lvl="1" algn="just"/>
            <a:r>
              <a:rPr lang="en-US" sz="1800" b="1" dirty="0">
                <a:latin typeface="Georgia"/>
              </a:rPr>
              <a:t>protected:</a:t>
            </a:r>
            <a:r>
              <a:rPr lang="en-US" sz="1800" dirty="0">
                <a:latin typeface="Georgia"/>
              </a:rPr>
              <a:t> similar to that of private and has more significance in inheritance. Class members declared as protected can be accessed by any subclass or derived class of that class. A friend function can also access protected members.</a:t>
            </a:r>
          </a:p>
          <a:p>
            <a:pPr marL="457200" lvl="1" indent="0" algn="just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20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5890</TotalTime>
  <Words>2586</Words>
  <Application>Microsoft Office PowerPoint</Application>
  <PresentationFormat>On-screen Show (4:3)</PresentationFormat>
  <Paragraphs>412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Object Oriented Programming</vt:lpstr>
      <vt:lpstr>Advantages of Object-Oriented Programming</vt:lpstr>
      <vt:lpstr>Class</vt:lpstr>
      <vt:lpstr>Class Example</vt:lpstr>
      <vt:lpstr>Object</vt:lpstr>
      <vt:lpstr>Class and Object Example (Member function inside the class body)</vt:lpstr>
      <vt:lpstr>Class and Object Example (Member function outside the class body)</vt:lpstr>
      <vt:lpstr>Access Control Specifiers</vt:lpstr>
      <vt:lpstr>Access Control Specifiers Example</vt:lpstr>
      <vt:lpstr>Constructor</vt:lpstr>
      <vt:lpstr>Default Constructor</vt:lpstr>
      <vt:lpstr>Parameterized Constructor</vt:lpstr>
      <vt:lpstr>Copy Constructor</vt:lpstr>
      <vt:lpstr>Destructor</vt:lpstr>
      <vt:lpstr>Inheritance</vt:lpstr>
      <vt:lpstr>Inheritance</vt:lpstr>
      <vt:lpstr>Inheritance Example (Single)</vt:lpstr>
      <vt:lpstr>Polymorphism</vt:lpstr>
      <vt:lpstr>Function Overloading</vt:lpstr>
      <vt:lpstr>Function Overloading Example</vt:lpstr>
      <vt:lpstr>Namespaces </vt:lpstr>
      <vt:lpstr>Namespaces Example</vt:lpstr>
      <vt:lpstr>Friend Function</vt:lpstr>
      <vt:lpstr>Friend Function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497</cp:revision>
  <dcterms:created xsi:type="dcterms:W3CDTF">2020-07-16T02:17:40Z</dcterms:created>
  <dcterms:modified xsi:type="dcterms:W3CDTF">2023-08-13T07:18:24Z</dcterms:modified>
</cp:coreProperties>
</file>